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74" r:id="rId14"/>
    <p:sldId id="275" r:id="rId15"/>
    <p:sldId id="268" r:id="rId16"/>
    <p:sldId id="269" r:id="rId17"/>
    <p:sldId id="270" r:id="rId18"/>
    <p:sldId id="276" r:id="rId19"/>
    <p:sldId id="278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32A763-BA7E-41E6-B878-FF17A3719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6F10CDB-CA72-45B7-9FF0-0FAD45D6A5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B1D1DF6-8432-438F-8240-3F48C4FA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E48A797-DE55-47CC-9E31-04CC962E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595EF24-847E-4D06-950D-CC2FD4462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40A9C51-167D-43B4-B03A-0AE71371C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BA4C646-39F5-4AC5-942D-E9789E2A0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5B2A46-3373-406E-9555-52345F5CD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8697CB-7044-4616-A805-FC694FFF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5C0691-DE12-4BBE-8EB1-1A5494864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66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15C9C65-2779-4BF7-8725-89D74BDD91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99D4B10-318D-43A4-8C51-B31392797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C063D25-9221-443C-A103-CFFC70312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C850671-653F-4194-9911-3229A0D0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35A39BB-2CF9-453E-8A6D-D97210C4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393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13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248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171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954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259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6408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88290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3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AA3086-A568-42F1-B65C-B122A13C7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864A17-285B-441F-BEFA-3A0B0AEFD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9595E09-DC50-4DEC-B4A7-B5B00FFCE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437F348-0648-4E6D-83B9-A8B6B0241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13C5CE0-9731-4C04-AC7D-049C23DA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5534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6608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6019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76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9A9AEC-4276-441E-954F-03DC5D50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7EB410A-F8C5-4335-940E-7139F442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3E52413-8546-48DA-8395-BE4B04AC8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704BC80-3531-40B9-A144-3CE234293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1816F2C-E659-4608-AD75-55071D10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4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DE75134-A9B3-4E8D-9463-C00F0C468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1589D03-BB9B-4326-995D-0839B6E2A2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F5E743D-8207-4992-8AE2-1A5D7575B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4F8D28-E486-422E-AB96-F52C3696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3484BA1-EEDD-4728-AA1E-434160CB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5AADD07-D268-4151-AA06-E5A0DA07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4204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2CF672-0DBE-4678-A41F-AEAA72E92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5DC2E-27FA-4E08-98F4-B1261FCB3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7AF9CEC-CEE1-425A-8839-D88E02F8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E6BE98D-657C-4FC5-9114-2D013BD0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5B16F25-6956-4B75-A193-5C8C3005D9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AC43CB43-3786-47C8-8D08-7A5DB9343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E37F6D-7BD0-4814-B6A4-8BB841E0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10A5EB4-5960-4ECA-A4F1-C4C39C15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257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88806E-5E4F-4A7F-BFBB-CD4240F1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A002300-AD2C-44CB-84FE-682B9127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5676DF3B-4652-4CCF-997E-08A0C36B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7C00163-968D-4BD1-9631-FF7E6DB6A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09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71427E25-66DE-41A0-8702-C9816D634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EFD0F93-AB4F-40D5-AF16-30F6B52E3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4A8351-5640-4C56-9A47-6B0F065C9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6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649EB7A-2EDC-407D-89B5-E6424396A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51D110-C6F6-4062-9AA5-ED9C006DE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1490D91A-83D3-4513-AD23-5F6CDDB0C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355DD79-0487-4F7E-8C00-14FB68283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55B8AF1-8908-43E0-BBB0-7BB0683B6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B8A938D-37FF-44D5-A782-7F94FA547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23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8C5E889-AD35-4C64-8D5C-3D7CD633C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9AA7DCF2-6461-4491-821C-79E9FFCB7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6310CC-FBFB-4FF8-84D2-E0CDD54FB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636E6B6-9796-485F-9DA0-43A31E955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28026C-FABB-4F8B-9FC4-E92503021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ABE4C97-79E5-4967-B9EA-129243AC5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00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26486EC5-D93B-4976-8527-6A2EE52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FF22432-6D88-4FF2-BF71-2D3B53E1F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48109C-0C6A-4C65-B80D-D4E281681F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49048-A24C-40FB-B807-A782514DF7CB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CDED02-59B2-403B-9819-C5769EF2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771CB5-109F-4BF9-B285-2BDB424CF7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8A2A7A-5B18-4F82-851F-F16B9DF1F48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22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A54DE-63E9-43A7-8BEE-76099AECF6E2}" type="datetimeFigureOut">
              <a:rPr lang="en-US" smtClean="0"/>
              <a:pPr/>
              <a:t>9/20/2025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72DE9-E573-4FCB-989A-73E91735548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31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458E14-799A-4F56-AF84-B7DA8A220C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08BE6F9B-A507-407A-8253-F8A103B6CD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70413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3F76200-7EB3-49E7-94A4-1B99B96DC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4. Transitive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F28F398-F769-4B58-8F5E-CC63996A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4" y="1690688"/>
            <a:ext cx="8510954" cy="4917293"/>
          </a:xfrm>
        </p:spPr>
        <p:txBody>
          <a:bodyPr>
            <a:normAutofit fontScale="92500"/>
          </a:bodyPr>
          <a:lstStyle/>
          <a:p>
            <a:r>
              <a:rPr lang="en-IN" dirty="0"/>
              <a:t>In transitive functional dependency, dependent is indirectly dependent on determinant.</a:t>
            </a:r>
          </a:p>
          <a:p>
            <a:r>
              <a:rPr lang="en-IN" dirty="0"/>
              <a:t>i.e. If a → b &amp; b → c, then according to axiom of transitivity, a → c. This is a transitive functional dependency </a:t>
            </a:r>
          </a:p>
          <a:p>
            <a:endParaRPr lang="en-IN" dirty="0"/>
          </a:p>
          <a:p>
            <a:r>
              <a:rPr lang="en-IN" dirty="0"/>
              <a:t>Here, </a:t>
            </a:r>
            <a:r>
              <a:rPr lang="en-IN" dirty="0" err="1"/>
              <a:t>enrol_no</a:t>
            </a:r>
            <a:r>
              <a:rPr lang="en-IN" dirty="0"/>
              <a:t> → dept and dept → </a:t>
            </a:r>
            <a:r>
              <a:rPr lang="en-IN" dirty="0" err="1"/>
              <a:t>building_no</a:t>
            </a:r>
            <a:r>
              <a:rPr lang="en-IN" dirty="0"/>
              <a:t>, </a:t>
            </a:r>
          </a:p>
          <a:p>
            <a:r>
              <a:rPr lang="en-IN" dirty="0"/>
              <a:t>Hence, according to the axiom of transitivity, </a:t>
            </a:r>
          </a:p>
          <a:p>
            <a:r>
              <a:rPr lang="en-IN" dirty="0" err="1"/>
              <a:t>enrol_no</a:t>
            </a:r>
            <a:r>
              <a:rPr lang="en-IN" dirty="0"/>
              <a:t> → </a:t>
            </a:r>
            <a:r>
              <a:rPr lang="en-IN" dirty="0" err="1"/>
              <a:t>building_no</a:t>
            </a:r>
            <a:r>
              <a:rPr lang="en-IN" dirty="0"/>
              <a:t> is a valid functional dependency. </a:t>
            </a:r>
          </a:p>
          <a:p>
            <a:r>
              <a:rPr lang="en-IN" dirty="0"/>
              <a:t>This is an indirect functional dependency, hence called Transitive functional dependency.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8D3101A-CC60-490A-A04E-1818FF336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456" y="3896751"/>
            <a:ext cx="3402891" cy="27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2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E993D5-B9DD-4A59-89DD-978C5ACB2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Transitive FD 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9342196-08A0-425E-9876-3D68A5244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583491" cy="3303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A5B0CEF-49DE-4703-8319-DC320E7CABCD}"/>
              </a:ext>
            </a:extLst>
          </p:cNvPr>
          <p:cNvSpPr txBox="1"/>
          <p:nvPr/>
        </p:nvSpPr>
        <p:spPr>
          <a:xfrm>
            <a:off x="838199" y="5167311"/>
            <a:ext cx="858349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From above table,</a:t>
            </a:r>
          </a:p>
          <a:p>
            <a:pPr algn="l"/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Roll_Number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Pin_Code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and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Pin_Code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City_Name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hold.</a:t>
            </a:r>
          </a:p>
          <a:p>
            <a:pPr algn="l"/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Than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Roll_Number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--&gt; </a:t>
            </a:r>
            <a:r>
              <a:rPr lang="en-IN" sz="2400" b="0" i="0" dirty="0" err="1">
                <a:solidFill>
                  <a:srgbClr val="303030"/>
                </a:solidFill>
                <a:effectLst/>
                <a:latin typeface="Cabin"/>
              </a:rPr>
              <a:t>City_Name</a:t>
            </a:r>
            <a:r>
              <a:rPr lang="en-IN" sz="2400" b="0" i="0" dirty="0">
                <a:solidFill>
                  <a:srgbClr val="303030"/>
                </a:solidFill>
                <a:effectLst/>
                <a:latin typeface="Cabin"/>
              </a:rPr>
              <a:t> is a transitive FD.</a:t>
            </a:r>
          </a:p>
        </p:txBody>
      </p:sp>
    </p:spTree>
    <p:extLst>
      <p:ext uri="{BB962C8B-B14F-4D97-AF65-F5344CB8AC3E}">
        <p14:creationId xmlns:p14="http://schemas.microsoft.com/office/powerpoint/2010/main" val="2472350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C459C86-18CF-43B8-BA4C-E6C633D14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765" y="371578"/>
            <a:ext cx="11407514" cy="6059202"/>
          </a:xfrm>
        </p:spPr>
        <p:txBody>
          <a:bodyPr>
            <a:normAutofit/>
          </a:bodyPr>
          <a:lstStyle/>
          <a:p>
            <a:r>
              <a:rPr lang="en-IN" sz="3600" dirty="0"/>
              <a:t>Normalization:</a:t>
            </a:r>
          </a:p>
          <a:p>
            <a:pPr lvl="1"/>
            <a:r>
              <a:rPr lang="en-IN" sz="3200" dirty="0" smtClean="0"/>
              <a:t>It is the </a:t>
            </a:r>
            <a:r>
              <a:rPr lang="en-IN" sz="3200" dirty="0"/>
              <a:t>process of decomposing unsatisfactory "bad“ relations by breaking up their attributes into smaller </a:t>
            </a:r>
            <a:r>
              <a:rPr lang="en-IN" sz="3200" dirty="0" smtClean="0"/>
              <a:t>relations</a:t>
            </a:r>
          </a:p>
          <a:p>
            <a:pPr marL="457200" lvl="1" indent="0">
              <a:buNone/>
            </a:pPr>
            <a:endParaRPr lang="en-IN" sz="3200" dirty="0"/>
          </a:p>
          <a:p>
            <a:pPr lvl="1"/>
            <a:r>
              <a:rPr lang="en-IN" sz="3200" dirty="0"/>
              <a:t>Normalization is carried out in practice so that the resulting designs are of high quality and meet the desirable properties</a:t>
            </a:r>
          </a:p>
          <a:p>
            <a:pPr lvl="1"/>
            <a:endParaRPr lang="en-IN" sz="3200" dirty="0"/>
          </a:p>
          <a:p>
            <a:r>
              <a:rPr lang="en-IN" sz="3600" dirty="0"/>
              <a:t>Normal form:</a:t>
            </a:r>
          </a:p>
          <a:p>
            <a:pPr lvl="1"/>
            <a:r>
              <a:rPr lang="en-IN" sz="3200" dirty="0"/>
              <a:t>Condition using keys and FDs of a relation to certify whether a relation schema is in a particular normal form</a:t>
            </a:r>
          </a:p>
        </p:txBody>
      </p:sp>
    </p:spTree>
    <p:extLst>
      <p:ext uri="{BB962C8B-B14F-4D97-AF65-F5344CB8AC3E}">
        <p14:creationId xmlns:p14="http://schemas.microsoft.com/office/powerpoint/2010/main" val="3672088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E7D6CB-16E3-4FD3-BF71-9A8B7A010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252583"/>
            <a:ext cx="11704319" cy="844697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Definitions of Keys and Attributes Participating in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4ADD284-4769-4FCB-8D43-8F795617C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839" y="1336433"/>
            <a:ext cx="11704319" cy="540199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</a:t>
            </a:r>
            <a:r>
              <a:rPr lang="en-IN" b="1" dirty="0"/>
              <a:t>super key </a:t>
            </a:r>
            <a:r>
              <a:rPr lang="en-IN" dirty="0"/>
              <a:t>of a relation schema R = {A1, A2, ...., An} is a set of attributes S subset-of R with the property that no two tuples t1 and t2 in any legal relation state r of R will have t1[S] = t2[S]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Candidate key </a:t>
            </a:r>
            <a:r>
              <a:rPr lang="en-IN" dirty="0"/>
              <a:t>K is a super key with the additional property that removal of any attribute from K will cause K not to be a super key any more.</a:t>
            </a:r>
          </a:p>
          <a:p>
            <a:pPr marL="0" indent="0" algn="ctr">
              <a:buNone/>
            </a:pPr>
            <a:r>
              <a:rPr lang="en-IN" dirty="0"/>
              <a:t>OR</a:t>
            </a:r>
          </a:p>
          <a:p>
            <a:pPr algn="just"/>
            <a:r>
              <a:rPr lang="en-IN" dirty="0"/>
              <a:t>Minimal Super Key with unique and not null values can be a candidate key</a:t>
            </a:r>
          </a:p>
          <a:p>
            <a:pPr algn="just"/>
            <a:r>
              <a:rPr lang="en-IN" dirty="0"/>
              <a:t>One of the candidate keys is arbitrarily designated to be the </a:t>
            </a:r>
            <a:r>
              <a:rPr lang="en-IN" b="1" dirty="0"/>
              <a:t>primary key</a:t>
            </a:r>
            <a:r>
              <a:rPr lang="en-IN" dirty="0"/>
              <a:t>, and the others are called secondary Keys /  Alternate Keys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A </a:t>
            </a:r>
            <a:r>
              <a:rPr lang="en-IN" b="1" dirty="0"/>
              <a:t>Prime attribute </a:t>
            </a:r>
            <a:r>
              <a:rPr lang="en-IN" dirty="0"/>
              <a:t>must be a member of some candidate key</a:t>
            </a:r>
          </a:p>
          <a:p>
            <a:pPr algn="just"/>
            <a:r>
              <a:rPr lang="en-IN" dirty="0"/>
              <a:t>A </a:t>
            </a:r>
            <a:r>
              <a:rPr lang="en-IN" b="1" dirty="0"/>
              <a:t>Nonprime</a:t>
            </a:r>
            <a:r>
              <a:rPr lang="en-IN" dirty="0"/>
              <a:t> attribute is not a prime attribute— that is, it is not a member of any candidate key</a:t>
            </a:r>
          </a:p>
        </p:txBody>
      </p:sp>
    </p:spTree>
    <p:extLst>
      <p:ext uri="{BB962C8B-B14F-4D97-AF65-F5344CB8AC3E}">
        <p14:creationId xmlns:p14="http://schemas.microsoft.com/office/powerpoint/2010/main" val="1993964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4034" y="142852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US" dirty="0"/>
              <a:t>Normalization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3" y="785794"/>
            <a:ext cx="10944665" cy="5811954"/>
          </a:xfrm>
        </p:spPr>
        <p:txBody>
          <a:bodyPr>
            <a:normAutofit/>
          </a:bodyPr>
          <a:lstStyle/>
          <a:p>
            <a:r>
              <a:rPr lang="en-IN" sz="2800" dirty="0"/>
              <a:t>First Normal Form: This rule defines that all the attributes in a relation must have atomic domains. The values in an atomic domain are indivisible units.</a:t>
            </a:r>
          </a:p>
          <a:p>
            <a:r>
              <a:rPr lang="en-US" sz="2800" dirty="0" err="1"/>
              <a:t>Eg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Convert into 1</a:t>
            </a:r>
            <a:r>
              <a:rPr lang="en-US" sz="2800" baseline="30000" dirty="0"/>
              <a:t>st</a:t>
            </a:r>
            <a:r>
              <a:rPr lang="en-US" sz="2800" dirty="0"/>
              <a:t> NF as:</a:t>
            </a:r>
          </a:p>
          <a:p>
            <a:pPr>
              <a:buNone/>
            </a:pPr>
            <a:r>
              <a:rPr lang="en-US" sz="2800" dirty="0"/>
              <a:t>	{</a:t>
            </a:r>
            <a:r>
              <a:rPr lang="en-US" sz="2800" dirty="0" err="1"/>
              <a:t>Car_Model</a:t>
            </a:r>
            <a:r>
              <a:rPr lang="en-US" sz="2800" dirty="0"/>
              <a:t>, </a:t>
            </a:r>
            <a:r>
              <a:rPr lang="en-US" sz="2800" dirty="0" smtClean="0"/>
              <a:t>Color, </a:t>
            </a:r>
            <a:r>
              <a:rPr lang="en-US" sz="2800" dirty="0"/>
              <a:t>Price} </a:t>
            </a:r>
            <a:r>
              <a:rPr lang="en-US" sz="2800" dirty="0" smtClean="0"/>
              <a:t>with multiple records for Car Model</a:t>
            </a:r>
          </a:p>
          <a:p>
            <a:pPr>
              <a:buNone/>
            </a:pPr>
            <a:r>
              <a:rPr lang="en-US" sz="2800" dirty="0" smtClean="0"/>
              <a:t>Here in 1</a:t>
            </a:r>
            <a:r>
              <a:rPr lang="en-US" sz="2800" baseline="30000" dirty="0" smtClean="0"/>
              <a:t>st</a:t>
            </a:r>
            <a:r>
              <a:rPr lang="en-US" sz="2800" dirty="0" smtClean="0"/>
              <a:t> NF we don’t create any Primary key.</a:t>
            </a:r>
            <a:endParaRPr lang="en-IN" sz="28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737412"/>
              </p:ext>
            </p:extLst>
          </p:nvPr>
        </p:nvGraphicFramePr>
        <p:xfrm>
          <a:off x="3644760" y="1812352"/>
          <a:ext cx="7057293" cy="24780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243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35243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35243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5613">
                <a:tc>
                  <a:txBody>
                    <a:bodyPr/>
                    <a:lstStyle/>
                    <a:p>
                      <a:r>
                        <a:rPr lang="en-US" dirty="0" err="1"/>
                        <a:t>Car_model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Grey, Black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5lk ,</a:t>
                      </a:r>
                      <a:r>
                        <a:rPr lang="en-US" baseline="0" dirty="0"/>
                        <a:t> 6lk , 4.5lk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Red, Yellow, 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5.5 </a:t>
                      </a:r>
                      <a:r>
                        <a:rPr lang="en-US" dirty="0" err="1"/>
                        <a:t>lk</a:t>
                      </a:r>
                      <a:r>
                        <a:rPr lang="en-US" dirty="0"/>
                        <a:t> , 4lk, 6lk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Black, White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7lk ,</a:t>
                      </a:r>
                      <a:r>
                        <a:rPr lang="en-US" baseline="0" dirty="0"/>
                        <a:t> 6lk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9561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White, Grey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6lk , 7lk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451" y="857232"/>
            <a:ext cx="10930597" cy="5726130"/>
          </a:xfrm>
        </p:spPr>
        <p:txBody>
          <a:bodyPr/>
          <a:lstStyle/>
          <a:p>
            <a:pPr algn="just"/>
            <a:r>
              <a:rPr lang="en-IN" dirty="0"/>
              <a:t>Second Normal Form: </a:t>
            </a:r>
          </a:p>
          <a:p>
            <a:pPr algn="just"/>
            <a:r>
              <a:rPr lang="en-IN" dirty="0"/>
              <a:t>Every non-prime attribute should be fully functionally dependent on prime key attribute. </a:t>
            </a:r>
          </a:p>
          <a:p>
            <a:pPr algn="just"/>
            <a:r>
              <a:rPr lang="en-IN" dirty="0"/>
              <a:t>That is, if X → A holds, then there should not be any proper subset Y of X, for which Y → A also holds true. </a:t>
            </a:r>
          </a:p>
          <a:p>
            <a:pPr algn="just">
              <a:buNone/>
            </a:pP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algn="just">
              <a:buNone/>
            </a:pPr>
            <a:r>
              <a:rPr lang="en-US" dirty="0" err="1"/>
              <a:t>Stud_Proj</a:t>
            </a:r>
            <a:r>
              <a:rPr lang="en-US" dirty="0"/>
              <a:t>: {</a:t>
            </a:r>
            <a:r>
              <a:rPr lang="en-US" dirty="0" err="1"/>
              <a:t>stud_id</a:t>
            </a:r>
            <a:r>
              <a:rPr lang="en-US" dirty="0"/>
              <a:t>, name, </a:t>
            </a:r>
            <a:r>
              <a:rPr lang="en-US" dirty="0" err="1"/>
              <a:t>proj_id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}</a:t>
            </a:r>
          </a:p>
          <a:p>
            <a:pPr algn="just">
              <a:buNone/>
            </a:pPr>
            <a:r>
              <a:rPr lang="en-US" dirty="0"/>
              <a:t>Student:    {</a:t>
            </a:r>
            <a:r>
              <a:rPr lang="en-US" dirty="0" err="1"/>
              <a:t>stud_Id</a:t>
            </a:r>
            <a:r>
              <a:rPr lang="en-US" dirty="0"/>
              <a:t>, name, </a:t>
            </a:r>
            <a:r>
              <a:rPr lang="en-US" dirty="0" err="1"/>
              <a:t>proj_Id</a:t>
            </a:r>
            <a:r>
              <a:rPr lang="en-US" dirty="0"/>
              <a:t>,}</a:t>
            </a:r>
          </a:p>
          <a:p>
            <a:pPr algn="just">
              <a:buNone/>
            </a:pPr>
            <a:r>
              <a:rPr lang="en-US" dirty="0"/>
              <a:t>Project:      {</a:t>
            </a:r>
            <a:r>
              <a:rPr lang="en-US" dirty="0" err="1"/>
              <a:t>proj_id</a:t>
            </a:r>
            <a:r>
              <a:rPr lang="en-US" dirty="0"/>
              <a:t>, </a:t>
            </a:r>
            <a:r>
              <a:rPr lang="en-US" dirty="0" err="1"/>
              <a:t>proj_name</a:t>
            </a:r>
            <a:r>
              <a:rPr lang="en-US" dirty="0"/>
              <a:t>}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181" y="928671"/>
            <a:ext cx="10986867" cy="519749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Third Normal Form:</a:t>
            </a:r>
          </a:p>
          <a:p>
            <a:pPr algn="just">
              <a:buNone/>
            </a:pPr>
            <a:r>
              <a:rPr lang="en-IN" dirty="0"/>
              <a:t>    For a relation to be in Third Normal Form, it must be in Second Normal form and the following must satisfy </a:t>
            </a:r>
          </a:p>
          <a:p>
            <a:pPr algn="just"/>
            <a:r>
              <a:rPr lang="en-IN" dirty="0"/>
              <a:t>No non-prime attribute is transitively dependent on prime key attribute. </a:t>
            </a:r>
          </a:p>
          <a:p>
            <a:pPr algn="just"/>
            <a:r>
              <a:rPr lang="en-IN" dirty="0"/>
              <a:t>For any non-trivial functional dependency, </a:t>
            </a:r>
          </a:p>
          <a:p>
            <a:pPr algn="just">
              <a:buNone/>
            </a:pPr>
            <a:r>
              <a:rPr lang="en-IN" dirty="0"/>
              <a:t>	X → A, then either </a:t>
            </a:r>
          </a:p>
          <a:p>
            <a:pPr lvl="2" algn="just"/>
            <a:r>
              <a:rPr lang="en-IN" dirty="0"/>
              <a:t>X is a </a:t>
            </a:r>
            <a:r>
              <a:rPr lang="en-IN" dirty="0" err="1"/>
              <a:t>superkey</a:t>
            </a:r>
            <a:r>
              <a:rPr lang="en-IN" dirty="0"/>
              <a:t>          or</a:t>
            </a:r>
          </a:p>
          <a:p>
            <a:pPr lvl="2" algn="just"/>
            <a:r>
              <a:rPr lang="en-IN" dirty="0"/>
              <a:t>A is prime attribute.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439718"/>
          </a:xfrm>
        </p:spPr>
        <p:txBody>
          <a:bodyPr>
            <a:normAutofit fontScale="90000"/>
          </a:bodyPr>
          <a:lstStyle/>
          <a:p>
            <a:r>
              <a:rPr lang="en-US" dirty="0"/>
              <a:t>Cont…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4639727"/>
              </p:ext>
            </p:extLst>
          </p:nvPr>
        </p:nvGraphicFramePr>
        <p:xfrm>
          <a:off x="199869" y="149902"/>
          <a:ext cx="11222639" cy="2574881"/>
        </p:xfrm>
        <a:graphic>
          <a:graphicData uri="http://schemas.openxmlformats.org/drawingml/2006/table">
            <a:tbl>
              <a:tblPr/>
              <a:tblGrid>
                <a:gridCol w="1201760"/>
                <a:gridCol w="1501028"/>
                <a:gridCol w="1262547"/>
                <a:gridCol w="1557141"/>
                <a:gridCol w="1430885"/>
                <a:gridCol w="1711452"/>
                <a:gridCol w="2557826"/>
              </a:tblGrid>
              <a:tr h="948641"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StudentID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 err="1" smtClean="0"/>
                        <a:t>StudentName</a:t>
                      </a:r>
                      <a:endParaRPr lang="en-IN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CourseName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CourseFee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InstructorName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InstructorPhone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2080">
                <a:tc>
                  <a:txBody>
                    <a:bodyPr/>
                    <a:lstStyle/>
                    <a:p>
                      <a:r>
                        <a:rPr lang="en-IN" sz="18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Prof. Mehta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9876543210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2080">
                <a:tc>
                  <a:txBody>
                    <a:bodyPr/>
                    <a:lstStyle/>
                    <a:p>
                      <a:r>
                        <a:rPr lang="en-IN" sz="18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Rina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C102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Prof. Shah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9876543222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542080">
                <a:tc>
                  <a:txBody>
                    <a:bodyPr/>
                    <a:lstStyle/>
                    <a:p>
                      <a:r>
                        <a:rPr lang="en-IN" sz="18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Kiran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Prof. Mehta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9876543210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99869" y="333068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1: Check 1NF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attributes contain atomic values. </a:t>
            </a:r>
            <a:r>
              <a:rPr lang="en-US" dirty="0" smtClean="0"/>
              <a:t>Already </a:t>
            </a:r>
            <a:r>
              <a:rPr lang="en-US" dirty="0"/>
              <a:t>in 1NF.</a:t>
            </a:r>
          </a:p>
        </p:txBody>
      </p:sp>
    </p:spTree>
    <p:extLst>
      <p:ext uri="{BB962C8B-B14F-4D97-AF65-F5344CB8AC3E}">
        <p14:creationId xmlns:p14="http://schemas.microsoft.com/office/powerpoint/2010/main" val="27090067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4780" y="258342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Step 2: Check 2NF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Primary Key could be (</a:t>
            </a:r>
            <a:r>
              <a:rPr lang="en-US" dirty="0" err="1"/>
              <a:t>StudentID</a:t>
            </a:r>
            <a:r>
              <a:rPr lang="en-US" dirty="0"/>
              <a:t>, </a:t>
            </a:r>
            <a:r>
              <a:rPr lang="en-US" dirty="0" err="1"/>
              <a:t>CourseID</a:t>
            </a:r>
            <a:r>
              <a:rPr lang="en-U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CourseName</a:t>
            </a:r>
            <a:r>
              <a:rPr lang="en-US" dirty="0"/>
              <a:t>, </a:t>
            </a:r>
            <a:r>
              <a:rPr lang="en-US" dirty="0" err="1"/>
              <a:t>CourseFee</a:t>
            </a:r>
            <a:r>
              <a:rPr lang="en-US" dirty="0"/>
              <a:t>, </a:t>
            </a:r>
            <a:r>
              <a:rPr lang="en-US" dirty="0" err="1"/>
              <a:t>InstructorName</a:t>
            </a:r>
            <a:r>
              <a:rPr lang="en-US" dirty="0"/>
              <a:t>, </a:t>
            </a:r>
            <a:r>
              <a:rPr lang="en-US" dirty="0" err="1"/>
              <a:t>InstructorPhone</a:t>
            </a:r>
            <a:r>
              <a:rPr lang="en-US" dirty="0"/>
              <a:t> depend only on </a:t>
            </a:r>
            <a:r>
              <a:rPr lang="en-US" dirty="0" err="1"/>
              <a:t>CourseID</a:t>
            </a:r>
            <a:r>
              <a:rPr lang="en-US" dirty="0"/>
              <a:t>, </a:t>
            </a:r>
            <a:endParaRPr 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not </a:t>
            </a:r>
            <a:r>
              <a:rPr lang="en-US" dirty="0"/>
              <a:t>on </a:t>
            </a:r>
            <a:r>
              <a:rPr lang="en-US" dirty="0" err="1"/>
              <a:t>StudentID</a:t>
            </a:r>
            <a:r>
              <a:rPr lang="en-US" dirty="0"/>
              <a:t> → </a:t>
            </a:r>
            <a:r>
              <a:rPr lang="en-US" b="1" dirty="0"/>
              <a:t>partial dependency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So, split into two tables: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6588688"/>
              </p:ext>
            </p:extLst>
          </p:nvPr>
        </p:nvGraphicFramePr>
        <p:xfrm>
          <a:off x="334780" y="2584052"/>
          <a:ext cx="4482060" cy="1463040"/>
        </p:xfrm>
        <a:graphic>
          <a:graphicData uri="http://schemas.openxmlformats.org/drawingml/2006/table">
            <a:tbl>
              <a:tblPr/>
              <a:tblGrid>
                <a:gridCol w="1494020"/>
                <a:gridCol w="1494020"/>
                <a:gridCol w="149402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StudentID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StudentName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Rina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Kiran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629685"/>
              </p:ext>
            </p:extLst>
          </p:nvPr>
        </p:nvGraphicFramePr>
        <p:xfrm>
          <a:off x="334780" y="4697915"/>
          <a:ext cx="8674310" cy="1867776"/>
        </p:xfrm>
        <a:graphic>
          <a:graphicData uri="http://schemas.openxmlformats.org/drawingml/2006/table">
            <a:tbl>
              <a:tblPr/>
              <a:tblGrid>
                <a:gridCol w="1734862"/>
                <a:gridCol w="1734862"/>
                <a:gridCol w="1734862"/>
                <a:gridCol w="1734862"/>
                <a:gridCol w="1734862"/>
              </a:tblGrid>
              <a:tr h="622592">
                <a:tc>
                  <a:txBody>
                    <a:bodyPr/>
                    <a:lstStyle/>
                    <a:p>
                      <a:r>
                        <a:rPr lang="en-IN" dirty="0" err="1"/>
                        <a:t>CourseID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CourseName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CourseFee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InstructorName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InstructorPhone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2592">
                <a:tc>
                  <a:txBody>
                    <a:bodyPr/>
                    <a:lstStyle/>
                    <a:p>
                      <a:r>
                        <a:rPr lang="en-IN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Prof. Mehta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9876543210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622592">
                <a:tc>
                  <a:txBody>
                    <a:bodyPr/>
                    <a:lstStyle/>
                    <a:p>
                      <a:r>
                        <a:rPr lang="en-IN"/>
                        <a:t>C102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Prof. Shah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9876543222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476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9784" y="329784"/>
            <a:ext cx="1160238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Step 3: Check 3NF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COURSE table, </a:t>
            </a:r>
            <a:r>
              <a:rPr lang="en-US" b="1" dirty="0" err="1"/>
              <a:t>InstructorPhone</a:t>
            </a:r>
            <a:r>
              <a:rPr lang="en-US" b="1" dirty="0"/>
              <a:t> depends on </a:t>
            </a:r>
            <a:r>
              <a:rPr lang="en-US" b="1" dirty="0" err="1"/>
              <a:t>InstructorName</a:t>
            </a:r>
            <a:r>
              <a:rPr lang="en-US" dirty="0"/>
              <a:t>, not directly on </a:t>
            </a:r>
            <a:r>
              <a:rPr lang="en-US" dirty="0" err="1"/>
              <a:t>CourseID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is a </a:t>
            </a:r>
            <a:r>
              <a:rPr lang="en-US" b="1" dirty="0"/>
              <a:t>transitive dependency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329784" y="166677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Decompose to 3NF</a:t>
            </a:r>
          </a:p>
          <a:p>
            <a:r>
              <a:rPr lang="en-US" dirty="0"/>
              <a:t>We create a separate </a:t>
            </a:r>
            <a:r>
              <a:rPr lang="en-US" b="1" dirty="0"/>
              <a:t>INSTRUCTOR Table</a:t>
            </a:r>
            <a:r>
              <a:rPr lang="en-US" dirty="0"/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33779"/>
              </p:ext>
            </p:extLst>
          </p:nvPr>
        </p:nvGraphicFramePr>
        <p:xfrm>
          <a:off x="329784" y="3476283"/>
          <a:ext cx="7335188" cy="1097280"/>
        </p:xfrm>
        <a:graphic>
          <a:graphicData uri="http://schemas.openxmlformats.org/drawingml/2006/table">
            <a:tbl>
              <a:tblPr/>
              <a:tblGrid>
                <a:gridCol w="1833797"/>
                <a:gridCol w="1833797"/>
                <a:gridCol w="1833797"/>
                <a:gridCol w="1833797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CourseID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CourseName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CourseFee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InstructorName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DBMS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5000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Prof. Mehta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Prof.</a:t>
                      </a:r>
                      <a:r>
                        <a:rPr lang="en-IN" dirty="0"/>
                        <a:t> Shah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557494"/>
              </p:ext>
            </p:extLst>
          </p:nvPr>
        </p:nvGraphicFramePr>
        <p:xfrm>
          <a:off x="329784" y="5128352"/>
          <a:ext cx="5546361" cy="1097280"/>
        </p:xfrm>
        <a:graphic>
          <a:graphicData uri="http://schemas.openxmlformats.org/drawingml/2006/table">
            <a:tbl>
              <a:tblPr/>
              <a:tblGrid>
                <a:gridCol w="2758191"/>
                <a:gridCol w="278817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InstructorName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InstructorPhone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Prof. Mehta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9876543210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Prof. Shah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9876543222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24017"/>
              </p:ext>
            </p:extLst>
          </p:nvPr>
        </p:nvGraphicFramePr>
        <p:xfrm>
          <a:off x="7450110" y="1292025"/>
          <a:ext cx="4482060" cy="1463040"/>
        </p:xfrm>
        <a:graphic>
          <a:graphicData uri="http://schemas.openxmlformats.org/drawingml/2006/table">
            <a:tbl>
              <a:tblPr/>
              <a:tblGrid>
                <a:gridCol w="1494020"/>
                <a:gridCol w="1494020"/>
                <a:gridCol w="149402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err="1"/>
                        <a:t>StudentID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StudentName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CourseID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Amit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Rina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C102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Kiran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C101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5552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261884-3057-4C0B-A464-CC45715F5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8FD267-B2D4-43F8-82DB-60E33F99F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A functional dependency is a constraint that specifies the relationship between two sets of attributes where one set can accurately determine the value of other sets. </a:t>
            </a:r>
          </a:p>
          <a:p>
            <a:pPr algn="just"/>
            <a:r>
              <a:rPr lang="en-IN" dirty="0"/>
              <a:t>A functional dependency is denoted by an arrow “→”. The functional dependency X → Y, where X is a set of attributes that is capable of determining the value of Y. </a:t>
            </a:r>
          </a:p>
          <a:p>
            <a:pPr algn="just"/>
            <a:r>
              <a:rPr lang="en-IN" dirty="0"/>
              <a:t>The attribute set on the left side of the arrow, X is called Determinant, while on the right side, Y is called the Dependent. </a:t>
            </a:r>
          </a:p>
          <a:p>
            <a:pPr algn="just"/>
            <a:r>
              <a:rPr lang="en-IN" dirty="0"/>
              <a:t>Functional dependencies are used to mathematically express relations among database entities and are very important to understand advanced concepts in Relational Database System </a:t>
            </a:r>
          </a:p>
        </p:txBody>
      </p:sp>
    </p:spTree>
    <p:extLst>
      <p:ext uri="{BB962C8B-B14F-4D97-AF65-F5344CB8AC3E}">
        <p14:creationId xmlns:p14="http://schemas.microsoft.com/office/powerpoint/2010/main" val="28892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DA43DA-7410-4407-BA3B-A84DD938A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6607" y="116076"/>
            <a:ext cx="7704478" cy="6442034"/>
          </a:xfrm>
        </p:spPr>
        <p:txBody>
          <a:bodyPr vert="horz" lIns="91440" tIns="45720" rIns="91440" bIns="45720" rtlCol="0">
            <a:normAutofit fontScale="90000"/>
          </a:bodyPr>
          <a:lstStyle/>
          <a:p>
            <a:pPr marL="457200" indent="-4572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IN" sz="2800" dirty="0">
                <a:latin typeface="+mn-lt"/>
                <a:ea typeface="+mn-ea"/>
                <a:cs typeface="+mn-cs"/>
              </a:rPr>
              <a:t>From the table we can conclude some valid functional dependencies: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{ 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},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>Here,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can determine values of fields 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and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, Since,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can determine whole set of {name,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}, it can determine its subset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also.</a:t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→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, 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can identify the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 accurately, since departments with different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 will also have a different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/>
            </a:r>
            <a:br>
              <a:rPr lang="en-IN" sz="2800" dirty="0">
                <a:latin typeface="+mn-lt"/>
                <a:ea typeface="+mn-ea"/>
                <a:cs typeface="+mn-cs"/>
              </a:rPr>
            </a:br>
            <a:r>
              <a:rPr lang="en-IN" sz="2800" dirty="0">
                <a:latin typeface="+mn-lt"/>
                <a:ea typeface="+mn-ea"/>
                <a:cs typeface="+mn-cs"/>
              </a:rPr>
              <a:t>More valid functional dependencies: 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 → name, {</a:t>
            </a:r>
            <a:r>
              <a:rPr lang="en-IN" sz="2800" dirty="0" err="1">
                <a:latin typeface="+mn-lt"/>
                <a:ea typeface="+mn-ea"/>
                <a:cs typeface="+mn-cs"/>
              </a:rPr>
              <a:t>roll_no</a:t>
            </a:r>
            <a:r>
              <a:rPr lang="en-IN" sz="2800" dirty="0">
                <a:latin typeface="+mn-lt"/>
                <a:ea typeface="+mn-ea"/>
                <a:cs typeface="+mn-cs"/>
              </a:rPr>
              <a:t>, name} ⇢ {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dept_name</a:t>
            </a:r>
            <a:r>
              <a:rPr lang="en-IN" sz="2800" dirty="0">
                <a:latin typeface="+mn-lt"/>
                <a:ea typeface="+mn-ea"/>
                <a:cs typeface="+mn-cs"/>
              </a:rPr>
              <a:t>, </a:t>
            </a:r>
            <a:r>
              <a:rPr lang="en-IN" sz="2800" dirty="0" err="1">
                <a:latin typeface="+mn-lt"/>
                <a:ea typeface="+mn-ea"/>
                <a:cs typeface="+mn-cs"/>
              </a:rPr>
              <a:t>dept_building</a:t>
            </a:r>
            <a:r>
              <a:rPr lang="en-IN" sz="2800" dirty="0">
                <a:latin typeface="+mn-lt"/>
                <a:ea typeface="+mn-ea"/>
                <a:cs typeface="+mn-cs"/>
              </a:rPr>
              <a:t>}, etc.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ED7A525-09FB-486C-B268-EF5CEBCE1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32" y="116076"/>
            <a:ext cx="380047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54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628619-B75E-40C3-8B14-22DDB21C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63" y="280719"/>
            <a:ext cx="11648049" cy="1325563"/>
          </a:xfrm>
        </p:spPr>
        <p:txBody>
          <a:bodyPr>
            <a:normAutofit/>
          </a:bodyPr>
          <a:lstStyle/>
          <a:p>
            <a:pPr algn="ctr"/>
            <a:r>
              <a:rPr lang="en-IN" sz="3600" dirty="0"/>
              <a:t>Armstrong’s axioms/properties of functional dependencies: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D9BA85F-8F75-465D-BD4C-B8C16DC88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6529"/>
          </a:xfrm>
        </p:spPr>
        <p:txBody>
          <a:bodyPr>
            <a:normAutofit fontScale="92500"/>
          </a:bodyPr>
          <a:lstStyle/>
          <a:p>
            <a:r>
              <a:rPr lang="en-IN" sz="3200" dirty="0"/>
              <a:t>Reflexivity: If Y is a subset of X, then X→Y holds by reflexivity rule</a:t>
            </a:r>
          </a:p>
          <a:p>
            <a:pPr lvl="1"/>
            <a:r>
              <a:rPr lang="en-IN" sz="2800" dirty="0"/>
              <a:t>For example, {</a:t>
            </a:r>
            <a:r>
              <a:rPr lang="en-IN" sz="2800" dirty="0" err="1"/>
              <a:t>roll_no</a:t>
            </a:r>
            <a:r>
              <a:rPr lang="en-IN" sz="2800" dirty="0"/>
              <a:t>, name} → name is valid.</a:t>
            </a:r>
          </a:p>
          <a:p>
            <a:r>
              <a:rPr lang="en-IN" sz="3200" dirty="0"/>
              <a:t>Augmentation: If X → Y is a valid dependency, then XZ → YZ is also valid by the augmentation rule.</a:t>
            </a:r>
          </a:p>
          <a:p>
            <a:pPr lvl="1"/>
            <a:r>
              <a:rPr lang="en-IN" sz="2800" dirty="0"/>
              <a:t>For example, If {</a:t>
            </a:r>
            <a:r>
              <a:rPr lang="en-IN" sz="2800" dirty="0" err="1"/>
              <a:t>roll_no</a:t>
            </a:r>
            <a:r>
              <a:rPr lang="en-IN" sz="2800" dirty="0"/>
              <a:t>, name} → </a:t>
            </a:r>
            <a:r>
              <a:rPr lang="en-IN" sz="2800" dirty="0" err="1"/>
              <a:t>dept_building</a:t>
            </a:r>
            <a:r>
              <a:rPr lang="en-IN" sz="2800" dirty="0"/>
              <a:t> is valid, hence {</a:t>
            </a:r>
            <a:r>
              <a:rPr lang="en-IN" sz="2800" dirty="0" err="1"/>
              <a:t>roll_no</a:t>
            </a:r>
            <a:r>
              <a:rPr lang="en-IN" sz="2800" dirty="0"/>
              <a:t>, name, </a:t>
            </a:r>
            <a:r>
              <a:rPr lang="en-IN" sz="2800" dirty="0" err="1"/>
              <a:t>dept_name</a:t>
            </a:r>
            <a:r>
              <a:rPr lang="en-IN" sz="2800" dirty="0"/>
              <a:t>} → {</a:t>
            </a:r>
            <a:r>
              <a:rPr lang="en-IN" sz="2800" dirty="0" err="1"/>
              <a:t>dept_building</a:t>
            </a:r>
            <a:r>
              <a:rPr lang="en-IN" sz="2800" dirty="0"/>
              <a:t>, </a:t>
            </a:r>
            <a:r>
              <a:rPr lang="en-IN" sz="2800" dirty="0" err="1"/>
              <a:t>dept_name</a:t>
            </a:r>
            <a:r>
              <a:rPr lang="en-IN" sz="2800" dirty="0"/>
              <a:t>} is also valid.→</a:t>
            </a:r>
          </a:p>
          <a:p>
            <a:r>
              <a:rPr lang="en-IN" sz="3200" dirty="0"/>
              <a:t>Transitivity: If X → Y and Y → Z are both valid dependencies, then X→Z is also valid by the Transitivity rule.</a:t>
            </a:r>
          </a:p>
          <a:p>
            <a:pPr lvl="1"/>
            <a:r>
              <a:rPr lang="en-IN" sz="2800" dirty="0"/>
              <a:t>For example, </a:t>
            </a:r>
            <a:r>
              <a:rPr lang="en-IN" sz="2800" dirty="0" err="1"/>
              <a:t>roll_no</a:t>
            </a:r>
            <a:r>
              <a:rPr lang="en-IN" sz="2800" dirty="0"/>
              <a:t> → </a:t>
            </a:r>
            <a:r>
              <a:rPr lang="en-IN" sz="2800" dirty="0" err="1"/>
              <a:t>dept_name</a:t>
            </a:r>
            <a:r>
              <a:rPr lang="en-IN" sz="2800" dirty="0"/>
              <a:t> &amp; </a:t>
            </a:r>
            <a:r>
              <a:rPr lang="en-IN" sz="2800" dirty="0" err="1"/>
              <a:t>dept_name</a:t>
            </a:r>
            <a:r>
              <a:rPr lang="en-IN" sz="2800" dirty="0"/>
              <a:t> → </a:t>
            </a:r>
            <a:r>
              <a:rPr lang="en-IN" sz="2800" dirty="0" err="1"/>
              <a:t>dept_building</a:t>
            </a:r>
            <a:r>
              <a:rPr lang="en-IN" sz="2800" dirty="0"/>
              <a:t>, then </a:t>
            </a:r>
            <a:r>
              <a:rPr lang="en-IN" sz="2800" dirty="0" err="1"/>
              <a:t>roll_no</a:t>
            </a:r>
            <a:r>
              <a:rPr lang="en-IN" sz="2800" dirty="0"/>
              <a:t> → </a:t>
            </a:r>
            <a:r>
              <a:rPr lang="en-IN" sz="2800" dirty="0" err="1"/>
              <a:t>dept_building</a:t>
            </a:r>
            <a:r>
              <a:rPr lang="en-IN" sz="2800" dirty="0"/>
              <a:t> is also valid.</a:t>
            </a:r>
          </a:p>
        </p:txBody>
      </p:sp>
    </p:spTree>
    <p:extLst>
      <p:ext uri="{BB962C8B-B14F-4D97-AF65-F5344CB8AC3E}">
        <p14:creationId xmlns:p14="http://schemas.microsoft.com/office/powerpoint/2010/main" val="2210789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EACF7B-22D5-4A75-A299-43EABDDD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Functional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78B1C78-2925-42B7-9413-D7EB9E3FF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Trivial functional dependency</a:t>
            </a:r>
          </a:p>
          <a:p>
            <a:r>
              <a:rPr lang="en-IN" dirty="0"/>
              <a:t>Non-Trivial functional dependency</a:t>
            </a:r>
          </a:p>
          <a:p>
            <a:r>
              <a:rPr lang="en-IN" dirty="0"/>
              <a:t>Multivalued functional dependency</a:t>
            </a:r>
          </a:p>
          <a:p>
            <a:r>
              <a:rPr lang="en-IN" dirty="0"/>
              <a:t>Transitive functional dependency</a:t>
            </a:r>
          </a:p>
        </p:txBody>
      </p:sp>
    </p:spTree>
    <p:extLst>
      <p:ext uri="{BB962C8B-B14F-4D97-AF65-F5344CB8AC3E}">
        <p14:creationId xmlns:p14="http://schemas.microsoft.com/office/powerpoint/2010/main" val="3362328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BAEC2C9-F31C-4AD9-8727-3CBC1946C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F6C15F-0757-4D4D-A225-BE5011705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6"/>
            <a:ext cx="9177997" cy="5001700"/>
          </a:xfrm>
        </p:spPr>
        <p:txBody>
          <a:bodyPr>
            <a:normAutofit/>
          </a:bodyPr>
          <a:lstStyle/>
          <a:p>
            <a:r>
              <a:rPr lang="en-IN" dirty="0"/>
              <a:t>In Trivial Functional Dependency, a dependent is always a subset of the determinant.</a:t>
            </a:r>
          </a:p>
          <a:p>
            <a:r>
              <a:rPr lang="en-IN" dirty="0"/>
              <a:t>i.e. If X → Y and Y is the subset of X, then it is called trivial functional dependency</a:t>
            </a:r>
          </a:p>
          <a:p>
            <a:r>
              <a:rPr lang="en-IN" dirty="0"/>
              <a:t>Here, {</a:t>
            </a:r>
            <a:r>
              <a:rPr lang="en-IN" dirty="0" err="1"/>
              <a:t>roll_no</a:t>
            </a:r>
            <a:r>
              <a:rPr lang="en-IN" dirty="0"/>
              <a:t>, name} → name is a trivial functional dependency, since the dependent name is a subset of determinant set {</a:t>
            </a:r>
            <a:r>
              <a:rPr lang="en-IN" dirty="0" err="1"/>
              <a:t>roll_no</a:t>
            </a:r>
            <a:r>
              <a:rPr lang="en-IN" dirty="0"/>
              <a:t>, name}</a:t>
            </a:r>
          </a:p>
          <a:p>
            <a:r>
              <a:rPr lang="en-IN" dirty="0"/>
              <a:t>Similarly, </a:t>
            </a:r>
            <a:r>
              <a:rPr lang="en-IN" dirty="0" err="1"/>
              <a:t>roll_no</a:t>
            </a:r>
            <a:r>
              <a:rPr lang="en-IN" dirty="0"/>
              <a:t> → </a:t>
            </a:r>
            <a:r>
              <a:rPr lang="en-IN" dirty="0" err="1"/>
              <a:t>roll_no</a:t>
            </a:r>
            <a:r>
              <a:rPr lang="en-IN" dirty="0"/>
              <a:t> is also an example of trivial functional dependency.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2E94951-E848-49B1-85C2-B7815005E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354" y="3997975"/>
            <a:ext cx="2458109" cy="26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961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C20EEA-CF38-4B4A-A651-6174ABBF3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2. Non-trivial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E3878B3-C8A2-463C-B7E6-B04C24718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98170" cy="4351338"/>
          </a:xfrm>
        </p:spPr>
        <p:txBody>
          <a:bodyPr/>
          <a:lstStyle/>
          <a:p>
            <a:r>
              <a:rPr lang="en-IN" dirty="0"/>
              <a:t>In Non-trivial functional dependency, the dependent is strictly not a subset of the determinant.</a:t>
            </a:r>
          </a:p>
          <a:p>
            <a:r>
              <a:rPr lang="en-IN" dirty="0"/>
              <a:t>i.e. If X → Y and Y is not a subset of X, then it is called Non-trivial functional dependency.</a:t>
            </a:r>
          </a:p>
          <a:p>
            <a:r>
              <a:rPr lang="en-IN" dirty="0"/>
              <a:t>Here, </a:t>
            </a:r>
            <a:r>
              <a:rPr lang="en-IN" dirty="0" err="1"/>
              <a:t>roll_no</a:t>
            </a:r>
            <a:r>
              <a:rPr lang="en-IN" dirty="0"/>
              <a:t> → name is a non-trivial functional dependency, since the dependent name is not a subset of determinant </a:t>
            </a:r>
            <a:r>
              <a:rPr lang="en-IN" dirty="0" err="1"/>
              <a:t>roll_no</a:t>
            </a:r>
            <a:endParaRPr lang="en-IN" dirty="0"/>
          </a:p>
          <a:p>
            <a:r>
              <a:rPr lang="en-IN" dirty="0"/>
              <a:t>Similarly, {</a:t>
            </a:r>
            <a:r>
              <a:rPr lang="en-IN" dirty="0" err="1"/>
              <a:t>roll_no</a:t>
            </a:r>
            <a:r>
              <a:rPr lang="en-IN" dirty="0"/>
              <a:t>, name} → age is also a non-trivial functional dependency, since age is not a subset of {</a:t>
            </a:r>
            <a:r>
              <a:rPr lang="en-IN" dirty="0" err="1"/>
              <a:t>roll_no</a:t>
            </a:r>
            <a:r>
              <a:rPr lang="en-IN" dirty="0"/>
              <a:t>, name} 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E4E9500-78D4-417A-96D8-AEAAAAD1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370" y="4035043"/>
            <a:ext cx="2429534" cy="267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86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E34E6FD-161C-4981-8690-BB795F9A8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38" y="762333"/>
            <a:ext cx="10209524" cy="5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351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097BB6-6B0B-4AA3-BF11-C30A6D43B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Multivalued Functional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84517E2-2A68-44E2-B29B-7FBD2ED55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57" y="1825624"/>
            <a:ext cx="11428732" cy="4561107"/>
          </a:xfrm>
        </p:spPr>
        <p:txBody>
          <a:bodyPr>
            <a:normAutofit/>
          </a:bodyPr>
          <a:lstStyle/>
          <a:p>
            <a:r>
              <a:rPr lang="en-IN" dirty="0"/>
              <a:t>In Multivalued functional dependency, entities of the dependent set are not dependent on each other.</a:t>
            </a:r>
          </a:p>
          <a:p>
            <a:r>
              <a:rPr lang="en-IN" dirty="0"/>
              <a:t>i.e. If a → {b, c} and there exists no functional dependency between b and c, then it is called a multivalued functional dependency</a:t>
            </a:r>
            <a:r>
              <a:rPr lang="en-IN" dirty="0" smtClean="0"/>
              <a:t>.</a:t>
            </a:r>
          </a:p>
          <a:p>
            <a:r>
              <a:rPr lang="en-US" dirty="0" smtClean="0"/>
              <a:t>It is represented by -&gt;&gt; Double Arrow</a:t>
            </a:r>
            <a:endParaRPr lang="en-IN" dirty="0"/>
          </a:p>
          <a:p>
            <a:r>
              <a:rPr lang="en-IN" dirty="0"/>
              <a:t>Ex</a:t>
            </a:r>
            <a:r>
              <a:rPr lang="en-IN" dirty="0" smtClean="0"/>
              <a:t>.</a:t>
            </a:r>
          </a:p>
          <a:p>
            <a:r>
              <a:rPr lang="en-US" dirty="0" smtClean="0"/>
              <a:t>In the previous table </a:t>
            </a:r>
            <a:r>
              <a:rPr lang="en-US" dirty="0" err="1" smtClean="0"/>
              <a:t>DNumber</a:t>
            </a:r>
            <a:r>
              <a:rPr lang="en-US" dirty="0" smtClean="0"/>
              <a:t> -&gt; </a:t>
            </a:r>
            <a:r>
              <a:rPr lang="en-US" dirty="0" err="1" smtClean="0"/>
              <a:t>Dname</a:t>
            </a:r>
            <a:r>
              <a:rPr lang="en-US" dirty="0" smtClean="0"/>
              <a:t>, </a:t>
            </a:r>
            <a:r>
              <a:rPr lang="en-US" dirty="0" err="1" smtClean="0"/>
              <a:t>Dnumber</a:t>
            </a:r>
            <a:r>
              <a:rPr lang="en-US" dirty="0" smtClean="0"/>
              <a:t> -&gt; </a:t>
            </a:r>
            <a:r>
              <a:rPr lang="en-US" dirty="0" err="1" smtClean="0"/>
              <a:t>Dlocation</a:t>
            </a:r>
            <a:r>
              <a:rPr lang="en-US" dirty="0" smtClean="0"/>
              <a:t> But there is dependency between </a:t>
            </a:r>
            <a:r>
              <a:rPr lang="en-US" dirty="0" err="1" smtClean="0"/>
              <a:t>Dname</a:t>
            </a:r>
            <a:r>
              <a:rPr lang="en-US" dirty="0" smtClean="0"/>
              <a:t> and </a:t>
            </a:r>
            <a:r>
              <a:rPr lang="en-US" dirty="0" err="1" smtClean="0"/>
              <a:t>Dlocation</a:t>
            </a:r>
            <a:r>
              <a:rPr lang="en-US" dirty="0" smtClean="0"/>
              <a:t>, So </a:t>
            </a:r>
            <a:r>
              <a:rPr lang="en-US" dirty="0" err="1" smtClean="0"/>
              <a:t>Dnumber</a:t>
            </a:r>
            <a:r>
              <a:rPr lang="en-US" dirty="0"/>
              <a:t> </a:t>
            </a:r>
            <a:r>
              <a:rPr lang="en-US" dirty="0" smtClean="0"/>
              <a:t>-&gt;&gt; </a:t>
            </a:r>
            <a:r>
              <a:rPr lang="en-US" dirty="0" err="1" smtClean="0"/>
              <a:t>DLocation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22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703</TotalTime>
  <Words>1278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Cabin</vt:lpstr>
      <vt:lpstr>Calibri</vt:lpstr>
      <vt:lpstr>Calibri Light</vt:lpstr>
      <vt:lpstr>Office Theme</vt:lpstr>
      <vt:lpstr>1_Office Theme</vt:lpstr>
      <vt:lpstr>Unit-3</vt:lpstr>
      <vt:lpstr>Functional dependency</vt:lpstr>
      <vt:lpstr>From the table we can conclude some valid functional dependencies:  roll_no → { name, dept_name, dept_building }, Here, roll_no can determine values of fields name, dept_name and dept_building,   roll_no → dept_name , Since, roll_no can determine whole set of {name, dept_name, dept_building}, it can determine its subset dept_name also.  dept_name → dept_building ,  Dept_name can identify the dept_building accurately, since departments with different dept_name will also have a different dept_building  More valid functional dependencies: roll_no → name, {roll_no, name} ⇢ {dept_name, dept_building}, etc.</vt:lpstr>
      <vt:lpstr>Armstrong’s axioms/properties of functional dependencies:</vt:lpstr>
      <vt:lpstr>Types of Functional dependencies</vt:lpstr>
      <vt:lpstr>1. Trivial Functional Dependency</vt:lpstr>
      <vt:lpstr>2. Non-trivial Functional Dependency</vt:lpstr>
      <vt:lpstr>PowerPoint Presentation</vt:lpstr>
      <vt:lpstr>3. Multivalued Functional Dependency</vt:lpstr>
      <vt:lpstr>4. Transitive Functional Dependency</vt:lpstr>
      <vt:lpstr>Transitive FD example</vt:lpstr>
      <vt:lpstr>PowerPoint Presentation</vt:lpstr>
      <vt:lpstr>Definitions of Keys and Attributes Participating in Keys</vt:lpstr>
      <vt:lpstr>Normalization</vt:lpstr>
      <vt:lpstr>Cont…</vt:lpstr>
      <vt:lpstr>Cont…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LJMCA</cp:lastModifiedBy>
  <cp:revision>34</cp:revision>
  <dcterms:created xsi:type="dcterms:W3CDTF">2021-12-02T13:38:54Z</dcterms:created>
  <dcterms:modified xsi:type="dcterms:W3CDTF">2025-09-20T06:53:52Z</dcterms:modified>
</cp:coreProperties>
</file>