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2" r:id="rId5"/>
    <p:sldId id="257" r:id="rId6"/>
    <p:sldId id="263" r:id="rId7"/>
    <p:sldId id="264" r:id="rId8"/>
    <p:sldId id="265" r:id="rId9"/>
    <p:sldId id="269" r:id="rId10"/>
    <p:sldId id="270" r:id="rId11"/>
    <p:sldId id="266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FC99B4D-E9B5-4E1D-8627-7BE684712F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2A99A675-8787-400D-98F3-6BBC0B7155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94FECD0-6082-4C89-9627-2617DEE6C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ED54A68-3743-4116-93F1-6E78A2F94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8F582E8-B133-4B8E-86DA-1B419EF91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69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5A7C3F-F8B9-4743-972E-988D819E5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065AB05-D7C8-4ABF-9241-98ACE80559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E79677D-894C-4679-8F97-C31B862FB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8468C0C-C79F-4C83-88B5-0646D169E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96B294-6947-4EB4-845C-1FC4DA356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96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15143DB0-14C2-44FB-8ECA-DB60722D6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CE4A987-8E11-4719-B8A9-9376E46B5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C0BBA78-9A67-4199-9B33-FB34DA21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779021-9A40-4833-846A-AAB626B05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57F8A99-02F1-43CE-93DA-7FCD4EED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293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BEBE19-4976-432A-9D52-D43EB09D8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C687E94-EEEC-46D3-8A96-B072545A5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F98D39-3B6B-428B-B081-3B0D4D4A4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2956957-41A2-48CC-8D94-8075D3CBA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D171B60-64D5-4B25-822E-443B9D220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6864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4DD61E0-754D-40E2-BD97-631699E2C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D4FE962-7073-4097-AC61-78D042B31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138B8F-DC0D-4EC1-B434-C99A3C1F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7E38750-D65E-4A60-B24F-0D99E3040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07BF8E9-5987-4469-9DB2-F2F15DB38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652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684B1A-2C3B-4562-BA53-E637F8AA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FB602AC-DF44-4525-AEDB-4A7BD11F9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B7215E8-E06B-4DB9-87F8-376A01FBA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FDC2EEC-DB3F-4412-8E25-5242BAA8D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A0CC936E-F7A0-4280-99B4-332698B9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8EA6C600-C63C-4BF4-94A4-0C494161B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592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7EA7845-B2E8-449E-A276-D4A4183B1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D867B738-34AF-4757-83B2-D3CF78A61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4DB51D3-A7F8-4774-B57D-A21F3F60A1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93579A17-707F-4E2D-BED1-6970FA86B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372CB3F-6AC7-48DC-AB0E-E6E80996D7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B2A36FAC-EA68-48AC-A872-2E2C70205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E786B44-6BAB-46ED-A624-01725A34EF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F41CED0-E855-4EB7-BD2C-BDF0D5F9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010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A4C44E-E199-4EE2-A7AB-FD83105BB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B1BB52C4-8DD7-4913-B9B7-CA6AB3FB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C57EB41-F4B2-4DC5-903C-49902516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740CD055-BD9F-47AC-A084-6558E2D8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47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D36E796E-F3A5-4586-9F55-32C6B873C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9A64A22B-3E03-49E7-911E-2569D167F9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0F661C6C-8911-4485-A3F9-12721651A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5901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CE59F6C-CD43-4CD2-A30E-8DC9EA0FF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AA6561D-926C-4EA4-94BB-84E53B9BC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80A6B37-DA05-46B3-A261-30C5102AB5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E218A2B-FA92-4CDD-A236-12A46010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56F62F4E-61C9-4F29-9F2C-96E0B3053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3D78704-8473-4E6E-A2D0-7CB526DEA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1399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E24209-E639-4719-8574-24CA4DC60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7EC574D-8F15-4BAD-912A-6D16A76F71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CAE63CF-5343-4359-8E23-F24C5DB1AA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7C9AEE9-F001-4B17-BEB1-45275C6A1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9EFB2E6A-4879-44AE-8D5D-90BCF0AFF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513AB98-C07F-41BF-8969-1598F521E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4006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0DA8ACD-91DA-40B2-B054-20C97D2B7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F82AF86-C7E7-4F62-B19B-AD987C53F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FC43A40-C08E-4B11-B0E5-4C4D7AB35A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220D35-DB7C-45A9-96DD-5CF27EA447FF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88EEABE-D23B-4289-AA06-E760569B0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1D6F167-33C5-48CC-9B85-54D75D3A93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7519C9-4C76-4A7C-A8CF-C18B74AF938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6000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F9E5F5-B184-4AA9-86DC-4151CCE8AF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Unit-3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8F95D98-4DFF-4948-8839-3F7102E890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/>
              <a:t>Cont</a:t>
            </a:r>
            <a:r>
              <a:rPr lang="en-IN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11488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Explanation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Key:</a:t>
            </a:r>
            <a:r>
              <a:rPr lang="en-IN" dirty="0"/>
              <a:t> {</a:t>
            </a:r>
            <a:r>
              <a:rPr lang="en-IN" dirty="0" err="1"/>
              <a:t>StudentID</a:t>
            </a:r>
            <a:r>
              <a:rPr lang="en-IN" dirty="0"/>
              <a:t>, </a:t>
            </a:r>
            <a:r>
              <a:rPr lang="en-IN" dirty="0" err="1"/>
              <a:t>CourseID</a:t>
            </a:r>
            <a:r>
              <a:rPr lang="en-IN" dirty="0" smtClean="0"/>
              <a:t>}</a:t>
            </a:r>
          </a:p>
          <a:p>
            <a:r>
              <a:rPr lang="en-US" dirty="0" smtClean="0"/>
              <a:t>After 2NF:</a:t>
            </a:r>
          </a:p>
          <a:p>
            <a:pPr marL="457200" lvl="1" indent="0">
              <a:buNone/>
            </a:pPr>
            <a:r>
              <a:rPr lang="en-IN" dirty="0" smtClean="0"/>
              <a:t>R1: Student (</a:t>
            </a:r>
            <a:r>
              <a:rPr lang="en-IN" u="sng" dirty="0" err="1" smtClean="0"/>
              <a:t>StudentID</a:t>
            </a:r>
            <a:r>
              <a:rPr lang="en-IN" dirty="0" smtClean="0"/>
              <a:t> , </a:t>
            </a:r>
            <a:r>
              <a:rPr lang="en-IN" dirty="0" err="1"/>
              <a:t>StudentName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R2: Course (</a:t>
            </a:r>
            <a:r>
              <a:rPr lang="en-IN" u="sng" dirty="0" err="1" smtClean="0"/>
              <a:t>CourseID</a:t>
            </a:r>
            <a:r>
              <a:rPr lang="en-IN" dirty="0" smtClean="0"/>
              <a:t>, </a:t>
            </a:r>
            <a:r>
              <a:rPr lang="en-IN" dirty="0" err="1"/>
              <a:t>CourseName</a:t>
            </a:r>
            <a:r>
              <a:rPr lang="en-IN" dirty="0"/>
              <a:t>, </a:t>
            </a:r>
            <a:r>
              <a:rPr lang="en-IN" dirty="0" err="1"/>
              <a:t>InstructorID</a:t>
            </a:r>
            <a:r>
              <a:rPr lang="en-IN" dirty="0"/>
              <a:t>, </a:t>
            </a:r>
            <a:r>
              <a:rPr lang="en-IN" dirty="0" err="1"/>
              <a:t>InstructorName</a:t>
            </a:r>
            <a:r>
              <a:rPr lang="en-IN" dirty="0"/>
              <a:t>, </a:t>
            </a:r>
            <a:r>
              <a:rPr lang="en-IN" dirty="0" err="1"/>
              <a:t>Dept</a:t>
            </a:r>
            <a:r>
              <a:rPr lang="en-IN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R3: </a:t>
            </a:r>
            <a:r>
              <a:rPr lang="en-IN" dirty="0" err="1" smtClean="0"/>
              <a:t>Enrollment</a:t>
            </a:r>
            <a:r>
              <a:rPr lang="en-IN" dirty="0" smtClean="0"/>
              <a:t> (</a:t>
            </a:r>
            <a:r>
              <a:rPr lang="en-IN" dirty="0" err="1"/>
              <a:t>StudentID</a:t>
            </a:r>
            <a:r>
              <a:rPr lang="en-IN" dirty="0"/>
              <a:t>, </a:t>
            </a:r>
            <a:r>
              <a:rPr lang="en-IN" dirty="0" err="1"/>
              <a:t>CourseID</a:t>
            </a:r>
            <a:r>
              <a:rPr lang="en-IN" dirty="0"/>
              <a:t>, Grade</a:t>
            </a:r>
            <a:r>
              <a:rPr lang="en-IN" dirty="0" smtClean="0"/>
              <a:t>)</a:t>
            </a:r>
          </a:p>
          <a:p>
            <a:r>
              <a:rPr lang="en-US" dirty="0" smtClean="0"/>
              <a:t>After 3NF:</a:t>
            </a:r>
          </a:p>
          <a:p>
            <a:pPr marL="457200" lvl="1" indent="0">
              <a:buNone/>
            </a:pPr>
            <a:r>
              <a:rPr lang="en-US" dirty="0" smtClean="0"/>
              <a:t>R1 and R3 will remain as it is and remove </a:t>
            </a:r>
            <a:r>
              <a:rPr lang="en-US" dirty="0" err="1" smtClean="0"/>
              <a:t>transiti</a:t>
            </a:r>
            <a:r>
              <a:rPr lang="en-US" dirty="0" smtClean="0"/>
              <a:t> FD from R2</a:t>
            </a:r>
          </a:p>
          <a:p>
            <a:pPr marL="457200" lvl="1" indent="0">
              <a:buNone/>
            </a:pPr>
            <a:r>
              <a:rPr lang="en-US" dirty="0"/>
              <a:t>R2a : Instructor(</a:t>
            </a:r>
            <a:r>
              <a:rPr lang="en-US" dirty="0" err="1"/>
              <a:t>InstructorID</a:t>
            </a:r>
            <a:r>
              <a:rPr lang="en-US" dirty="0"/>
              <a:t> PK, </a:t>
            </a:r>
            <a:r>
              <a:rPr lang="en-US" dirty="0" err="1"/>
              <a:t>InstructorName</a:t>
            </a:r>
            <a:r>
              <a:rPr lang="en-US" dirty="0"/>
              <a:t>, </a:t>
            </a:r>
            <a:r>
              <a:rPr lang="en-US" dirty="0" err="1"/>
              <a:t>Dept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R2b : </a:t>
            </a:r>
            <a:r>
              <a:rPr lang="en-IN" dirty="0"/>
              <a:t>Course(</a:t>
            </a:r>
            <a:r>
              <a:rPr lang="en-IN" dirty="0" err="1"/>
              <a:t>CourseID</a:t>
            </a:r>
            <a:r>
              <a:rPr lang="en-IN" dirty="0"/>
              <a:t> PK, </a:t>
            </a:r>
            <a:r>
              <a:rPr lang="en-IN" dirty="0" err="1"/>
              <a:t>CourseName</a:t>
            </a:r>
            <a:r>
              <a:rPr lang="en-IN" dirty="0"/>
              <a:t>, </a:t>
            </a:r>
            <a:r>
              <a:rPr lang="en-IN" dirty="0" err="1"/>
              <a:t>InstructorID</a:t>
            </a:r>
            <a:r>
              <a:rPr lang="en-IN" dirty="0"/>
              <a:t>)</a:t>
            </a:r>
            <a:endParaRPr lang="en-IN" dirty="0" smtClean="0"/>
          </a:p>
        </p:txBody>
      </p:sp>
    </p:spTree>
    <p:extLst>
      <p:ext uri="{BB962C8B-B14F-4D97-AF65-F5344CB8AC3E}">
        <p14:creationId xmlns:p14="http://schemas.microsoft.com/office/powerpoint/2010/main" val="486367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9286E48-BE59-4900-9536-6B05678F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9829" y="335145"/>
            <a:ext cx="10515600" cy="1325563"/>
          </a:xfrm>
        </p:spPr>
        <p:txBody>
          <a:bodyPr/>
          <a:lstStyle/>
          <a:p>
            <a:r>
              <a:rPr lang="en-IN" dirty="0"/>
              <a:t>Examples for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0CF24CA-161F-422D-9E6A-E4F4B19EE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9829" y="1825625"/>
            <a:ext cx="1153550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R(</a:t>
            </a:r>
            <a:r>
              <a:rPr lang="en-US" sz="2400" dirty="0" err="1"/>
              <a:t>StuID</a:t>
            </a:r>
            <a:r>
              <a:rPr lang="en-US" sz="2400" dirty="0"/>
              <a:t>, </a:t>
            </a:r>
            <a:r>
              <a:rPr lang="en-US" sz="2400" dirty="0" err="1"/>
              <a:t>StuName</a:t>
            </a:r>
            <a:r>
              <a:rPr lang="en-US" sz="2400" dirty="0"/>
              <a:t>, </a:t>
            </a:r>
            <a:r>
              <a:rPr lang="en-US" sz="2400" dirty="0" err="1"/>
              <a:t>Dept</a:t>
            </a:r>
            <a:r>
              <a:rPr lang="en-US" sz="2400" dirty="0"/>
              <a:t>, </a:t>
            </a:r>
            <a:r>
              <a:rPr lang="en-US" sz="2400" dirty="0" err="1"/>
              <a:t>CourseID</a:t>
            </a:r>
            <a:r>
              <a:rPr lang="en-US" sz="2400" dirty="0"/>
              <a:t>, </a:t>
            </a:r>
            <a:r>
              <a:rPr lang="en-US" sz="2400" dirty="0" err="1"/>
              <a:t>CourseName</a:t>
            </a:r>
            <a:r>
              <a:rPr lang="en-US" sz="2400" dirty="0"/>
              <a:t>, Instructor, </a:t>
            </a:r>
            <a:r>
              <a:rPr lang="en-US" sz="2400" dirty="0" err="1"/>
              <a:t>RoomNo</a:t>
            </a:r>
            <a:r>
              <a:rPr lang="en-US" sz="2400" dirty="0" smtClean="0"/>
              <a:t>)</a:t>
            </a:r>
          </a:p>
          <a:p>
            <a:pPr marL="0" indent="0">
              <a:buNone/>
            </a:pPr>
            <a:endParaRPr lang="en-US" sz="2400" dirty="0" smtClean="0"/>
          </a:p>
          <a:p>
            <a:pPr marL="0" indent="0">
              <a:buNone/>
            </a:pPr>
            <a:r>
              <a:rPr lang="en-IN" sz="2400" dirty="0" err="1"/>
              <a:t>StuID</a:t>
            </a:r>
            <a:r>
              <a:rPr lang="en-IN" sz="2400" dirty="0"/>
              <a:t> → </a:t>
            </a:r>
            <a:r>
              <a:rPr lang="en-IN" sz="2400" dirty="0" err="1"/>
              <a:t>StuName</a:t>
            </a:r>
            <a:r>
              <a:rPr lang="en-IN" sz="2400" dirty="0"/>
              <a:t>, </a:t>
            </a:r>
            <a:r>
              <a:rPr lang="en-IN" sz="2400" dirty="0" err="1"/>
              <a:t>Dept</a:t>
            </a:r>
            <a:r>
              <a:rPr lang="en-IN" sz="2400" dirty="0"/>
              <a:t>(Student ID uniquely identifies student info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err="1" smtClean="0"/>
              <a:t>CourseID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/>
              <a:t>CourseName</a:t>
            </a:r>
            <a:r>
              <a:rPr lang="en-IN" sz="2400" dirty="0"/>
              <a:t>, Instructor(Each course has a fixed name and instructor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Instructor </a:t>
            </a:r>
            <a:r>
              <a:rPr lang="en-IN" sz="2400" dirty="0"/>
              <a:t>→ </a:t>
            </a:r>
            <a:r>
              <a:rPr lang="en-IN" sz="2400" dirty="0" err="1"/>
              <a:t>RoomNo</a:t>
            </a:r>
            <a:r>
              <a:rPr lang="en-IN" sz="2400" dirty="0"/>
              <a:t>(An instructor is assigned a specific room for lectures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r>
              <a:rPr lang="en-IN" sz="2400" dirty="0" smtClean="0"/>
              <a:t>(</a:t>
            </a:r>
            <a:r>
              <a:rPr lang="en-IN" sz="2400" dirty="0" err="1"/>
              <a:t>StuID</a:t>
            </a:r>
            <a:r>
              <a:rPr lang="en-IN" sz="2400" dirty="0"/>
              <a:t>, </a:t>
            </a:r>
            <a:r>
              <a:rPr lang="en-IN" sz="2400" dirty="0" err="1"/>
              <a:t>CourseID</a:t>
            </a:r>
            <a:r>
              <a:rPr lang="en-IN" sz="2400" dirty="0"/>
              <a:t>) → (all other attributes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/>
          </a:p>
          <a:p>
            <a:pPr marL="0" indent="0">
              <a:buNone/>
            </a:pPr>
            <a:r>
              <a:rPr lang="en-IN" sz="2400" dirty="0" smtClean="0"/>
              <a:t>(</a:t>
            </a:r>
            <a:r>
              <a:rPr lang="en-IN" sz="2400" dirty="0"/>
              <a:t>Student </a:t>
            </a:r>
            <a:r>
              <a:rPr lang="en-IN" sz="2400" dirty="0" err="1"/>
              <a:t>enrollment</a:t>
            </a:r>
            <a:r>
              <a:rPr lang="en-IN" sz="2400" dirty="0"/>
              <a:t> in a course is uniquely identified by </a:t>
            </a:r>
            <a:r>
              <a:rPr lang="en-IN" sz="2400" dirty="0" err="1"/>
              <a:t>StuID+CourseID</a:t>
            </a:r>
            <a:r>
              <a:rPr lang="en-IN" sz="2400" dirty="0"/>
              <a:t>)</a:t>
            </a: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52041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185243"/>
            <a:ext cx="10515600" cy="744147"/>
          </a:xfrm>
        </p:spPr>
        <p:txBody>
          <a:bodyPr/>
          <a:lstStyle/>
          <a:p>
            <a:r>
              <a:rPr lang="en-US" dirty="0" smtClean="0"/>
              <a:t>Decomposition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4734" y="1079292"/>
            <a:ext cx="11647358" cy="5561351"/>
          </a:xfrm>
        </p:spPr>
        <p:txBody>
          <a:bodyPr>
            <a:normAutofit/>
          </a:bodyPr>
          <a:lstStyle/>
          <a:p>
            <a:r>
              <a:rPr lang="en-US" sz="2400" dirty="0" smtClean="0"/>
              <a:t>R </a:t>
            </a:r>
            <a:r>
              <a:rPr lang="en-US" sz="2400" dirty="0"/>
              <a:t>= (</a:t>
            </a:r>
            <a:r>
              <a:rPr lang="en-US" sz="2400" dirty="0" err="1"/>
              <a:t>StuID</a:t>
            </a:r>
            <a:r>
              <a:rPr lang="en-US" sz="2400" dirty="0"/>
              <a:t>, </a:t>
            </a:r>
            <a:r>
              <a:rPr lang="en-US" sz="2400" dirty="0" err="1"/>
              <a:t>StuName</a:t>
            </a:r>
            <a:r>
              <a:rPr lang="en-US" sz="2400" dirty="0"/>
              <a:t>, </a:t>
            </a:r>
            <a:r>
              <a:rPr lang="en-US" sz="2400" dirty="0" err="1"/>
              <a:t>Dept</a:t>
            </a:r>
            <a:r>
              <a:rPr lang="en-US" sz="2400" dirty="0"/>
              <a:t>, </a:t>
            </a:r>
            <a:r>
              <a:rPr lang="en-US" sz="2400" dirty="0" err="1"/>
              <a:t>CourseID</a:t>
            </a:r>
            <a:r>
              <a:rPr lang="en-US" sz="2400" dirty="0"/>
              <a:t>, </a:t>
            </a:r>
            <a:r>
              <a:rPr lang="en-US" sz="2400" dirty="0" err="1"/>
              <a:t>CourseName</a:t>
            </a:r>
            <a:r>
              <a:rPr lang="en-US" sz="2400" dirty="0"/>
              <a:t>, Instructor, </a:t>
            </a:r>
            <a:r>
              <a:rPr lang="en-US" sz="2400" dirty="0" err="1"/>
              <a:t>RoomNo</a:t>
            </a:r>
            <a:r>
              <a:rPr lang="en-US" sz="2400" dirty="0" smtClean="0"/>
              <a:t>) already in 1NF</a:t>
            </a:r>
          </a:p>
          <a:p>
            <a:r>
              <a:rPr lang="en-IN" sz="2400" dirty="0"/>
              <a:t>Primary key = (</a:t>
            </a:r>
            <a:r>
              <a:rPr lang="en-IN" sz="2400" dirty="0" err="1"/>
              <a:t>StuID</a:t>
            </a:r>
            <a:r>
              <a:rPr lang="en-IN" sz="2400" dirty="0"/>
              <a:t>, </a:t>
            </a:r>
            <a:r>
              <a:rPr lang="en-IN" sz="2400" dirty="0" err="1"/>
              <a:t>CourseID</a:t>
            </a:r>
            <a:r>
              <a:rPr lang="en-IN" sz="2400" dirty="0"/>
              <a:t>) (composite</a:t>
            </a:r>
            <a:r>
              <a:rPr lang="en-IN" sz="2400" dirty="0" smtClean="0"/>
              <a:t>).</a:t>
            </a:r>
          </a:p>
          <a:p>
            <a:endParaRPr lang="en-IN" sz="2400" dirty="0" smtClean="0"/>
          </a:p>
          <a:p>
            <a:r>
              <a:rPr lang="en-IN" sz="2400" dirty="0" smtClean="0"/>
              <a:t>In </a:t>
            </a:r>
            <a:r>
              <a:rPr lang="en-IN" sz="2400" dirty="0"/>
              <a:t>2NF, no non-prime attribute should depend on part of composite key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Check </a:t>
            </a:r>
            <a:r>
              <a:rPr lang="en-IN" sz="2400" dirty="0"/>
              <a:t>partial dependencies</a:t>
            </a:r>
            <a:r>
              <a:rPr lang="en-IN" sz="2400" dirty="0" smtClean="0"/>
              <a:t>:</a:t>
            </a:r>
          </a:p>
          <a:p>
            <a:r>
              <a:rPr lang="en-IN" sz="2400" dirty="0" err="1" smtClean="0"/>
              <a:t>StuID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/>
              <a:t>StuName</a:t>
            </a:r>
            <a:r>
              <a:rPr lang="en-IN" sz="2400" dirty="0"/>
              <a:t>, </a:t>
            </a:r>
            <a:r>
              <a:rPr lang="en-IN" sz="2400" dirty="0" err="1"/>
              <a:t>Dept</a:t>
            </a:r>
            <a:r>
              <a:rPr lang="en-IN" sz="2400" dirty="0"/>
              <a:t> → partial dependency (depends only on </a:t>
            </a:r>
            <a:r>
              <a:rPr lang="en-IN" sz="2400" dirty="0" err="1"/>
              <a:t>StuID</a:t>
            </a:r>
            <a:r>
              <a:rPr lang="en-IN" sz="2400" dirty="0"/>
              <a:t>). </a:t>
            </a:r>
            <a:r>
              <a:rPr lang="en-IN" sz="2400" dirty="0" smtClean="0"/>
              <a:t>❌</a:t>
            </a:r>
          </a:p>
          <a:p>
            <a:r>
              <a:rPr lang="en-IN" sz="2400" dirty="0" err="1" smtClean="0"/>
              <a:t>CourseID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/>
              <a:t>CourseName</a:t>
            </a:r>
            <a:r>
              <a:rPr lang="en-IN" sz="2400" dirty="0"/>
              <a:t>, Instructor → partial dependency (depends only on </a:t>
            </a:r>
            <a:r>
              <a:rPr lang="en-IN" sz="2400" dirty="0" err="1"/>
              <a:t>CourseID</a:t>
            </a:r>
            <a:r>
              <a:rPr lang="en-IN" sz="2400" dirty="0"/>
              <a:t>). </a:t>
            </a:r>
            <a:r>
              <a:rPr lang="en-IN" sz="2400" dirty="0" smtClean="0"/>
              <a:t>❌</a:t>
            </a:r>
          </a:p>
          <a:p>
            <a:endParaRPr lang="en-IN" sz="2400" dirty="0" smtClean="0"/>
          </a:p>
          <a:p>
            <a:r>
              <a:rPr lang="en-IN" sz="2400" dirty="0" smtClean="0"/>
              <a:t>So 2NF </a:t>
            </a:r>
            <a:r>
              <a:rPr lang="en-IN" sz="2400" dirty="0"/>
              <a:t>decompose</a:t>
            </a:r>
            <a:r>
              <a:rPr lang="en-IN" sz="2400" dirty="0" smtClean="0"/>
              <a:t>:</a:t>
            </a:r>
          </a:p>
          <a:p>
            <a:r>
              <a:rPr lang="en-IN" sz="2400" dirty="0" smtClean="0"/>
              <a:t>R1(</a:t>
            </a:r>
            <a:r>
              <a:rPr lang="en-IN" sz="2400" dirty="0" err="1" smtClean="0"/>
              <a:t>StuID</a:t>
            </a:r>
            <a:r>
              <a:rPr lang="en-IN" sz="2400" dirty="0"/>
              <a:t>, </a:t>
            </a:r>
            <a:r>
              <a:rPr lang="en-IN" sz="2400" dirty="0" err="1"/>
              <a:t>StuName</a:t>
            </a:r>
            <a:r>
              <a:rPr lang="en-IN" sz="2400" dirty="0"/>
              <a:t>, </a:t>
            </a:r>
            <a:r>
              <a:rPr lang="en-IN" sz="2400" dirty="0" err="1"/>
              <a:t>Dept</a:t>
            </a:r>
            <a:r>
              <a:rPr lang="en-IN" sz="2400" dirty="0" smtClean="0"/>
              <a:t>)</a:t>
            </a:r>
          </a:p>
          <a:p>
            <a:r>
              <a:rPr lang="en-IN" sz="2400" dirty="0" smtClean="0"/>
              <a:t>R2(</a:t>
            </a:r>
            <a:r>
              <a:rPr lang="en-IN" sz="2400" dirty="0" err="1" smtClean="0"/>
              <a:t>CourseID</a:t>
            </a:r>
            <a:r>
              <a:rPr lang="en-IN" sz="2400" dirty="0"/>
              <a:t>, </a:t>
            </a:r>
            <a:r>
              <a:rPr lang="en-IN" sz="2400" dirty="0" err="1"/>
              <a:t>CourseName</a:t>
            </a:r>
            <a:r>
              <a:rPr lang="en-IN" sz="2400" dirty="0"/>
              <a:t>, </a:t>
            </a:r>
            <a:r>
              <a:rPr lang="en-IN" sz="2400" dirty="0" smtClean="0"/>
              <a:t>Instructor, </a:t>
            </a:r>
            <a:r>
              <a:rPr lang="en-IN" sz="2400" dirty="0" err="1" smtClean="0"/>
              <a:t>RoomNo</a:t>
            </a:r>
            <a:r>
              <a:rPr lang="en-IN" sz="2400" dirty="0" smtClean="0"/>
              <a:t>)</a:t>
            </a:r>
            <a:endParaRPr lang="en-IN" sz="2400" dirty="0"/>
          </a:p>
          <a:p>
            <a:pPr lv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R3(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en-IN" sz="2400" dirty="0" smtClean="0"/>
          </a:p>
        </p:txBody>
      </p:sp>
    </p:spTree>
    <p:extLst>
      <p:ext uri="{BB962C8B-B14F-4D97-AF65-F5344CB8AC3E}">
        <p14:creationId xmlns:p14="http://schemas.microsoft.com/office/powerpoint/2010/main" val="3279658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210" y="1"/>
            <a:ext cx="10515600" cy="959370"/>
          </a:xfrm>
        </p:spPr>
        <p:txBody>
          <a:bodyPr/>
          <a:lstStyle/>
          <a:p>
            <a:r>
              <a:rPr lang="en-US" dirty="0" smtClean="0"/>
              <a:t>3NF</a:t>
            </a:r>
            <a:endParaRPr lang="en-IN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79686" y="795463"/>
            <a:ext cx="11557416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Check transitive dependencies: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 R2: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Instructor and Instructor →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(transitive dependency). ❌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Decompose R2: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R2a(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CourseName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Instructor)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R2b(Instructor, </a:t>
            </a:r>
            <a:r>
              <a:rPr kumimoji="0" lang="en-US" sz="24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RoomNo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Now all transitive dependencies are removed.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 after </a:t>
            </a: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3NF decomposition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R1(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Dept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R2a(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CourseName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Instructor)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R2b(Instructor,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RoomNo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R3(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sz="24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CourseID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5385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1651E3-4A55-4B47-97DD-685822368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for Normalization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4A720D1-4F5B-4B54-A060-BBF5D4A723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14389"/>
            <a:ext cx="10515600" cy="145100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The above relation describes parcels of land for sale in various county of a state. Suppose there are 2 candidate keys as:</a:t>
            </a:r>
          </a:p>
          <a:p>
            <a:r>
              <a:rPr lang="en-IN" dirty="0"/>
              <a:t>1. </a:t>
            </a:r>
            <a:r>
              <a:rPr lang="en-IN" dirty="0" err="1"/>
              <a:t>Property_ID</a:t>
            </a:r>
            <a:endParaRPr lang="en-IN" dirty="0"/>
          </a:p>
          <a:p>
            <a:r>
              <a:rPr lang="en-IN" dirty="0"/>
              <a:t>2. </a:t>
            </a:r>
            <a:r>
              <a:rPr lang="en-IN" dirty="0" err="1"/>
              <a:t>County_Name</a:t>
            </a:r>
            <a:r>
              <a:rPr lang="en-IN" dirty="0"/>
              <a:t> and </a:t>
            </a:r>
            <a:r>
              <a:rPr lang="en-IN" dirty="0" err="1"/>
              <a:t>Lot_No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0908DA7-A153-40CB-AE13-7D5A986AF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4750" y="1554427"/>
            <a:ext cx="8402499" cy="374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82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71518B-35B5-42DB-B45B-281A81C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 NF Conversion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A8F4770-33E4-4502-845B-9CD0AB560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/>
          <a:lstStyle/>
          <a:p>
            <a:r>
              <a:rPr lang="en-IN" dirty="0"/>
              <a:t>Remove partial functional dependency</a:t>
            </a:r>
          </a:p>
          <a:p>
            <a:r>
              <a:rPr lang="en-IN" dirty="0" err="1"/>
              <a:t>County_Name</a:t>
            </a:r>
            <a:r>
              <a:rPr lang="en-IN" dirty="0"/>
              <a:t> -&gt; </a:t>
            </a:r>
            <a:r>
              <a:rPr lang="en-IN" dirty="0" err="1"/>
              <a:t>Tax_Rate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98EE04E8-A9B6-4702-8D73-358B31346A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06" y="3151188"/>
            <a:ext cx="11345316" cy="3066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300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F4F7E6-4CF4-44B7-9B37-83AD89F76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3 NF Conversion of relation LOT1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4824930-F39A-4049-8752-A89EE73764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03375"/>
          </a:xfrm>
        </p:spPr>
        <p:txBody>
          <a:bodyPr/>
          <a:lstStyle/>
          <a:p>
            <a:r>
              <a:rPr lang="en-IN" dirty="0"/>
              <a:t>Here remove transitive dependency</a:t>
            </a:r>
          </a:p>
          <a:p>
            <a:r>
              <a:rPr lang="en-IN" dirty="0"/>
              <a:t>Area -&gt; Price 		and </a:t>
            </a:r>
          </a:p>
          <a:p>
            <a:r>
              <a:rPr lang="en-IN" dirty="0" err="1"/>
              <a:t>Property_Id</a:t>
            </a:r>
            <a:r>
              <a:rPr lang="en-IN" dirty="0"/>
              <a:t> -&gt; Area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E265411-8A1A-41AF-B0B7-C3200D126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717252"/>
            <a:ext cx="10852741" cy="25428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604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4F0EF08-6118-4B5A-B94D-580EAB2AC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BCNF – Boyce Codd Normal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08ECD00-8231-4923-9A1C-3053123156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1514"/>
            <a:ext cx="10515600" cy="5148775"/>
          </a:xfrm>
        </p:spPr>
        <p:txBody>
          <a:bodyPr>
            <a:normAutofit/>
          </a:bodyPr>
          <a:lstStyle/>
          <a:p>
            <a:r>
              <a:rPr lang="en-IN" dirty="0"/>
              <a:t>BCNF is the advance version of 3NF. It is stricter than 3NF.</a:t>
            </a:r>
          </a:p>
          <a:p>
            <a:r>
              <a:rPr lang="en-IN" dirty="0"/>
              <a:t>A table is in BCNF if every functional dependency X → Y, </a:t>
            </a:r>
          </a:p>
          <a:p>
            <a:pPr lvl="1"/>
            <a:r>
              <a:rPr lang="en-IN" b="1" dirty="0"/>
              <a:t>X is the super key of the table</a:t>
            </a:r>
            <a:r>
              <a:rPr lang="en-IN" dirty="0"/>
              <a:t>.</a:t>
            </a:r>
          </a:p>
          <a:p>
            <a:r>
              <a:rPr lang="en-IN" dirty="0"/>
              <a:t>For BCNF, the table should be in 3NF, and for every FD, LHS is super key.</a:t>
            </a:r>
          </a:p>
          <a:p>
            <a:endParaRPr lang="en-IN" dirty="0"/>
          </a:p>
          <a:p>
            <a:r>
              <a:rPr lang="en-IN" dirty="0"/>
              <a:t>General definition of 3NF is:</a:t>
            </a:r>
          </a:p>
          <a:p>
            <a:pPr lvl="1"/>
            <a:r>
              <a:rPr lang="en-IN" dirty="0"/>
              <a:t>For any FD X-&gt;Y: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X is a super Key of R    	OR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dirty="0"/>
              <a:t>Y is a Prime Attribute of R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4178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6C4447F-0A94-4030-98A1-C3AAA3065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246"/>
            <a:ext cx="10515600" cy="681672"/>
          </a:xfrm>
        </p:spPr>
        <p:txBody>
          <a:bodyPr>
            <a:normAutofit fontScale="90000"/>
          </a:bodyPr>
          <a:lstStyle/>
          <a:p>
            <a:r>
              <a:rPr lang="en-IN" dirty="0"/>
              <a:t>BCNF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F3A8E2A-05EE-4D0A-B8BA-5FEAAFADD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5358"/>
            <a:ext cx="10515600" cy="3370456"/>
          </a:xfrm>
        </p:spPr>
        <p:txBody>
          <a:bodyPr>
            <a:normAutofit/>
          </a:bodyPr>
          <a:lstStyle/>
          <a:p>
            <a:r>
              <a:rPr lang="en-IN" sz="2000" dirty="0"/>
              <a:t>In the above relation LOTs1A if we assume that the Lot size/ area is fix per county and they are from 2 county only</a:t>
            </a:r>
          </a:p>
          <a:p>
            <a:r>
              <a:rPr lang="en-IN" sz="2000" dirty="0"/>
              <a:t>So in that case we can add one more FD i.e. Area -&gt; </a:t>
            </a:r>
            <a:r>
              <a:rPr lang="en-IN" sz="2000" dirty="0" err="1"/>
              <a:t>County_Name</a:t>
            </a:r>
            <a:endParaRPr lang="en-IN" sz="2000" dirty="0"/>
          </a:p>
          <a:p>
            <a:r>
              <a:rPr lang="en-IN" sz="2000" dirty="0"/>
              <a:t>So, according to 3NF this is allowed FD as: Area is not a super key according to rule (</a:t>
            </a:r>
            <a:r>
              <a:rPr lang="en-IN" sz="2000" dirty="0" err="1"/>
              <a:t>i</a:t>
            </a:r>
            <a:r>
              <a:rPr lang="en-IN" sz="2000" dirty="0"/>
              <a:t>) but as rule (ii) says </a:t>
            </a:r>
            <a:r>
              <a:rPr lang="en-IN" sz="2000" dirty="0" err="1"/>
              <a:t>County_Name</a:t>
            </a:r>
            <a:r>
              <a:rPr lang="en-IN" sz="2000" dirty="0"/>
              <a:t> is a prime attribute.</a:t>
            </a:r>
          </a:p>
          <a:p>
            <a:r>
              <a:rPr lang="en-IN" sz="2000" dirty="0"/>
              <a:t>But according to BCNF only one condition is allowed for FD is that the determinant must be a super key. So, Need to convert the relation LOTs1A into BCNF as shown below: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A5332916-B896-4182-8321-494A81B653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2990" y="3429000"/>
            <a:ext cx="6603279" cy="3246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94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C1665F2-6454-47F1-B52C-BF968091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BCNF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BF3C07A-2F11-484F-8DFC-0CA5C8C24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625" y="1516134"/>
            <a:ext cx="5758375" cy="5341866"/>
          </a:xfrm>
        </p:spPr>
        <p:txBody>
          <a:bodyPr>
            <a:normAutofit/>
          </a:bodyPr>
          <a:lstStyle/>
          <a:p>
            <a:r>
              <a:rPr lang="en-IN" dirty="0"/>
              <a:t>Candidate Key:</a:t>
            </a:r>
          </a:p>
          <a:p>
            <a:r>
              <a:rPr lang="en-IN" dirty="0"/>
              <a:t>{</a:t>
            </a:r>
            <a:r>
              <a:rPr lang="en-IN" dirty="0" err="1"/>
              <a:t>Student,Course</a:t>
            </a:r>
            <a:r>
              <a:rPr lang="en-IN" dirty="0"/>
              <a:t>}</a:t>
            </a:r>
          </a:p>
          <a:p>
            <a:endParaRPr lang="en-IN" dirty="0"/>
          </a:p>
          <a:p>
            <a:r>
              <a:rPr lang="en-IN" dirty="0"/>
              <a:t>FDs:</a:t>
            </a:r>
          </a:p>
          <a:p>
            <a:r>
              <a:rPr lang="en-IN" dirty="0"/>
              <a:t>{</a:t>
            </a:r>
            <a:r>
              <a:rPr lang="en-IN" dirty="0" err="1"/>
              <a:t>Student,Course</a:t>
            </a:r>
            <a:r>
              <a:rPr lang="en-IN" dirty="0"/>
              <a:t>} -&gt; Instructor</a:t>
            </a:r>
          </a:p>
          <a:p>
            <a:r>
              <a:rPr lang="en-IN" dirty="0"/>
              <a:t>Instructor -&gt; Course</a:t>
            </a:r>
          </a:p>
          <a:p>
            <a:endParaRPr lang="en-IN" dirty="0"/>
          </a:p>
          <a:p>
            <a:r>
              <a:rPr lang="en-IN" dirty="0"/>
              <a:t>Decomposition Rule:</a:t>
            </a:r>
          </a:p>
          <a:p>
            <a:endParaRPr lang="en-IN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C8152EB-7B3F-4884-86D6-515E2FF13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978" y="1690687"/>
            <a:ext cx="6156817" cy="50477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6229371-A8B3-47FA-9BEC-0CAABA84F3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78" y="5622556"/>
            <a:ext cx="4662936" cy="870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919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191ED4B-89D1-4511-B1C3-5F8921AC7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Conversion into BCNF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19B7F5FD-BB4F-487C-98F6-C3A1EB032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726" y="1955410"/>
            <a:ext cx="9298547" cy="1809896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="" xmlns:a16="http://schemas.microsoft.com/office/drawing/2014/main" id="{5959663C-4437-452D-BDA7-943E736901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53097"/>
            <a:ext cx="10515599" cy="1510079"/>
          </a:xfrm>
        </p:spPr>
        <p:txBody>
          <a:bodyPr>
            <a:normAutofit/>
          </a:bodyPr>
          <a:lstStyle/>
          <a:p>
            <a:r>
              <a:rPr lang="en-IN" dirty="0"/>
              <a:t>Out of all above 3 decomposition</a:t>
            </a:r>
          </a:p>
          <a:p>
            <a:r>
              <a:rPr lang="en-IN" dirty="0"/>
              <a:t>Only D3 follows the decomposition rule for BCNF</a:t>
            </a:r>
          </a:p>
          <a:p>
            <a:r>
              <a:rPr lang="en-IN" dirty="0"/>
              <a:t>So D3 is the only valid decomposition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3875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456" y="1444417"/>
            <a:ext cx="12012118" cy="1325563"/>
          </a:xfrm>
        </p:spPr>
        <p:txBody>
          <a:bodyPr>
            <a:normAutofit/>
          </a:bodyPr>
          <a:lstStyle/>
          <a:p>
            <a:r>
              <a:rPr lang="en-IN" sz="2400" dirty="0"/>
              <a:t>R(</a:t>
            </a:r>
            <a:r>
              <a:rPr lang="en-IN" sz="2400" dirty="0" err="1"/>
              <a:t>StudentID</a:t>
            </a:r>
            <a:r>
              <a:rPr lang="en-IN" sz="2400" dirty="0"/>
              <a:t>, </a:t>
            </a:r>
            <a:r>
              <a:rPr lang="en-IN" sz="2400" dirty="0" err="1"/>
              <a:t>StudentName</a:t>
            </a:r>
            <a:r>
              <a:rPr lang="en-IN" sz="2400" dirty="0"/>
              <a:t>, </a:t>
            </a:r>
            <a:r>
              <a:rPr lang="en-IN" sz="2400" dirty="0" err="1"/>
              <a:t>CourseID</a:t>
            </a:r>
            <a:r>
              <a:rPr lang="en-IN" sz="2400" dirty="0"/>
              <a:t>, </a:t>
            </a:r>
            <a:r>
              <a:rPr lang="en-IN" sz="2400" dirty="0" err="1"/>
              <a:t>CourseName</a:t>
            </a:r>
            <a:r>
              <a:rPr lang="en-IN" sz="2400" dirty="0"/>
              <a:t>, </a:t>
            </a:r>
            <a:r>
              <a:rPr lang="en-IN" sz="2400" dirty="0" err="1"/>
              <a:t>InstructorID</a:t>
            </a:r>
            <a:r>
              <a:rPr lang="en-IN" sz="2400" dirty="0"/>
              <a:t>, </a:t>
            </a:r>
            <a:r>
              <a:rPr lang="en-IN" sz="2400" dirty="0" err="1"/>
              <a:t>InstructorName</a:t>
            </a:r>
            <a:r>
              <a:rPr lang="en-IN" sz="2400" dirty="0"/>
              <a:t>, </a:t>
            </a:r>
            <a:r>
              <a:rPr lang="en-IN" sz="2400" dirty="0" err="1"/>
              <a:t>Dept</a:t>
            </a:r>
            <a:r>
              <a:rPr lang="en-IN" sz="2400" dirty="0"/>
              <a:t>, Grade)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56" y="3414582"/>
            <a:ext cx="10515600" cy="28213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400" dirty="0"/>
              <a:t>Given functional dependencies (FDs</a:t>
            </a:r>
            <a:r>
              <a:rPr lang="en-IN" sz="2400" dirty="0" smtClean="0"/>
              <a:t>)</a:t>
            </a:r>
          </a:p>
          <a:p>
            <a:pPr marL="0" indent="0">
              <a:buNone/>
            </a:pP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FD1 : </a:t>
            </a:r>
            <a:r>
              <a:rPr lang="en-IN" sz="2400" dirty="0" err="1" smtClean="0"/>
              <a:t>StudentID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 smtClean="0"/>
              <a:t>StudentName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FD2 : </a:t>
            </a:r>
            <a:r>
              <a:rPr lang="en-IN" sz="2400" dirty="0" err="1" smtClean="0"/>
              <a:t>CourseID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/>
              <a:t>CourseName</a:t>
            </a:r>
            <a:r>
              <a:rPr lang="en-IN" sz="2400" dirty="0"/>
              <a:t>, </a:t>
            </a:r>
            <a:r>
              <a:rPr lang="en-IN" sz="2400" dirty="0" err="1" smtClean="0"/>
              <a:t>InstructorID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FD3 : </a:t>
            </a:r>
            <a:r>
              <a:rPr lang="en-IN" sz="2400" dirty="0" err="1" smtClean="0"/>
              <a:t>InstructorID</a:t>
            </a:r>
            <a:r>
              <a:rPr lang="en-IN" sz="2400" dirty="0" smtClean="0"/>
              <a:t> </a:t>
            </a:r>
            <a:r>
              <a:rPr lang="en-IN" sz="2400" dirty="0"/>
              <a:t>→ </a:t>
            </a:r>
            <a:r>
              <a:rPr lang="en-IN" sz="2400" dirty="0" err="1"/>
              <a:t>InstructorName</a:t>
            </a:r>
            <a:r>
              <a:rPr lang="en-IN" sz="2400" dirty="0"/>
              <a:t>, </a:t>
            </a:r>
            <a:r>
              <a:rPr lang="en-IN" sz="2400" dirty="0" err="1" smtClean="0"/>
              <a:t>Dept</a:t>
            </a:r>
            <a:endParaRPr lang="en-IN" sz="2400" dirty="0" smtClean="0"/>
          </a:p>
          <a:p>
            <a:pPr marL="0" indent="0">
              <a:buNone/>
            </a:pPr>
            <a:r>
              <a:rPr lang="en-IN" sz="2400" dirty="0" smtClean="0"/>
              <a:t>FD4 : {</a:t>
            </a:r>
            <a:r>
              <a:rPr lang="en-IN" sz="2400" dirty="0" err="1" smtClean="0"/>
              <a:t>StudentID</a:t>
            </a:r>
            <a:r>
              <a:rPr lang="en-IN" sz="2400" dirty="0"/>
              <a:t>, </a:t>
            </a:r>
            <a:r>
              <a:rPr lang="en-IN" sz="2400" dirty="0" err="1"/>
              <a:t>CourseID</a:t>
            </a:r>
            <a:r>
              <a:rPr lang="en-IN" sz="2400" dirty="0"/>
              <a:t>} → </a:t>
            </a:r>
            <a:r>
              <a:rPr lang="en-IN" sz="2400" dirty="0" smtClean="0"/>
              <a:t>Grade</a:t>
            </a:r>
            <a:endParaRPr lang="en-IN" sz="2400" dirty="0"/>
          </a:p>
        </p:txBody>
      </p:sp>
      <p:sp>
        <p:nvSpPr>
          <p:cNvPr id="4" name="Title 1">
            <a:extLst>
              <a:ext uri="{FF2B5EF4-FFF2-40B4-BE49-F238E27FC236}">
                <a16:creationId xmlns="" xmlns:a16="http://schemas.microsoft.com/office/drawing/2014/main" id="{09286E48-BE59-4900-9536-6B05678FBF28}"/>
              </a:ext>
            </a:extLst>
          </p:cNvPr>
          <p:cNvSpPr txBox="1">
            <a:spLocks/>
          </p:cNvSpPr>
          <p:nvPr/>
        </p:nvSpPr>
        <p:spPr>
          <a:xfrm>
            <a:off x="448456" y="26019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mtClean="0"/>
              <a:t>Examples for Normalization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9797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1153</TotalTime>
  <Words>624</Words>
  <Application>Microsoft Office PowerPoint</Application>
  <PresentationFormat>Widescreen</PresentationFormat>
  <Paragraphs>96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Times New Roman</vt:lpstr>
      <vt:lpstr>Office Theme</vt:lpstr>
      <vt:lpstr>Unit-3</vt:lpstr>
      <vt:lpstr>Example for Normalization</vt:lpstr>
      <vt:lpstr>2 NF Conversion</vt:lpstr>
      <vt:lpstr>3 NF Conversion of relation LOT1</vt:lpstr>
      <vt:lpstr>BCNF – Boyce Codd Normal Form</vt:lpstr>
      <vt:lpstr>BCNF</vt:lpstr>
      <vt:lpstr>BCNF Example</vt:lpstr>
      <vt:lpstr>Conversion into BCNF</vt:lpstr>
      <vt:lpstr>R(StudentID, StudentName, CourseID, CourseName, InstructorID, InstructorName, Dept, Grade)</vt:lpstr>
      <vt:lpstr>Explanation</vt:lpstr>
      <vt:lpstr>Examples for Normalization</vt:lpstr>
      <vt:lpstr>Decomposition</vt:lpstr>
      <vt:lpstr>3NF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Unit-3</dc:title>
  <dc:creator>Urja Mankad</dc:creator>
  <cp:lastModifiedBy>Administrator</cp:lastModifiedBy>
  <cp:revision>63</cp:revision>
  <dcterms:created xsi:type="dcterms:W3CDTF">2021-12-05T14:01:50Z</dcterms:created>
  <dcterms:modified xsi:type="dcterms:W3CDTF">2025-09-17T09:56:01Z</dcterms:modified>
</cp:coreProperties>
</file>