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1" autoAdjust="0"/>
    <p:restoredTop sz="94660"/>
  </p:normalViewPr>
  <p:slideViewPr>
    <p:cSldViewPr snapToGrid="0">
      <p:cViewPr varScale="1">
        <p:scale>
          <a:sx n="74" d="100"/>
          <a:sy n="74" d="100"/>
        </p:scale>
        <p:origin x="53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4AEEE75-2D45-429A-AD80-A82FD2E12B04}" type="datetimeFigureOut">
              <a:rPr lang="en-US" smtClean="0"/>
              <a:t>9/20/2025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9896F7-0761-4EE2-91E8-B3D6037C34C5}" type="slidenum">
              <a:rPr lang="en-US" smtClean="0"/>
              <a:t>‹#›</a:t>
            </a:fld>
            <a:endParaRPr lang="en-US"/>
          </a:p>
        </p:txBody>
      </p:sp>
    </p:spTree>
    <p:extLst>
      <p:ext uri="{BB962C8B-B14F-4D97-AF65-F5344CB8AC3E}">
        <p14:creationId xmlns:p14="http://schemas.microsoft.com/office/powerpoint/2010/main" val="126216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AEEE75-2D45-429A-AD80-A82FD2E12B04}" type="datetimeFigureOut">
              <a:rPr lang="en-US" smtClean="0"/>
              <a:t>9/20/2025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9896F7-0761-4EE2-91E8-B3D6037C34C5}" type="slidenum">
              <a:rPr lang="en-US" smtClean="0"/>
              <a:t>‹#›</a:t>
            </a:fld>
            <a:endParaRPr lang="en-US"/>
          </a:p>
        </p:txBody>
      </p:sp>
    </p:spTree>
    <p:extLst>
      <p:ext uri="{BB962C8B-B14F-4D97-AF65-F5344CB8AC3E}">
        <p14:creationId xmlns:p14="http://schemas.microsoft.com/office/powerpoint/2010/main" val="34584442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AEEE75-2D45-429A-AD80-A82FD2E12B04}" type="datetimeFigureOut">
              <a:rPr lang="en-US" smtClean="0"/>
              <a:t>9/20/2025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9896F7-0761-4EE2-91E8-B3D6037C34C5}" type="slidenum">
              <a:rPr lang="en-US" smtClean="0"/>
              <a:t>‹#›</a:t>
            </a:fld>
            <a:endParaRPr lang="en-US"/>
          </a:p>
        </p:txBody>
      </p:sp>
    </p:spTree>
    <p:extLst>
      <p:ext uri="{BB962C8B-B14F-4D97-AF65-F5344CB8AC3E}">
        <p14:creationId xmlns:p14="http://schemas.microsoft.com/office/powerpoint/2010/main" val="3992593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4AEEE75-2D45-429A-AD80-A82FD2E12B04}" type="datetimeFigureOut">
              <a:rPr lang="en-US" smtClean="0"/>
              <a:t>9/20/2025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9896F7-0761-4EE2-91E8-B3D6037C34C5}" type="slidenum">
              <a:rPr lang="en-US" smtClean="0"/>
              <a:t>‹#›</a:t>
            </a:fld>
            <a:endParaRPr lang="en-US"/>
          </a:p>
        </p:txBody>
      </p:sp>
    </p:spTree>
    <p:extLst>
      <p:ext uri="{BB962C8B-B14F-4D97-AF65-F5344CB8AC3E}">
        <p14:creationId xmlns:p14="http://schemas.microsoft.com/office/powerpoint/2010/main" val="23342946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AEEE75-2D45-429A-AD80-A82FD2E12B04}" type="datetimeFigureOut">
              <a:rPr lang="en-US" smtClean="0"/>
              <a:t>9/20/2025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9896F7-0761-4EE2-91E8-B3D6037C34C5}" type="slidenum">
              <a:rPr lang="en-US" smtClean="0"/>
              <a:t>‹#›</a:t>
            </a:fld>
            <a:endParaRPr lang="en-US"/>
          </a:p>
        </p:txBody>
      </p:sp>
    </p:spTree>
    <p:extLst>
      <p:ext uri="{BB962C8B-B14F-4D97-AF65-F5344CB8AC3E}">
        <p14:creationId xmlns:p14="http://schemas.microsoft.com/office/powerpoint/2010/main" val="712319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4AEEE75-2D45-429A-AD80-A82FD2E12B04}" type="datetimeFigureOut">
              <a:rPr lang="en-US" smtClean="0"/>
              <a:t>9/20/2025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9896F7-0761-4EE2-91E8-B3D6037C34C5}" type="slidenum">
              <a:rPr lang="en-US" smtClean="0"/>
              <a:t>‹#›</a:t>
            </a:fld>
            <a:endParaRPr lang="en-US"/>
          </a:p>
        </p:txBody>
      </p:sp>
    </p:spTree>
    <p:extLst>
      <p:ext uri="{BB962C8B-B14F-4D97-AF65-F5344CB8AC3E}">
        <p14:creationId xmlns:p14="http://schemas.microsoft.com/office/powerpoint/2010/main" val="984659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4AEEE75-2D45-429A-AD80-A82FD2E12B04}" type="datetimeFigureOut">
              <a:rPr lang="en-US" smtClean="0"/>
              <a:t>9/20/2025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9896F7-0761-4EE2-91E8-B3D6037C34C5}" type="slidenum">
              <a:rPr lang="en-US" smtClean="0"/>
              <a:t>‹#›</a:t>
            </a:fld>
            <a:endParaRPr lang="en-US"/>
          </a:p>
        </p:txBody>
      </p:sp>
    </p:spTree>
    <p:extLst>
      <p:ext uri="{BB962C8B-B14F-4D97-AF65-F5344CB8AC3E}">
        <p14:creationId xmlns:p14="http://schemas.microsoft.com/office/powerpoint/2010/main" val="1907540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4AEEE75-2D45-429A-AD80-A82FD2E12B04}" type="datetimeFigureOut">
              <a:rPr lang="en-US" smtClean="0"/>
              <a:t>9/20/2025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9896F7-0761-4EE2-91E8-B3D6037C34C5}" type="slidenum">
              <a:rPr lang="en-US" smtClean="0"/>
              <a:t>‹#›</a:t>
            </a:fld>
            <a:endParaRPr lang="en-US"/>
          </a:p>
        </p:txBody>
      </p:sp>
    </p:spTree>
    <p:extLst>
      <p:ext uri="{BB962C8B-B14F-4D97-AF65-F5344CB8AC3E}">
        <p14:creationId xmlns:p14="http://schemas.microsoft.com/office/powerpoint/2010/main" val="1226805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AEEE75-2D45-429A-AD80-A82FD2E12B04}" type="datetimeFigureOut">
              <a:rPr lang="en-US" smtClean="0"/>
              <a:t>9/20/2025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9896F7-0761-4EE2-91E8-B3D6037C34C5}" type="slidenum">
              <a:rPr lang="en-US" smtClean="0"/>
              <a:t>‹#›</a:t>
            </a:fld>
            <a:endParaRPr lang="en-US"/>
          </a:p>
        </p:txBody>
      </p:sp>
    </p:spTree>
    <p:extLst>
      <p:ext uri="{BB962C8B-B14F-4D97-AF65-F5344CB8AC3E}">
        <p14:creationId xmlns:p14="http://schemas.microsoft.com/office/powerpoint/2010/main" val="1431127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AEEE75-2D45-429A-AD80-A82FD2E12B04}" type="datetimeFigureOut">
              <a:rPr lang="en-US" smtClean="0"/>
              <a:t>9/20/2025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9896F7-0761-4EE2-91E8-B3D6037C34C5}" type="slidenum">
              <a:rPr lang="en-US" smtClean="0"/>
              <a:t>‹#›</a:t>
            </a:fld>
            <a:endParaRPr lang="en-US"/>
          </a:p>
        </p:txBody>
      </p:sp>
    </p:spTree>
    <p:extLst>
      <p:ext uri="{BB962C8B-B14F-4D97-AF65-F5344CB8AC3E}">
        <p14:creationId xmlns:p14="http://schemas.microsoft.com/office/powerpoint/2010/main" val="3043944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AEEE75-2D45-429A-AD80-A82FD2E12B04}" type="datetimeFigureOut">
              <a:rPr lang="en-US" smtClean="0"/>
              <a:t>9/20/2025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9896F7-0761-4EE2-91E8-B3D6037C34C5}" type="slidenum">
              <a:rPr lang="en-US" smtClean="0"/>
              <a:t>‹#›</a:t>
            </a:fld>
            <a:endParaRPr lang="en-US"/>
          </a:p>
        </p:txBody>
      </p:sp>
    </p:spTree>
    <p:extLst>
      <p:ext uri="{BB962C8B-B14F-4D97-AF65-F5344CB8AC3E}">
        <p14:creationId xmlns:p14="http://schemas.microsoft.com/office/powerpoint/2010/main" val="31097090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AEEE75-2D45-429A-AD80-A82FD2E12B04}" type="datetimeFigureOut">
              <a:rPr lang="en-US" smtClean="0"/>
              <a:t>9/20/2025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9896F7-0761-4EE2-91E8-B3D6037C34C5}" type="slidenum">
              <a:rPr lang="en-US" smtClean="0"/>
              <a:t>‹#›</a:t>
            </a:fld>
            <a:endParaRPr lang="en-US"/>
          </a:p>
        </p:txBody>
      </p:sp>
    </p:spTree>
    <p:extLst>
      <p:ext uri="{BB962C8B-B14F-4D97-AF65-F5344CB8AC3E}">
        <p14:creationId xmlns:p14="http://schemas.microsoft.com/office/powerpoint/2010/main" val="2111327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Normalization in DBMS</a:t>
            </a:r>
            <a:br>
              <a:rPr lang="en-US" dirty="0"/>
            </a:b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24600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 Normal Form (2NF)</a:t>
            </a:r>
            <a:br>
              <a:rPr lang="en-US" dirty="0"/>
            </a:br>
            <a:endParaRPr lang="en-US" dirty="0"/>
          </a:p>
        </p:txBody>
      </p:sp>
      <p:pic>
        <p:nvPicPr>
          <p:cNvPr id="5" name="Content Placeholder 4"/>
          <p:cNvPicPr>
            <a:picLocks noGrp="1" noChangeAspect="1"/>
          </p:cNvPicPr>
          <p:nvPr>
            <p:ph idx="1"/>
          </p:nvPr>
        </p:nvPicPr>
        <p:blipFill>
          <a:blip r:embed="rId2"/>
          <a:stretch>
            <a:fillRect/>
          </a:stretch>
        </p:blipFill>
        <p:spPr>
          <a:xfrm>
            <a:off x="838201" y="1690688"/>
            <a:ext cx="5382296" cy="3694149"/>
          </a:xfrm>
          <a:prstGeom prst="rect">
            <a:avLst/>
          </a:prstGeom>
        </p:spPr>
      </p:pic>
      <p:pic>
        <p:nvPicPr>
          <p:cNvPr id="6" name="Picture 5"/>
          <p:cNvPicPr>
            <a:picLocks noChangeAspect="1"/>
          </p:cNvPicPr>
          <p:nvPr/>
        </p:nvPicPr>
        <p:blipFill>
          <a:blip r:embed="rId3"/>
          <a:stretch>
            <a:fillRect/>
          </a:stretch>
        </p:blipFill>
        <p:spPr>
          <a:xfrm>
            <a:off x="6220497" y="2419552"/>
            <a:ext cx="5998367" cy="1869113"/>
          </a:xfrm>
          <a:prstGeom prst="rect">
            <a:avLst/>
          </a:prstGeom>
        </p:spPr>
      </p:pic>
    </p:spTree>
    <p:extLst>
      <p:ext uri="{BB962C8B-B14F-4D97-AF65-F5344CB8AC3E}">
        <p14:creationId xmlns:p14="http://schemas.microsoft.com/office/powerpoint/2010/main" val="3417889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 Normal Form (2NF)</a:t>
            </a:r>
            <a:br>
              <a:rPr lang="en-US" dirty="0"/>
            </a:br>
            <a:endParaRPr lang="en-US" dirty="0"/>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667285" y="1014413"/>
            <a:ext cx="9133537" cy="5162550"/>
          </a:xfrm>
          <a:prstGeom prst="rect">
            <a:avLst/>
          </a:prstGeom>
        </p:spPr>
      </p:pic>
    </p:spTree>
    <p:extLst>
      <p:ext uri="{BB962C8B-B14F-4D97-AF65-F5344CB8AC3E}">
        <p14:creationId xmlns:p14="http://schemas.microsoft.com/office/powerpoint/2010/main" val="31724949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Third Normal Form (3NF)</a:t>
            </a:r>
            <a:br>
              <a:rPr lang="en-US" dirty="0"/>
            </a:br>
            <a:endParaRPr lang="en-US" dirty="0"/>
          </a:p>
        </p:txBody>
      </p:sp>
      <p:sp>
        <p:nvSpPr>
          <p:cNvPr id="3" name="Content Placeholder 2"/>
          <p:cNvSpPr>
            <a:spLocks noGrp="1"/>
          </p:cNvSpPr>
          <p:nvPr>
            <p:ph idx="1"/>
          </p:nvPr>
        </p:nvSpPr>
        <p:spPr/>
        <p:txBody>
          <a:bodyPr/>
          <a:lstStyle/>
          <a:p>
            <a:pPr marL="0" indent="0">
              <a:buNone/>
            </a:pPr>
            <a:r>
              <a:rPr lang="en-US" dirty="0"/>
              <a:t>A table is said to be in the Third Normal Form when</a:t>
            </a:r>
            <a:r>
              <a:rPr lang="en-US" dirty="0" smtClean="0"/>
              <a:t>,</a:t>
            </a:r>
          </a:p>
          <a:p>
            <a:pPr marL="0" indent="0">
              <a:buNone/>
            </a:pPr>
            <a:endParaRPr lang="en-US" dirty="0"/>
          </a:p>
          <a:p>
            <a:r>
              <a:rPr lang="en-US" dirty="0"/>
              <a:t>It satisfies the </a:t>
            </a:r>
            <a:r>
              <a:rPr lang="en-US" dirty="0">
                <a:solidFill>
                  <a:schemeClr val="accent2"/>
                </a:solidFill>
              </a:rPr>
              <a:t>First Normal Form </a:t>
            </a:r>
            <a:r>
              <a:rPr lang="en-US" dirty="0"/>
              <a:t>and the </a:t>
            </a:r>
            <a:r>
              <a:rPr lang="en-US" dirty="0">
                <a:solidFill>
                  <a:schemeClr val="accent2"/>
                </a:solidFill>
              </a:rPr>
              <a:t>Second Normal form</a:t>
            </a:r>
            <a:r>
              <a:rPr lang="en-US" dirty="0"/>
              <a:t>.</a:t>
            </a:r>
          </a:p>
          <a:p>
            <a:r>
              <a:rPr lang="en-US" dirty="0"/>
              <a:t>And, it doesn't have </a:t>
            </a:r>
            <a:r>
              <a:rPr lang="en-US" dirty="0">
                <a:solidFill>
                  <a:schemeClr val="accent2"/>
                </a:solidFill>
              </a:rPr>
              <a:t>Transitive Dependency</a:t>
            </a:r>
            <a:r>
              <a:rPr lang="en-US" dirty="0"/>
              <a:t>.</a:t>
            </a:r>
          </a:p>
          <a:p>
            <a:endParaRPr lang="en-US" dirty="0"/>
          </a:p>
        </p:txBody>
      </p:sp>
    </p:spTree>
    <p:extLst>
      <p:ext uri="{BB962C8B-B14F-4D97-AF65-F5344CB8AC3E}">
        <p14:creationId xmlns:p14="http://schemas.microsoft.com/office/powerpoint/2010/main" val="4008167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3. Third Normal Form (3NF)</a:t>
            </a:r>
            <a:br>
              <a:rPr lang="en-US" dirty="0"/>
            </a:br>
            <a:endParaRPr lang="en-US" dirty="0"/>
          </a:p>
        </p:txBody>
      </p:sp>
      <p:pic>
        <p:nvPicPr>
          <p:cNvPr id="6" name="Content Placeholder 5"/>
          <p:cNvPicPr>
            <a:picLocks noGrp="1" noChangeAspect="1"/>
          </p:cNvPicPr>
          <p:nvPr>
            <p:ph idx="1"/>
          </p:nvPr>
        </p:nvPicPr>
        <p:blipFill>
          <a:blip r:embed="rId2"/>
          <a:stretch>
            <a:fillRect/>
          </a:stretch>
        </p:blipFill>
        <p:spPr>
          <a:xfrm>
            <a:off x="2571414" y="4291203"/>
            <a:ext cx="7229475" cy="2305050"/>
          </a:xfrm>
          <a:prstGeom prst="rect">
            <a:avLst/>
          </a:prstGeom>
        </p:spPr>
      </p:pic>
      <p:pic>
        <p:nvPicPr>
          <p:cNvPr id="5" name="Picture 4"/>
          <p:cNvPicPr>
            <a:picLocks noChangeAspect="1"/>
          </p:cNvPicPr>
          <p:nvPr/>
        </p:nvPicPr>
        <p:blipFill>
          <a:blip r:embed="rId3"/>
          <a:stretch>
            <a:fillRect/>
          </a:stretch>
        </p:blipFill>
        <p:spPr>
          <a:xfrm>
            <a:off x="984496" y="1690688"/>
            <a:ext cx="8468597" cy="2701008"/>
          </a:xfrm>
          <a:prstGeom prst="rect">
            <a:avLst/>
          </a:prstGeom>
        </p:spPr>
      </p:pic>
    </p:spTree>
    <p:extLst>
      <p:ext uri="{BB962C8B-B14F-4D97-AF65-F5344CB8AC3E}">
        <p14:creationId xmlns:p14="http://schemas.microsoft.com/office/powerpoint/2010/main" val="23130066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Boyce-</a:t>
            </a:r>
            <a:r>
              <a:rPr lang="en-US" dirty="0" err="1" smtClean="0"/>
              <a:t>Codd</a:t>
            </a:r>
            <a:r>
              <a:rPr lang="en-US" dirty="0" smtClean="0"/>
              <a:t> </a:t>
            </a:r>
            <a:r>
              <a:rPr lang="en-US" dirty="0"/>
              <a:t>Normal Form (BCNF)</a:t>
            </a:r>
            <a:br>
              <a:rPr lang="en-US" dirty="0"/>
            </a:br>
            <a:r>
              <a:rPr lang="en-US" dirty="0"/>
              <a:t/>
            </a:r>
            <a:br>
              <a:rPr lang="en-US" dirty="0"/>
            </a:br>
            <a:endParaRPr lang="en-US" dirty="0"/>
          </a:p>
        </p:txBody>
      </p:sp>
      <p:sp>
        <p:nvSpPr>
          <p:cNvPr id="3" name="Content Placeholder 2"/>
          <p:cNvSpPr>
            <a:spLocks noGrp="1"/>
          </p:cNvSpPr>
          <p:nvPr>
            <p:ph idx="1"/>
          </p:nvPr>
        </p:nvSpPr>
        <p:spPr/>
        <p:txBody>
          <a:bodyPr/>
          <a:lstStyle/>
          <a:p>
            <a:r>
              <a:rPr lang="en-US" b="1" dirty="0"/>
              <a:t>Boyce and </a:t>
            </a:r>
            <a:r>
              <a:rPr lang="en-US" b="1" dirty="0" err="1"/>
              <a:t>Codd</a:t>
            </a:r>
            <a:r>
              <a:rPr lang="en-US" b="1" dirty="0"/>
              <a:t> Normal Form</a:t>
            </a:r>
            <a:r>
              <a:rPr lang="en-US" dirty="0"/>
              <a:t> is a higher version of the Third Normal Form.</a:t>
            </a:r>
          </a:p>
          <a:p>
            <a:r>
              <a:rPr lang="en-US" dirty="0"/>
              <a:t>This form deals with a certain type of anomaly that is not handled by 3NF.</a:t>
            </a:r>
          </a:p>
          <a:p>
            <a:r>
              <a:rPr lang="en-US" dirty="0"/>
              <a:t>A 3NF table that does not have </a:t>
            </a:r>
            <a:r>
              <a:rPr lang="en-US" b="1" dirty="0"/>
              <a:t>multiple overlapping candidate keys</a:t>
            </a:r>
            <a:r>
              <a:rPr lang="en-US" dirty="0"/>
              <a:t> is said to be in BCNF.</a:t>
            </a:r>
          </a:p>
          <a:p>
            <a:r>
              <a:rPr lang="en-US" dirty="0"/>
              <a:t>For a table to be in BCNF, the following conditions must be satisfied:</a:t>
            </a:r>
          </a:p>
          <a:p>
            <a:pPr lvl="1"/>
            <a:r>
              <a:rPr lang="en-US" dirty="0"/>
              <a:t>R must be in the 3rd Normal Form</a:t>
            </a:r>
          </a:p>
          <a:p>
            <a:pPr lvl="1"/>
            <a:r>
              <a:rPr lang="en-US" dirty="0"/>
              <a:t>and, for each functional dependency ( X → Y ), X should be a Super Key.</a:t>
            </a:r>
          </a:p>
          <a:p>
            <a:endParaRPr lang="en-US" dirty="0"/>
          </a:p>
        </p:txBody>
      </p:sp>
    </p:spTree>
    <p:extLst>
      <p:ext uri="{BB962C8B-B14F-4D97-AF65-F5344CB8AC3E}">
        <p14:creationId xmlns:p14="http://schemas.microsoft.com/office/powerpoint/2010/main" val="1539408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Boyce-</a:t>
            </a:r>
            <a:r>
              <a:rPr lang="en-US" dirty="0" err="1" smtClean="0"/>
              <a:t>Codd</a:t>
            </a:r>
            <a:r>
              <a:rPr lang="en-US" dirty="0" smtClean="0"/>
              <a:t> </a:t>
            </a:r>
            <a:r>
              <a:rPr lang="en-US" dirty="0"/>
              <a:t>Normal Form (BCNF)</a:t>
            </a:r>
            <a:br>
              <a:rPr lang="en-US" dirty="0"/>
            </a:br>
            <a:r>
              <a:rPr lang="en-US" dirty="0"/>
              <a:t/>
            </a:r>
            <a:br>
              <a:rPr lang="en-US" dirty="0"/>
            </a:br>
            <a:endParaRPr lang="en-US" dirty="0"/>
          </a:p>
        </p:txBody>
      </p:sp>
      <p:sp>
        <p:nvSpPr>
          <p:cNvPr id="4" name="Content Placeholder 3"/>
          <p:cNvSpPr>
            <a:spLocks noGrp="1"/>
          </p:cNvSpPr>
          <p:nvPr>
            <p:ph idx="1"/>
          </p:nvPr>
        </p:nvSpPr>
        <p:spPr/>
        <p:txBody>
          <a:bodyPr/>
          <a:lstStyle/>
          <a:p>
            <a:r>
              <a:rPr lang="en-US" dirty="0" smtClean="0"/>
              <a:t>One </a:t>
            </a:r>
            <a:r>
              <a:rPr lang="en-US" dirty="0"/>
              <a:t>student can </a:t>
            </a:r>
            <a:r>
              <a:rPr lang="en-US" dirty="0" err="1"/>
              <a:t>enrol</a:t>
            </a:r>
            <a:r>
              <a:rPr lang="en-US" dirty="0"/>
              <a:t> for multiple subjects. For example, student with </a:t>
            </a:r>
            <a:r>
              <a:rPr lang="en-US" b="1" dirty="0" err="1"/>
              <a:t>student_id</a:t>
            </a:r>
            <a:r>
              <a:rPr lang="en-US" dirty="0"/>
              <a:t> 101, has opted for subjects - Java &amp; C++</a:t>
            </a:r>
          </a:p>
          <a:p>
            <a:r>
              <a:rPr lang="en-US" dirty="0"/>
              <a:t>For each subject, a professor is assigned to the student.</a:t>
            </a:r>
          </a:p>
          <a:p>
            <a:r>
              <a:rPr lang="en-US" dirty="0"/>
              <a:t>And, there can be multiple professors teaching one subject like we have for Java.</a:t>
            </a:r>
          </a:p>
          <a:p>
            <a:endParaRPr lang="en-US" dirty="0"/>
          </a:p>
        </p:txBody>
      </p:sp>
      <p:pic>
        <p:nvPicPr>
          <p:cNvPr id="5" name="Picture 4"/>
          <p:cNvPicPr>
            <a:picLocks noChangeAspect="1"/>
          </p:cNvPicPr>
          <p:nvPr/>
        </p:nvPicPr>
        <p:blipFill>
          <a:blip r:embed="rId2"/>
          <a:stretch>
            <a:fillRect/>
          </a:stretch>
        </p:blipFill>
        <p:spPr>
          <a:xfrm>
            <a:off x="3143519" y="3670478"/>
            <a:ext cx="7945192" cy="2641422"/>
          </a:xfrm>
          <a:prstGeom prst="rect">
            <a:avLst/>
          </a:prstGeom>
        </p:spPr>
      </p:pic>
    </p:spTree>
    <p:extLst>
      <p:ext uri="{BB962C8B-B14F-4D97-AF65-F5344CB8AC3E}">
        <p14:creationId xmlns:p14="http://schemas.microsoft.com/office/powerpoint/2010/main" val="41457668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Boyce-</a:t>
            </a:r>
            <a:r>
              <a:rPr lang="en-US" dirty="0" err="1" smtClean="0"/>
              <a:t>Codd</a:t>
            </a:r>
            <a:r>
              <a:rPr lang="en-US" dirty="0" smtClean="0"/>
              <a:t> Normal Form (BCNF)</a:t>
            </a:r>
            <a:endParaRPr lang="en-US" dirty="0"/>
          </a:p>
        </p:txBody>
      </p:sp>
      <p:sp>
        <p:nvSpPr>
          <p:cNvPr id="4" name="Rectangle 1"/>
          <p:cNvSpPr>
            <a:spLocks noGrp="1" noChangeArrowheads="1"/>
          </p:cNvSpPr>
          <p:nvPr>
            <p:ph idx="1"/>
          </p:nvPr>
        </p:nvSpPr>
        <p:spPr bwMode="auto">
          <a:xfrm>
            <a:off x="735169" y="2112048"/>
            <a:ext cx="10095963" cy="184665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smtClean="0">
                <a:ln>
                  <a:noFill/>
                </a:ln>
                <a:solidFill>
                  <a:srgbClr val="212529"/>
                </a:solidFill>
                <a:effectLst/>
                <a:latin typeface="system-ui"/>
              </a:rPr>
              <a:t>In the table above, </a:t>
            </a:r>
            <a:r>
              <a:rPr kumimoji="0" lang="en-US" b="0" i="0" u="none" strike="noStrike" cap="none" normalizeH="0" baseline="0" dirty="0" err="1" smtClean="0">
                <a:ln>
                  <a:noFill/>
                </a:ln>
                <a:solidFill>
                  <a:srgbClr val="D63384"/>
                </a:solidFill>
                <a:effectLst/>
                <a:latin typeface="SFMono-Regular"/>
              </a:rPr>
              <a:t>student_id</a:t>
            </a:r>
            <a:r>
              <a:rPr kumimoji="0" lang="en-US" b="0" i="0" u="none" strike="noStrike" cap="none" normalizeH="0" baseline="0" dirty="0" smtClean="0">
                <a:ln>
                  <a:noFill/>
                </a:ln>
                <a:solidFill>
                  <a:srgbClr val="D63384"/>
                </a:solidFill>
                <a:effectLst/>
                <a:latin typeface="SFMono-Regular"/>
              </a:rPr>
              <a:t>, subject</a:t>
            </a:r>
            <a:r>
              <a:rPr kumimoji="0" lang="en-US" sz="1500" b="0" i="0" u="none" strike="noStrike" cap="none" normalizeH="0" baseline="0" dirty="0" smtClean="0">
                <a:ln>
                  <a:noFill/>
                </a:ln>
                <a:solidFill>
                  <a:srgbClr val="212529"/>
                </a:solidFill>
                <a:effectLst/>
                <a:latin typeface="system-ui"/>
              </a:rPr>
              <a:t> form primary key, which means </a:t>
            </a:r>
            <a:r>
              <a:rPr kumimoji="0" lang="en-US" b="0" i="0" u="none" strike="noStrike" cap="none" normalizeH="0" baseline="0" dirty="0" smtClean="0">
                <a:ln>
                  <a:noFill/>
                </a:ln>
                <a:solidFill>
                  <a:srgbClr val="D63384"/>
                </a:solidFill>
                <a:effectLst/>
                <a:latin typeface="SFMono-Regular"/>
              </a:rPr>
              <a:t>subject</a:t>
            </a:r>
            <a:r>
              <a:rPr kumimoji="0" lang="en-US" sz="1500" b="0" i="0" u="none" strike="noStrike" cap="none" normalizeH="0" baseline="0" dirty="0" smtClean="0">
                <a:ln>
                  <a:noFill/>
                </a:ln>
                <a:solidFill>
                  <a:srgbClr val="212529"/>
                </a:solidFill>
                <a:effectLst/>
                <a:latin typeface="system-ui"/>
              </a:rPr>
              <a:t> column is a </a:t>
            </a:r>
            <a:r>
              <a:rPr kumimoji="0" lang="en-US" sz="1500" b="1" i="0" u="none" strike="noStrike" cap="none" normalizeH="0" baseline="0" dirty="0" smtClean="0">
                <a:ln>
                  <a:noFill/>
                </a:ln>
                <a:solidFill>
                  <a:srgbClr val="212529"/>
                </a:solidFill>
                <a:effectLst/>
                <a:latin typeface="system-ui"/>
              </a:rPr>
              <a:t>prime attribute</a:t>
            </a:r>
            <a:r>
              <a:rPr kumimoji="0" lang="en-US" sz="1500" b="0" i="0" u="none" strike="noStrike" cap="none" normalizeH="0" baseline="0" dirty="0" smtClean="0">
                <a:ln>
                  <a:noFill/>
                </a:ln>
                <a:solidFill>
                  <a:srgbClr val="212529"/>
                </a:solidFill>
                <a:effectLst/>
                <a:latin typeface="system-ui"/>
              </a:rPr>
              <a:t>.</a:t>
            </a:r>
            <a:endParaRPr kumimoji="0" 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smtClean="0">
                <a:ln>
                  <a:noFill/>
                </a:ln>
                <a:solidFill>
                  <a:srgbClr val="212529"/>
                </a:solidFill>
                <a:effectLst/>
                <a:latin typeface="system-ui"/>
              </a:rPr>
              <a:t>But, there is one more dependency, </a:t>
            </a:r>
            <a:r>
              <a:rPr kumimoji="0" lang="en-US" b="0" i="0" u="none" strike="noStrike" cap="none" normalizeH="0" baseline="0" dirty="0" smtClean="0">
                <a:ln>
                  <a:noFill/>
                </a:ln>
                <a:solidFill>
                  <a:srgbClr val="D63384"/>
                </a:solidFill>
                <a:effectLst/>
                <a:latin typeface="SFMono-Regular"/>
              </a:rPr>
              <a:t>professor</a:t>
            </a:r>
            <a:r>
              <a:rPr kumimoji="0" lang="en-US" sz="1500" b="0" i="0" u="none" strike="noStrike" cap="none" normalizeH="0" baseline="0" dirty="0" smtClean="0">
                <a:ln>
                  <a:noFill/>
                </a:ln>
                <a:solidFill>
                  <a:srgbClr val="212529"/>
                </a:solidFill>
                <a:effectLst/>
                <a:latin typeface="system-ui"/>
              </a:rPr>
              <a:t> → </a:t>
            </a:r>
            <a:r>
              <a:rPr kumimoji="0" lang="en-US" b="0" i="0" u="none" strike="noStrike" cap="none" normalizeH="0" baseline="0" dirty="0" smtClean="0">
                <a:ln>
                  <a:noFill/>
                </a:ln>
                <a:solidFill>
                  <a:srgbClr val="D63384"/>
                </a:solidFill>
                <a:effectLst/>
                <a:latin typeface="SFMono-Regular"/>
              </a:rPr>
              <a:t>subject</a:t>
            </a:r>
            <a:r>
              <a:rPr kumimoji="0" lang="en-US" sz="1500" b="0" i="0" u="none" strike="noStrike" cap="none" normalizeH="0" baseline="0" dirty="0" smtClean="0">
                <a:ln>
                  <a:noFill/>
                </a:ln>
                <a:solidFill>
                  <a:srgbClr val="212529"/>
                </a:solidFill>
                <a:effectLst/>
                <a:latin typeface="system-ui"/>
              </a:rPr>
              <a:t>.</a:t>
            </a:r>
            <a:endParaRPr kumimoji="0" lang="en-US" sz="1100" b="0" i="0" u="none" strike="noStrike" cap="none" normalizeH="0" baseline="0" dirty="0" smtClean="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0" i="0" u="none" strike="noStrike" cap="none" normalizeH="0" baseline="0" dirty="0" smtClean="0">
                <a:ln>
                  <a:noFill/>
                </a:ln>
                <a:solidFill>
                  <a:srgbClr val="212529"/>
                </a:solidFill>
                <a:effectLst/>
                <a:latin typeface="system-ui"/>
              </a:rPr>
              <a:t>And while </a:t>
            </a:r>
            <a:r>
              <a:rPr kumimoji="0" lang="en-US" b="0" i="0" u="none" strike="noStrike" cap="none" normalizeH="0" baseline="0" dirty="0" smtClean="0">
                <a:ln>
                  <a:noFill/>
                </a:ln>
                <a:solidFill>
                  <a:srgbClr val="D63384"/>
                </a:solidFill>
                <a:effectLst/>
                <a:latin typeface="SFMono-Regular"/>
              </a:rPr>
              <a:t>subject</a:t>
            </a:r>
            <a:r>
              <a:rPr kumimoji="0" lang="en-US" sz="1500" b="0" i="0" u="none" strike="noStrike" cap="none" normalizeH="0" baseline="0" dirty="0" smtClean="0">
                <a:ln>
                  <a:noFill/>
                </a:ln>
                <a:solidFill>
                  <a:srgbClr val="212529"/>
                </a:solidFill>
                <a:effectLst/>
                <a:latin typeface="system-ui"/>
              </a:rPr>
              <a:t> is a prime attribute, </a:t>
            </a:r>
            <a:r>
              <a:rPr kumimoji="0" lang="en-US" b="0" i="0" u="none" strike="noStrike" cap="none" normalizeH="0" baseline="0" dirty="0" smtClean="0">
                <a:ln>
                  <a:noFill/>
                </a:ln>
                <a:solidFill>
                  <a:srgbClr val="D63384"/>
                </a:solidFill>
                <a:effectLst/>
                <a:latin typeface="SFMono-Regular"/>
              </a:rPr>
              <a:t>professor</a:t>
            </a:r>
            <a:r>
              <a:rPr kumimoji="0" lang="en-US" sz="1500" b="0" i="0" u="none" strike="noStrike" cap="none" normalizeH="0" baseline="0" dirty="0" smtClean="0">
                <a:ln>
                  <a:noFill/>
                </a:ln>
                <a:solidFill>
                  <a:srgbClr val="212529"/>
                </a:solidFill>
                <a:effectLst/>
                <a:latin typeface="system-ui"/>
              </a:rPr>
              <a:t> is a </a:t>
            </a:r>
            <a:r>
              <a:rPr kumimoji="0" lang="en-US" sz="1500" b="1" i="0" u="none" strike="noStrike" cap="none" normalizeH="0" baseline="0" dirty="0" smtClean="0">
                <a:ln>
                  <a:noFill/>
                </a:ln>
                <a:solidFill>
                  <a:srgbClr val="212529"/>
                </a:solidFill>
                <a:effectLst/>
                <a:latin typeface="system-ui"/>
              </a:rPr>
              <a:t>non-prime attribute</a:t>
            </a:r>
            <a:r>
              <a:rPr kumimoji="0" lang="en-US" sz="1500" b="0" i="0" u="none" strike="noStrike" cap="none" normalizeH="0" baseline="0" dirty="0" smtClean="0">
                <a:ln>
                  <a:noFill/>
                </a:ln>
                <a:solidFill>
                  <a:srgbClr val="212529"/>
                </a:solidFill>
                <a:effectLst/>
                <a:latin typeface="system-ui"/>
              </a:rPr>
              <a:t>, which is not allowed by BCNF.</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pic>
        <p:nvPicPr>
          <p:cNvPr id="5" name="Picture 4"/>
          <p:cNvPicPr>
            <a:picLocks noChangeAspect="1"/>
          </p:cNvPicPr>
          <p:nvPr/>
        </p:nvPicPr>
        <p:blipFill>
          <a:blip r:embed="rId2"/>
          <a:stretch>
            <a:fillRect/>
          </a:stretch>
        </p:blipFill>
        <p:spPr>
          <a:xfrm>
            <a:off x="2270974" y="3657600"/>
            <a:ext cx="7581364" cy="3200400"/>
          </a:xfrm>
          <a:prstGeom prst="rect">
            <a:avLst/>
          </a:prstGeom>
        </p:spPr>
      </p:pic>
    </p:spTree>
    <p:extLst>
      <p:ext uri="{BB962C8B-B14F-4D97-AF65-F5344CB8AC3E}">
        <p14:creationId xmlns:p14="http://schemas.microsoft.com/office/powerpoint/2010/main" val="37933337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Fourth Normal Form (4NF)</a:t>
            </a:r>
            <a:br>
              <a:rPr lang="en-US" dirty="0"/>
            </a:br>
            <a:endParaRPr lang="en-US" dirty="0"/>
          </a:p>
        </p:txBody>
      </p:sp>
      <p:sp>
        <p:nvSpPr>
          <p:cNvPr id="3" name="Content Placeholder 2"/>
          <p:cNvSpPr>
            <a:spLocks noGrp="1"/>
          </p:cNvSpPr>
          <p:nvPr>
            <p:ph idx="1"/>
          </p:nvPr>
        </p:nvSpPr>
        <p:spPr/>
        <p:txBody>
          <a:bodyPr/>
          <a:lstStyle/>
          <a:p>
            <a:r>
              <a:rPr lang="en-US" dirty="0"/>
              <a:t>A table is said to be in the Fourth Normal Form when,</a:t>
            </a:r>
          </a:p>
          <a:p>
            <a:r>
              <a:rPr lang="en-US" dirty="0"/>
              <a:t>It is in the Boyce-</a:t>
            </a:r>
            <a:r>
              <a:rPr lang="en-US" dirty="0" err="1"/>
              <a:t>Codd</a:t>
            </a:r>
            <a:r>
              <a:rPr lang="en-US" dirty="0"/>
              <a:t> Normal Form.</a:t>
            </a:r>
          </a:p>
          <a:p>
            <a:r>
              <a:rPr lang="en-US" dirty="0"/>
              <a:t>And, it doesn't have Multi-Valued Dependency.</a:t>
            </a:r>
          </a:p>
          <a:p>
            <a:endParaRPr lang="en-US" dirty="0"/>
          </a:p>
        </p:txBody>
      </p:sp>
    </p:spTree>
    <p:extLst>
      <p:ext uri="{BB962C8B-B14F-4D97-AF65-F5344CB8AC3E}">
        <p14:creationId xmlns:p14="http://schemas.microsoft.com/office/powerpoint/2010/main" val="156129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Fifth Normal Form (5NF)</a:t>
            </a:r>
            <a:br>
              <a:rPr lang="en-US" dirty="0"/>
            </a:br>
            <a:endParaRPr lang="en-US" dirty="0"/>
          </a:p>
        </p:txBody>
      </p:sp>
      <p:sp>
        <p:nvSpPr>
          <p:cNvPr id="3" name="Content Placeholder 2"/>
          <p:cNvSpPr>
            <a:spLocks noGrp="1"/>
          </p:cNvSpPr>
          <p:nvPr>
            <p:ph idx="1"/>
          </p:nvPr>
        </p:nvSpPr>
        <p:spPr/>
        <p:txBody>
          <a:bodyPr/>
          <a:lstStyle/>
          <a:p>
            <a:r>
              <a:rPr lang="en-US" dirty="0"/>
              <a:t>The fifth normal form is also called the </a:t>
            </a:r>
            <a:r>
              <a:rPr lang="en-US" b="1" dirty="0"/>
              <a:t>PJNF</a:t>
            </a:r>
            <a:r>
              <a:rPr lang="en-US" dirty="0"/>
              <a:t> - </a:t>
            </a:r>
            <a:r>
              <a:rPr lang="en-US" b="1" dirty="0"/>
              <a:t>Project-Join Normal Form</a:t>
            </a:r>
            <a:endParaRPr lang="en-US" dirty="0"/>
          </a:p>
          <a:p>
            <a:r>
              <a:rPr lang="en-US" dirty="0"/>
              <a:t>It is the most advanced level of Database Normalization.</a:t>
            </a:r>
          </a:p>
          <a:p>
            <a:r>
              <a:rPr lang="en-US" dirty="0"/>
              <a:t>Using Fifth Normal Form you can fix </a:t>
            </a:r>
            <a:r>
              <a:rPr lang="en-US" b="1" dirty="0"/>
              <a:t>Join dependency</a:t>
            </a:r>
            <a:r>
              <a:rPr lang="en-US" dirty="0"/>
              <a:t> and reduce data redundancy.</a:t>
            </a:r>
          </a:p>
          <a:p>
            <a:r>
              <a:rPr lang="en-US" dirty="0"/>
              <a:t>It also helps in fixing </a:t>
            </a:r>
            <a:r>
              <a:rPr lang="en-US" b="1" dirty="0"/>
              <a:t>Update anomalies</a:t>
            </a:r>
            <a:r>
              <a:rPr lang="en-US" dirty="0"/>
              <a:t> in DBMS design.</a:t>
            </a:r>
          </a:p>
          <a:p>
            <a:pPr marL="0" indent="0">
              <a:buNone/>
            </a:pPr>
            <a:endParaRPr lang="en-US" dirty="0"/>
          </a:p>
        </p:txBody>
      </p:sp>
    </p:spTree>
    <p:extLst>
      <p:ext uri="{BB962C8B-B14F-4D97-AF65-F5344CB8AC3E}">
        <p14:creationId xmlns:p14="http://schemas.microsoft.com/office/powerpoint/2010/main" val="3316365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Normalization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a:t>Normalization in DBMS is a technique using which you can organize the data in the database tables so that:</a:t>
            </a:r>
          </a:p>
          <a:p>
            <a:r>
              <a:rPr lang="en-US" dirty="0"/>
              <a:t>There is less repetition of data,</a:t>
            </a:r>
          </a:p>
          <a:p>
            <a:r>
              <a:rPr lang="en-US" dirty="0"/>
              <a:t>A large set of data is structured into a bunch of smaller tables,</a:t>
            </a:r>
          </a:p>
          <a:p>
            <a:r>
              <a:rPr lang="en-US" dirty="0"/>
              <a:t>and the tables have a proper relationship between them.</a:t>
            </a:r>
          </a:p>
          <a:p>
            <a:r>
              <a:rPr lang="en-US" dirty="0"/>
              <a:t>DBMS Normalization is a systematic approach to </a:t>
            </a:r>
            <a:r>
              <a:rPr lang="en-US" b="1" dirty="0"/>
              <a:t>decompose (break down) tables</a:t>
            </a:r>
            <a:r>
              <a:rPr lang="en-US" dirty="0"/>
              <a:t> to eliminate data redundancy(repetition) and undesirable characteristics like Insertion anomaly in DBMS, Update anomaly in DBMS, and Delete anomaly in DBMS</a:t>
            </a:r>
            <a:r>
              <a:rPr lang="en-US" dirty="0" smtClean="0"/>
              <a:t>.</a:t>
            </a:r>
          </a:p>
          <a:p>
            <a:r>
              <a:rPr lang="en-US" dirty="0"/>
              <a:t>It is a </a:t>
            </a:r>
            <a:r>
              <a:rPr lang="en-US" b="1" dirty="0"/>
              <a:t>multi-step process</a:t>
            </a:r>
            <a:r>
              <a:rPr lang="en-US" dirty="0"/>
              <a:t> that puts data into tabular form, removes duplicate data, and set up the relationship between tables.</a:t>
            </a:r>
          </a:p>
          <a:p>
            <a:endParaRPr lang="en-US" dirty="0"/>
          </a:p>
        </p:txBody>
      </p:sp>
    </p:spTree>
    <p:extLst>
      <p:ext uri="{BB962C8B-B14F-4D97-AF65-F5344CB8AC3E}">
        <p14:creationId xmlns:p14="http://schemas.microsoft.com/office/powerpoint/2010/main" val="710635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we need Normalization in DBMS?</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Eliminating redundant(useless) data, therefore handling data integrity, because if data is repeated it increases the chances of inconsistent data.</a:t>
            </a:r>
          </a:p>
          <a:p>
            <a:endParaRPr lang="en-US" dirty="0" smtClean="0"/>
          </a:p>
          <a:p>
            <a:r>
              <a:rPr lang="en-US" dirty="0" smtClean="0"/>
              <a:t>Normalization helps in keeping data consistent by storing the data in one table and referencing it everywhere else.</a:t>
            </a:r>
          </a:p>
          <a:p>
            <a:endParaRPr lang="en-US" dirty="0" smtClean="0"/>
          </a:p>
          <a:p>
            <a:r>
              <a:rPr lang="en-US" dirty="0" smtClean="0"/>
              <a:t>Storage optimization although that is not an issue these days because Database storage is cheap.</a:t>
            </a:r>
          </a:p>
          <a:p>
            <a:endParaRPr lang="en-US" dirty="0" smtClean="0"/>
          </a:p>
          <a:p>
            <a:r>
              <a:rPr lang="en-US" dirty="0" smtClean="0"/>
              <a:t>Breaking down large tables into smaller tables with relationships, so it makes the database structure more scalable and adaptable.</a:t>
            </a:r>
          </a:p>
          <a:p>
            <a:endParaRPr lang="en-US" dirty="0" smtClean="0"/>
          </a:p>
          <a:p>
            <a:r>
              <a:rPr lang="en-US" dirty="0" smtClean="0"/>
              <a:t>Ensuring data dependencies make sense i.e. data is logically stored.</a:t>
            </a:r>
            <a:endParaRPr lang="en-US" dirty="0"/>
          </a:p>
        </p:txBody>
      </p:sp>
    </p:spTree>
    <p:extLst>
      <p:ext uri="{BB962C8B-B14F-4D97-AF65-F5344CB8AC3E}">
        <p14:creationId xmlns:p14="http://schemas.microsoft.com/office/powerpoint/2010/main" val="1161872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DBMS Normal forms</a:t>
            </a:r>
            <a:br>
              <a:rPr lang="en-US" dirty="0"/>
            </a:br>
            <a:endParaRPr lang="en-US" dirty="0"/>
          </a:p>
        </p:txBody>
      </p:sp>
      <p:sp>
        <p:nvSpPr>
          <p:cNvPr id="3" name="Content Placeholder 2"/>
          <p:cNvSpPr>
            <a:spLocks noGrp="1"/>
          </p:cNvSpPr>
          <p:nvPr>
            <p:ph idx="1"/>
          </p:nvPr>
        </p:nvSpPr>
        <p:spPr/>
        <p:txBody>
          <a:bodyPr>
            <a:normAutofit fontScale="62500" lnSpcReduction="20000"/>
          </a:bodyPr>
          <a:lstStyle/>
          <a:p>
            <a:r>
              <a:rPr lang="en-US" dirty="0" smtClean="0"/>
              <a:t>Normalization rules are divided into the following normal forms:</a:t>
            </a:r>
          </a:p>
          <a:p>
            <a:endParaRPr lang="en-US" dirty="0" smtClean="0"/>
          </a:p>
          <a:p>
            <a:r>
              <a:rPr lang="en-US" dirty="0" smtClean="0"/>
              <a:t>First Normal Form</a:t>
            </a:r>
          </a:p>
          <a:p>
            <a:endParaRPr lang="en-US" dirty="0" smtClean="0"/>
          </a:p>
          <a:p>
            <a:r>
              <a:rPr lang="en-US" dirty="0" smtClean="0"/>
              <a:t>Second Normal Form</a:t>
            </a:r>
          </a:p>
          <a:p>
            <a:endParaRPr lang="en-US" dirty="0" smtClean="0"/>
          </a:p>
          <a:p>
            <a:r>
              <a:rPr lang="en-US" dirty="0" smtClean="0"/>
              <a:t>Third Normal Form</a:t>
            </a:r>
          </a:p>
          <a:p>
            <a:endParaRPr lang="en-US" dirty="0" smtClean="0"/>
          </a:p>
          <a:p>
            <a:r>
              <a:rPr lang="en-US" dirty="0" smtClean="0"/>
              <a:t>BCNF</a:t>
            </a:r>
          </a:p>
          <a:p>
            <a:endParaRPr lang="en-US" dirty="0" smtClean="0"/>
          </a:p>
          <a:p>
            <a:r>
              <a:rPr lang="en-US" dirty="0" smtClean="0"/>
              <a:t>Fourth Normal Form</a:t>
            </a:r>
          </a:p>
          <a:p>
            <a:endParaRPr lang="en-US" dirty="0" smtClean="0"/>
          </a:p>
          <a:p>
            <a:r>
              <a:rPr lang="en-US" dirty="0" smtClean="0"/>
              <a:t>Fifth Normal Form</a:t>
            </a:r>
            <a:endParaRPr lang="en-US" dirty="0"/>
          </a:p>
        </p:txBody>
      </p:sp>
    </p:spTree>
    <p:extLst>
      <p:ext uri="{BB962C8B-B14F-4D97-AF65-F5344CB8AC3E}">
        <p14:creationId xmlns:p14="http://schemas.microsoft.com/office/powerpoint/2010/main" val="1642898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Normal Form (1NF)</a:t>
            </a:r>
            <a:br>
              <a:rPr lang="en-US" dirty="0"/>
            </a:br>
            <a:endParaRPr lang="en-US" dirty="0"/>
          </a:p>
        </p:txBody>
      </p:sp>
      <p:sp>
        <p:nvSpPr>
          <p:cNvPr id="3" name="Content Placeholder 2"/>
          <p:cNvSpPr>
            <a:spLocks noGrp="1"/>
          </p:cNvSpPr>
          <p:nvPr>
            <p:ph idx="1"/>
          </p:nvPr>
        </p:nvSpPr>
        <p:spPr/>
        <p:txBody>
          <a:bodyPr/>
          <a:lstStyle/>
          <a:p>
            <a:r>
              <a:rPr lang="en-US" dirty="0"/>
              <a:t>It should only have single(</a:t>
            </a:r>
            <a:r>
              <a:rPr lang="en-US" b="1" dirty="0"/>
              <a:t>atomic</a:t>
            </a:r>
            <a:r>
              <a:rPr lang="en-US" dirty="0"/>
              <a:t>) valued attributes/columns.</a:t>
            </a:r>
          </a:p>
          <a:p>
            <a:r>
              <a:rPr lang="en-US" dirty="0"/>
              <a:t>Values stored in a column should be of the same domain.</a:t>
            </a:r>
          </a:p>
          <a:p>
            <a:r>
              <a:rPr lang="en-US" dirty="0"/>
              <a:t>All the columns in a table should have unique names.</a:t>
            </a:r>
          </a:p>
          <a:p>
            <a:r>
              <a:rPr lang="en-US" dirty="0"/>
              <a:t>And the order in which data is stored should not matter.</a:t>
            </a:r>
          </a:p>
          <a:p>
            <a:pPr marL="0" indent="0">
              <a:buNone/>
            </a:pPr>
            <a:endParaRPr lang="en-US" dirty="0"/>
          </a:p>
        </p:txBody>
      </p:sp>
    </p:spTree>
    <p:extLst>
      <p:ext uri="{BB962C8B-B14F-4D97-AF65-F5344CB8AC3E}">
        <p14:creationId xmlns:p14="http://schemas.microsoft.com/office/powerpoint/2010/main" val="1757182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Normal Form (1NF)</a:t>
            </a:r>
            <a:br>
              <a:rPr lang="en-US" dirty="0"/>
            </a:br>
            <a:endParaRPr lang="en-US" dirty="0"/>
          </a:p>
        </p:txBody>
      </p:sp>
      <p:pic>
        <p:nvPicPr>
          <p:cNvPr id="5" name="Picture 4"/>
          <p:cNvPicPr>
            <a:picLocks noChangeAspect="1"/>
          </p:cNvPicPr>
          <p:nvPr/>
        </p:nvPicPr>
        <p:blipFill>
          <a:blip r:embed="rId2"/>
          <a:stretch>
            <a:fillRect/>
          </a:stretch>
        </p:blipFill>
        <p:spPr>
          <a:xfrm>
            <a:off x="1030310" y="1928812"/>
            <a:ext cx="9465972" cy="3969712"/>
          </a:xfrm>
          <a:prstGeom prst="rect">
            <a:avLst/>
          </a:prstGeom>
        </p:spPr>
      </p:pic>
    </p:spTree>
    <p:extLst>
      <p:ext uri="{BB962C8B-B14F-4D97-AF65-F5344CB8AC3E}">
        <p14:creationId xmlns:p14="http://schemas.microsoft.com/office/powerpoint/2010/main" val="1727437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 Normal Form (1NF)</a:t>
            </a:r>
            <a:br>
              <a:rPr lang="en-US" dirty="0"/>
            </a:br>
            <a:endParaRPr lang="en-US" dirty="0"/>
          </a:p>
        </p:txBody>
      </p:sp>
      <p:pic>
        <p:nvPicPr>
          <p:cNvPr id="3" name="Picture 2"/>
          <p:cNvPicPr>
            <a:picLocks noChangeAspect="1"/>
          </p:cNvPicPr>
          <p:nvPr/>
        </p:nvPicPr>
        <p:blipFill>
          <a:blip r:embed="rId2"/>
          <a:stretch>
            <a:fillRect/>
          </a:stretch>
        </p:blipFill>
        <p:spPr>
          <a:xfrm>
            <a:off x="838200" y="1242006"/>
            <a:ext cx="9567930" cy="5313339"/>
          </a:xfrm>
          <a:prstGeom prst="rect">
            <a:avLst/>
          </a:prstGeom>
        </p:spPr>
      </p:pic>
    </p:spTree>
    <p:extLst>
      <p:ext uri="{BB962C8B-B14F-4D97-AF65-F5344CB8AC3E}">
        <p14:creationId xmlns:p14="http://schemas.microsoft.com/office/powerpoint/2010/main" val="9758758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 Normal Form (2NF)</a:t>
            </a:r>
            <a:br>
              <a:rPr lang="en-US" dirty="0"/>
            </a:br>
            <a:endParaRPr lang="en-US" dirty="0"/>
          </a:p>
        </p:txBody>
      </p:sp>
      <p:sp>
        <p:nvSpPr>
          <p:cNvPr id="3" name="Content Placeholder 2"/>
          <p:cNvSpPr>
            <a:spLocks noGrp="1"/>
          </p:cNvSpPr>
          <p:nvPr>
            <p:ph idx="1"/>
          </p:nvPr>
        </p:nvSpPr>
        <p:spPr/>
        <p:txBody>
          <a:bodyPr/>
          <a:lstStyle/>
          <a:p>
            <a:r>
              <a:rPr lang="en-US" dirty="0" smtClean="0"/>
              <a:t>For a table to be in the Second Normal Form,</a:t>
            </a:r>
          </a:p>
          <a:p>
            <a:endParaRPr lang="en-US" dirty="0" smtClean="0"/>
          </a:p>
          <a:p>
            <a:r>
              <a:rPr lang="en-US" dirty="0" smtClean="0"/>
              <a:t>It should be in the First Normal form.</a:t>
            </a:r>
          </a:p>
          <a:p>
            <a:endParaRPr lang="en-US" dirty="0" smtClean="0"/>
          </a:p>
          <a:p>
            <a:r>
              <a:rPr lang="en-US" dirty="0" smtClean="0"/>
              <a:t>And, it should not have Partial Dependency.</a:t>
            </a:r>
            <a:endParaRPr lang="en-US" dirty="0"/>
          </a:p>
        </p:txBody>
      </p:sp>
    </p:spTree>
    <p:extLst>
      <p:ext uri="{BB962C8B-B14F-4D97-AF65-F5344CB8AC3E}">
        <p14:creationId xmlns:p14="http://schemas.microsoft.com/office/powerpoint/2010/main" val="634837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Second Normal Form (2NF)</a:t>
            </a:r>
            <a:br>
              <a:rPr lang="en-US" dirty="0"/>
            </a:br>
            <a:endParaRPr lang="en-US" dirty="0"/>
          </a:p>
        </p:txBody>
      </p:sp>
      <p:sp>
        <p:nvSpPr>
          <p:cNvPr id="4" name="Content Placeholder 3"/>
          <p:cNvSpPr>
            <a:spLocks noGrp="1"/>
          </p:cNvSpPr>
          <p:nvPr>
            <p:ph idx="1"/>
          </p:nvPr>
        </p:nvSpPr>
        <p:spPr/>
        <p:txBody>
          <a:bodyPr/>
          <a:lstStyle/>
          <a:p>
            <a:pPr marL="0" indent="0">
              <a:buNone/>
            </a:pPr>
            <a:r>
              <a:rPr lang="en-US" dirty="0"/>
              <a:t>What is Partial Dependency?</a:t>
            </a:r>
          </a:p>
          <a:p>
            <a:r>
              <a:rPr lang="en-US" dirty="0"/>
              <a:t>When a table has a primary key that is made up of two or more columns, then all the columns(not included in the primary key) in that table should depend on the entire primary key and not on a part of it. If any column(which is not in the primary key) depends on a part of the primary key then we say we have Partial dependency in the table.</a:t>
            </a:r>
          </a:p>
          <a:p>
            <a:endParaRPr lang="en-US" dirty="0"/>
          </a:p>
        </p:txBody>
      </p:sp>
    </p:spTree>
    <p:extLst>
      <p:ext uri="{BB962C8B-B14F-4D97-AF65-F5344CB8AC3E}">
        <p14:creationId xmlns:p14="http://schemas.microsoft.com/office/powerpoint/2010/main" val="14933583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TotalTime>
  <Words>462</Words>
  <Application>Microsoft Office PowerPoint</Application>
  <PresentationFormat>Widescreen</PresentationFormat>
  <Paragraphs>80</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Calibri Light</vt:lpstr>
      <vt:lpstr>SFMono-Regular</vt:lpstr>
      <vt:lpstr>system-ui</vt:lpstr>
      <vt:lpstr>Office Theme</vt:lpstr>
      <vt:lpstr>Normalization in DBMS </vt:lpstr>
      <vt:lpstr>Normalization</vt:lpstr>
      <vt:lpstr>Why we need Normalization in DBMS? </vt:lpstr>
      <vt:lpstr>Types of DBMS Normal forms </vt:lpstr>
      <vt:lpstr>First Normal Form (1NF) </vt:lpstr>
      <vt:lpstr>First Normal Form (1NF) </vt:lpstr>
      <vt:lpstr>First Normal Form (1NF) </vt:lpstr>
      <vt:lpstr>Second Normal Form (2NF) </vt:lpstr>
      <vt:lpstr>Second Normal Form (2NF) </vt:lpstr>
      <vt:lpstr>Second Normal Form (2NF) </vt:lpstr>
      <vt:lpstr>Second Normal Form (2NF) </vt:lpstr>
      <vt:lpstr>3. Third Normal Form (3NF) </vt:lpstr>
      <vt:lpstr>3. Third Normal Form (3NF) </vt:lpstr>
      <vt:lpstr>  Boyce-Codd Normal Form (BCNF)  </vt:lpstr>
      <vt:lpstr>  Boyce-Codd Normal Form (BCNF)  </vt:lpstr>
      <vt:lpstr>Boyce-Codd Normal Form (BCNF)</vt:lpstr>
      <vt:lpstr>Fourth Normal Form (4NF) </vt:lpstr>
      <vt:lpstr> Fifth Normal Form (5NF) </vt:lpstr>
    </vt:vector>
  </TitlesOfParts>
  <Company>ljmca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Normalization in DBMS </dc:title>
  <dc:creator>LJMCA</dc:creator>
  <cp:lastModifiedBy>LJMCA</cp:lastModifiedBy>
  <cp:revision>10</cp:revision>
  <dcterms:created xsi:type="dcterms:W3CDTF">2025-09-20T08:26:14Z</dcterms:created>
  <dcterms:modified xsi:type="dcterms:W3CDTF">2025-09-20T09:22:02Z</dcterms:modified>
</cp:coreProperties>
</file>