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6B8D-56FA-41F4-8034-EE68F1A6615A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8351-B059-4814-96A6-E225A34F2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92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6B8D-56FA-41F4-8034-EE68F1A6615A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8351-B059-4814-96A6-E225A34F2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7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6B8D-56FA-41F4-8034-EE68F1A6615A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8351-B059-4814-96A6-E225A34F2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2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6B8D-56FA-41F4-8034-EE68F1A6615A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8351-B059-4814-96A6-E225A34F2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43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6B8D-56FA-41F4-8034-EE68F1A6615A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8351-B059-4814-96A6-E225A34F2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56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6B8D-56FA-41F4-8034-EE68F1A6615A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8351-B059-4814-96A6-E225A34F2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82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6B8D-56FA-41F4-8034-EE68F1A6615A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8351-B059-4814-96A6-E225A34F2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88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6B8D-56FA-41F4-8034-EE68F1A6615A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8351-B059-4814-96A6-E225A34F2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60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6B8D-56FA-41F4-8034-EE68F1A6615A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8351-B059-4814-96A6-E225A34F2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53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6B8D-56FA-41F4-8034-EE68F1A6615A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8351-B059-4814-96A6-E225A34F2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97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6B8D-56FA-41F4-8034-EE68F1A6615A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8351-B059-4814-96A6-E225A34F2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77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B6B8D-56FA-41F4-8034-EE68F1A6615A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68351-B059-4814-96A6-E225A34F2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56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Unit-4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09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14007"/>
            <a:ext cx="11138941" cy="5141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b="1" dirty="0" smtClean="0"/>
              <a:t>index</a:t>
            </a:r>
            <a:r>
              <a:rPr lang="en-US" dirty="0" smtClean="0"/>
              <a:t> is a database object created on a column (or set of columns) to make searching </a:t>
            </a:r>
            <a:r>
              <a:rPr lang="en-US" b="1" dirty="0" smtClean="0"/>
              <a:t>faster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Why Indexing?</a:t>
            </a:r>
          </a:p>
          <a:p>
            <a:r>
              <a:rPr lang="en-US" dirty="0" smtClean="0"/>
              <a:t>Without index → Database checks </a:t>
            </a:r>
            <a:r>
              <a:rPr lang="en-US" b="1" dirty="0" smtClean="0"/>
              <a:t>row by row</a:t>
            </a:r>
            <a:r>
              <a:rPr lang="en-US" dirty="0" smtClean="0"/>
              <a:t> (full table scan).</a:t>
            </a:r>
          </a:p>
          <a:p>
            <a:r>
              <a:rPr lang="en-US" dirty="0" smtClean="0"/>
              <a:t>With index → Database directly jumps to the required rows.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📌 Example analogy:</a:t>
            </a:r>
          </a:p>
          <a:p>
            <a:r>
              <a:rPr lang="en-US" dirty="0" smtClean="0"/>
              <a:t>Imagine searching a student by roll number in a register.</a:t>
            </a:r>
          </a:p>
          <a:p>
            <a:pPr lvl="1"/>
            <a:r>
              <a:rPr lang="en-US" dirty="0" smtClean="0"/>
              <a:t>Without index → Check every student one by one.</a:t>
            </a:r>
          </a:p>
          <a:p>
            <a:pPr lvl="1"/>
            <a:r>
              <a:rPr lang="en-US" dirty="0" smtClean="0"/>
              <a:t>With index → Go to roll number section directly.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9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49508"/>
          </a:xfrm>
        </p:spPr>
        <p:txBody>
          <a:bodyPr/>
          <a:lstStyle/>
          <a:p>
            <a:r>
              <a:rPr lang="en-US" b="1" i="1" dirty="0" smtClean="0"/>
              <a:t>Syntax</a:t>
            </a:r>
            <a:endParaRPr lang="en-IN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1204"/>
            <a:ext cx="11004030" cy="5639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CREATE INDEX </a:t>
            </a:r>
            <a:r>
              <a:rPr lang="en-US" dirty="0" err="1" smtClean="0"/>
              <a:t>index_name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	ON </a:t>
            </a:r>
            <a:r>
              <a:rPr lang="en-US" dirty="0" err="1" smtClean="0"/>
              <a:t>table_name</a:t>
            </a:r>
            <a:r>
              <a:rPr lang="en-US" dirty="0" smtClean="0"/>
              <a:t>(</a:t>
            </a:r>
            <a:r>
              <a:rPr lang="en-US" dirty="0" err="1" smtClean="0"/>
              <a:t>column_name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smtClean="0"/>
              <a:t>Checking Indexes in Oracle: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index_name</a:t>
            </a:r>
            <a:r>
              <a:rPr lang="en-US" dirty="0" smtClean="0"/>
              <a:t>, </a:t>
            </a:r>
            <a:r>
              <a:rPr lang="en-US" dirty="0" err="1" smtClean="0"/>
              <a:t>table_nameFROM</a:t>
            </a:r>
            <a:r>
              <a:rPr lang="en-US" dirty="0" smtClean="0"/>
              <a:t> </a:t>
            </a:r>
            <a:r>
              <a:rPr lang="en-US" dirty="0" err="1" smtClean="0"/>
              <a:t>user_indexes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WHERE </a:t>
            </a:r>
            <a:r>
              <a:rPr lang="en-US" dirty="0" err="1" smtClean="0"/>
              <a:t>table_name</a:t>
            </a:r>
            <a:r>
              <a:rPr lang="en-US" dirty="0" smtClean="0"/>
              <a:t> = 'STUDENTS';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Dropping an Index</a:t>
            </a: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dirty="0" smtClean="0"/>
              <a:t>DROP INDEX </a:t>
            </a:r>
            <a:r>
              <a:rPr lang="en-US" dirty="0" err="1" smtClean="0"/>
              <a:t>index_name</a:t>
            </a:r>
            <a:r>
              <a:rPr lang="en-US" dirty="0" smtClean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343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Index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✅ </a:t>
            </a:r>
            <a:r>
              <a:rPr lang="en-US" dirty="0" smtClean="0"/>
              <a:t>Use index when:</a:t>
            </a:r>
          </a:p>
          <a:p>
            <a:pPr lvl="1"/>
            <a:r>
              <a:rPr lang="en-US" dirty="0" smtClean="0"/>
              <a:t>Column is frequently searched (WHERE clause).</a:t>
            </a:r>
          </a:p>
          <a:p>
            <a:pPr lvl="1"/>
            <a:r>
              <a:rPr lang="en-US" dirty="0" smtClean="0"/>
              <a:t>Column is used in JOIN, ORDER BY, GROUP BY.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❌ Don’t use index when:</a:t>
            </a:r>
          </a:p>
          <a:p>
            <a:pPr lvl="1"/>
            <a:r>
              <a:rPr lang="en-US" dirty="0" smtClean="0"/>
              <a:t>Table is very small.</a:t>
            </a:r>
          </a:p>
          <a:p>
            <a:pPr lvl="1"/>
            <a:r>
              <a:rPr lang="en-US" dirty="0" smtClean="0"/>
              <a:t>Column has very few distinct values (e.g., Gender with only 'M' and 'F').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570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94479"/>
          </a:xfrm>
        </p:spPr>
        <p:txBody>
          <a:bodyPr/>
          <a:lstStyle/>
          <a:p>
            <a:r>
              <a:rPr lang="en-US" b="1" dirty="0" smtClean="0"/>
              <a:t>Quick 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6196"/>
            <a:ext cx="10515600" cy="560949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Index = shortcut to find data quickly.</a:t>
            </a:r>
          </a:p>
          <a:p>
            <a:r>
              <a:rPr lang="en-US" sz="2400" dirty="0" smtClean="0"/>
              <a:t>Created on columns to improve </a:t>
            </a:r>
            <a:r>
              <a:rPr lang="en-US" sz="2400" b="1" dirty="0" smtClean="0"/>
              <a:t>search performance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Automatically created for </a:t>
            </a:r>
            <a:r>
              <a:rPr lang="en-US" sz="2400" b="1" dirty="0" smtClean="0"/>
              <a:t>Primary Key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Use wisely (too many indexes slow down </a:t>
            </a:r>
            <a:r>
              <a:rPr lang="en-US" sz="2400" b="1" dirty="0" smtClean="0"/>
              <a:t>INSERT/UPDATE</a:t>
            </a:r>
            <a:r>
              <a:rPr lang="en-US" sz="2400" dirty="0" smtClean="0"/>
              <a:t>).</a:t>
            </a:r>
          </a:p>
          <a:p>
            <a:endParaRPr lang="en-US" sz="2400" dirty="0"/>
          </a:p>
          <a:p>
            <a:r>
              <a:rPr lang="en-US" sz="2400" dirty="0" smtClean="0"/>
              <a:t>Different types of indexes are: 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smtClean="0"/>
              <a:t>Single</a:t>
            </a:r>
            <a:r>
              <a:rPr lang="en-US" sz="2400" dirty="0" smtClean="0"/>
              <a:t> - </a:t>
            </a:r>
            <a:r>
              <a:rPr lang="en-US" sz="2400" dirty="0" smtClean="0"/>
              <a:t>Created on </a:t>
            </a:r>
            <a:r>
              <a:rPr lang="en-US" sz="2400" b="1" dirty="0" smtClean="0"/>
              <a:t>only one column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Composite</a:t>
            </a:r>
            <a:r>
              <a:rPr lang="en-US" sz="2400" dirty="0" smtClean="0"/>
              <a:t> - </a:t>
            </a:r>
            <a:r>
              <a:rPr lang="en-US" sz="2400" dirty="0" smtClean="0"/>
              <a:t>Created on </a:t>
            </a:r>
            <a:r>
              <a:rPr lang="en-US" sz="2400" b="1" dirty="0" smtClean="0"/>
              <a:t>two or more columns together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Unique</a:t>
            </a:r>
            <a:r>
              <a:rPr lang="en-US" sz="2400" dirty="0" smtClean="0"/>
              <a:t> - </a:t>
            </a:r>
            <a:r>
              <a:rPr lang="en-US" sz="2400" dirty="0" smtClean="0"/>
              <a:t>Ensures that the column(s) have </a:t>
            </a:r>
            <a:r>
              <a:rPr lang="en-US" sz="2400" b="1" dirty="0" smtClean="0"/>
              <a:t>unique values</a:t>
            </a:r>
            <a:r>
              <a:rPr lang="en-US" sz="2400" dirty="0" smtClean="0"/>
              <a:t> (no duplicates). </a:t>
            </a:r>
          </a:p>
          <a:p>
            <a:pPr lvl="1"/>
            <a:r>
              <a:rPr lang="en-US" sz="2000" dirty="0" smtClean="0"/>
              <a:t>Useful to enforce data integrity + improve search. </a:t>
            </a:r>
          </a:p>
          <a:p>
            <a:pPr lvl="1"/>
            <a:r>
              <a:rPr lang="en-US" sz="2000" dirty="0" smtClean="0"/>
              <a:t>Automatically created when you define PRIMARY KEY or UNIQUE constraint.</a:t>
            </a:r>
            <a:endParaRPr lang="en-US" sz="2000" dirty="0" smtClean="0"/>
          </a:p>
          <a:p>
            <a:endParaRPr lang="en-US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7301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610767"/>
              </p:ext>
            </p:extLst>
          </p:nvPr>
        </p:nvGraphicFramePr>
        <p:xfrm>
          <a:off x="329783" y="1379096"/>
          <a:ext cx="11512447" cy="4991724"/>
        </p:xfrm>
        <a:graphic>
          <a:graphicData uri="http://schemas.openxmlformats.org/drawingml/2006/table">
            <a:tbl>
              <a:tblPr/>
              <a:tblGrid>
                <a:gridCol w="2907759"/>
                <a:gridCol w="2907759"/>
                <a:gridCol w="2907759"/>
                <a:gridCol w="2789170"/>
              </a:tblGrid>
              <a:tr h="644094">
                <a:tc>
                  <a:txBody>
                    <a:bodyPr/>
                    <a:lstStyle/>
                    <a:p>
                      <a:r>
                        <a:rPr lang="en-IN" b="1" dirty="0"/>
                        <a:t>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Definition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When to Use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27164">
                <a:tc>
                  <a:txBody>
                    <a:bodyPr/>
                    <a:lstStyle/>
                    <a:p>
                      <a:r>
                        <a:rPr lang="en-IN" b="1" dirty="0"/>
                        <a:t>Single Index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Index on </a:t>
                      </a:r>
                      <a:r>
                        <a:rPr lang="en-IN" b="1"/>
                        <a:t>one column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CREATE INDEX idx_city ON Students(city);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queries filter on </a:t>
                      </a:r>
                      <a:r>
                        <a:rPr lang="en-US" b="1" dirty="0"/>
                        <a:t>one column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0233">
                <a:tc>
                  <a:txBody>
                    <a:bodyPr/>
                    <a:lstStyle/>
                    <a:p>
                      <a:r>
                        <a:rPr lang="en-IN" b="1"/>
                        <a:t>Composite Index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Index on </a:t>
                      </a:r>
                      <a:r>
                        <a:rPr lang="en-US" b="1"/>
                        <a:t>two or more columns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CREATE INDEX idx_name_city ON Students(name, city);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queries use </a:t>
                      </a:r>
                      <a:r>
                        <a:rPr lang="en-US" b="1" dirty="0"/>
                        <a:t>multiple columns together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0233">
                <a:tc>
                  <a:txBody>
                    <a:bodyPr/>
                    <a:lstStyle/>
                    <a:p>
                      <a:r>
                        <a:rPr lang="en-IN" b="1"/>
                        <a:t>Unique Index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Index that ensures </a:t>
                      </a:r>
                      <a:r>
                        <a:rPr lang="en-US" b="1"/>
                        <a:t>no duplicate values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CREATE UNIQUE INDEX idx_email ON Employees(email);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you need </a:t>
                      </a:r>
                      <a:r>
                        <a:rPr lang="en-US" b="1" dirty="0"/>
                        <a:t>data uniqueness</a:t>
                      </a:r>
                      <a:r>
                        <a:rPr lang="en-US" dirty="0"/>
                        <a:t> (like Email, Roll No.)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15930" y="411193"/>
            <a:ext cx="42893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Quick Comparison Table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46067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317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Unit-4</vt:lpstr>
      <vt:lpstr>Indexing</vt:lpstr>
      <vt:lpstr>Syntax</vt:lpstr>
      <vt:lpstr>When to Use Index ?</vt:lpstr>
      <vt:lpstr>Quick Summary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Unit-4</dc:title>
  <dc:creator>Administrator</dc:creator>
  <cp:lastModifiedBy>Administrator</cp:lastModifiedBy>
  <cp:revision>15</cp:revision>
  <dcterms:created xsi:type="dcterms:W3CDTF">2025-09-23T04:48:15Z</dcterms:created>
  <dcterms:modified xsi:type="dcterms:W3CDTF">2025-09-23T05:14:30Z</dcterms:modified>
</cp:coreProperties>
</file>