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86" r:id="rId6"/>
    <p:sldId id="287" r:id="rId7"/>
    <p:sldId id="260" r:id="rId8"/>
    <p:sldId id="261" r:id="rId9"/>
    <p:sldId id="262" r:id="rId10"/>
    <p:sldId id="273" r:id="rId11"/>
    <p:sldId id="274" r:id="rId12"/>
    <p:sldId id="275" r:id="rId13"/>
    <p:sldId id="276" r:id="rId14"/>
    <p:sldId id="277" r:id="rId15"/>
    <p:sldId id="278" r:id="rId16"/>
    <p:sldId id="279" r:id="rId17"/>
    <p:sldId id="280" r:id="rId18"/>
    <p:sldId id="281" r:id="rId19"/>
    <p:sldId id="282" r:id="rId20"/>
    <p:sldId id="283" r:id="rId21"/>
    <p:sldId id="284" r:id="rId22"/>
    <p:sldId id="285" r:id="rId23"/>
    <p:sldId id="269" r:id="rId24"/>
    <p:sldId id="270" r:id="rId25"/>
    <p:sldId id="271" r:id="rId26"/>
    <p:sldId id="272"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66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2-14T09:37:06.38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9 123,'-1'0,"1"-1,-1 1,0-1,1 1,-1-1,1 0,-1 0,1 1,-1-1,1 0,-1 0,1 1,0-1,-1 0,1 0,0 0,0 0,0 0,0 1,-1-1,1 0,0 0,1 0,-1 0,0 0,0 0,0 1,1-3,0 1,0 1,1-1,-1 0,0 1,1-1,0 0,-1 1,1 0,0-1,0 1,2-1,5-3,1 1,-1 0,1 1,11-3,26-2,1 3,-1 2,74 4,-72 1,1-2,0-3,57-9,-8-2,0 4,0 5,114 8,-46 0,184-3,-309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14T10:07:50.474"/>
    </inkml:context>
    <inkml:brush xml:id="br0">
      <inkml:brushProperty name="width" value="0.05" units="cm"/>
      <inkml:brushProperty name="height" value="0.05" units="cm"/>
      <inkml:brushProperty name="color" value="#E71224"/>
    </inkml:brush>
  </inkml:definitions>
  <inkml:trace contextRef="#ctx0" brushRef="#br0">1 80 24575,'79'-4'0,"118"-20"0,-135 15 0,35-7 0,-35 5 0,101-5 0,469 18 0,-597 0 45,0 1-1,46 11 1,41 4-1544,-89-16-5327</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14T10:07:52.402"/>
    </inkml:context>
    <inkml:brush xml:id="br0">
      <inkml:brushProperty name="width" value="0.05" units="cm"/>
      <inkml:brushProperty name="height" value="0.05" units="cm"/>
      <inkml:brushProperty name="color" value="#E71224"/>
    </inkml:brush>
  </inkml:definitions>
  <inkml:trace contextRef="#ctx0" brushRef="#br0">1 81 24575,'241'-21'0,"-7"0"0,-93 24 0,104-5 0,-136-16 0,-72 10 0,50-3 0,238 9 45,-178 4-1455,-112-2-5416</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14T10:08:05.692"/>
    </inkml:context>
    <inkml:brush xml:id="br0">
      <inkml:brushProperty name="width" value="0.05" units="cm"/>
      <inkml:brushProperty name="height" value="0.05" units="cm"/>
      <inkml:brushProperty name="color" value="#E71224"/>
    </inkml:brush>
  </inkml:definitions>
  <inkml:trace contextRef="#ctx0" brushRef="#br0">2555 668 24575,'-1'-5'0,"0"0"0,0 0 0,-1 0 0,0 0 0,0 1 0,0-1 0,0 0 0,-1 1 0,0 0 0,-5-8 0,-5-7 0,-5-10 0,-1 1 0,-1 0 0,-1 1 0,-2 2 0,-1 0 0,0 1 0,-54-38 0,67 56 0,0 0 0,-1 1 0,-21-7 0,-26-13 0,-17-15 0,-2 2 0,-121-39 0,170 67 0,-245-73 0,225 71 0,-1 2 0,-1 3 0,-81-3 0,45 10 0,-139 4 0,201-1 0,0 1 0,1 1 0,0 1 0,-41 17 0,-94 50 0,88-39 0,33-16 0,1 2 0,0 1 0,-35 27 0,55-34 0,2-1 0,-1 2 0,2 0 0,0 1 0,1 0 0,1 1 0,0 1 0,-11 22 0,2 4 0,3 0 0,1 1 0,3 1 0,1 0 0,-12 91 0,21-116-170,0 0-1,-1-1 0,-2 1 1,0-2-1,-1 1 0,0-1 1,-24 36-1,18-36-6655</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14T10:08:11.195"/>
    </inkml:context>
    <inkml:brush xml:id="br0">
      <inkml:brushProperty name="width" value="0.05" units="cm"/>
      <inkml:brushProperty name="height" value="0.05" units="cm"/>
      <inkml:brushProperty name="color" value="#E71224"/>
    </inkml:brush>
  </inkml:definitions>
  <inkml:trace contextRef="#ctx0" brushRef="#br0">20 108 24575,'13'0'0,"-1"1"0,0 0 0,0 1 0,1 1 0,-1 0 0,0 0 0,-1 1 0,1 0 0,-1 1 0,0 1 0,0 0 0,0 0 0,-1 1 0,0 0 0,0 1 0,-1 0 0,0 1 0,0 0 0,-1 0 0,0 1 0,8 14 0,-8-12 0,0-1 0,0 1 0,1-2 0,18 18 0,-21-24 0,-1 0 0,1-1 0,-1 0 0,1 0 0,0 0 0,0-1 0,0 0 0,1 0 0,-1-1 0,0 0 0,1 0 0,10 0 0,-6-1 0,-1 0 0,1-1 0,-1 0 0,1-1 0,-1 0 0,0-1 0,0 0 0,0-1 0,17-8 0,10-9 0,40-29 0,6-2 0,-58 39 0,-14 8 0,1-1 0,-1-1 0,0 1 0,-1-2 0,1 1 0,11-12 0,-21 11 0,-12 10 0,-15 8 0,-38 26 0,37-20 0,-46 20 0,-12 0 0,-77 28 0,140-57 0,0-2 0,0 0 0,0-1 0,0-2 0,-39 1 0,54-4 0,1 1 0,0-1 0,-1 0 0,1-1 0,0 1 0,0-1 0,0 0 0,0-1 0,1 0 0,-1 0 0,1 0 0,-1 0 0,-5-6 0,3 1 0,0 1 0,0-2 0,1 1 0,0-1 0,0 0 0,-9-19 0,0-7 0,1-1 0,3 0 0,-12-51 0,20 72 0,2-5 0,12 30 0,20 40 0,-25-41 0,10 13-195,2 0 0,0-1 0,2-1 0,0 0 0,1-1 0,40 28 0,-26-20-6631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14T10:08:25.657"/>
    </inkml:context>
    <inkml:brush xml:id="br0">
      <inkml:brushProperty name="width" value="0.05" units="cm"/>
      <inkml:brushProperty name="height" value="0.05" units="cm"/>
      <inkml:brushProperty name="color" value="#E71224"/>
    </inkml:brush>
  </inkml:definitions>
  <inkml:trace contextRef="#ctx0" brushRef="#br0">81 2 24575,'147'-2'0,"163"5"0,-280 1 0,45 11 0,-47-8 0,52 5 0,56-9 0,-791-3 0,423-2 0,1019 2-1365,-753 0-5461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2-14T10:08:42.46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0,'1809'0,"-1750"3,79 14,44 2,-142-16,54 12,-8-2,-35-8</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2-14T10:08:47.65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1 162,'191'1,"221"-4,-336-4,1-3,-2-4,91-28,-61 15,-69 20,0 2,1 2,56 1,-54 2,0-1,66-12,-11 0,1 3,0 5,122 8,-52 0,-89-3,-43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14T10:08:58.416"/>
    </inkml:context>
    <inkml:brush xml:id="br0">
      <inkml:brushProperty name="width" value="0.05" units="cm"/>
      <inkml:brushProperty name="height" value="0.05" units="cm"/>
      <inkml:brushProperty name="color" value="#E71224"/>
    </inkml:brush>
  </inkml:definitions>
  <inkml:trace contextRef="#ctx0" brushRef="#br0">0 78 24575,'6199'0'0,"-6142"-3"0,73-12 0,21-2 0,342 12 0,-290 7 0,-182-4 34,1 0-1,-1-1 0,31-9 1,35-5-1533,-48 13-5327</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2-14T09:37:13.32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0 121,'1'-3,"-1"1,1-1,0 1,0-1,0 1,0-1,0 1,1-1,-1 1,1 0,-1 0,1 0,0 0,0 0,0 0,0 0,0 1,0-1,1 1,-1-1,1 1,-1 0,0 0,1 0,4-1,10-3,-1 0,29-4,-40 9,396-46,126 41,-287 8,221-3,-427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2-14T09:37:33.96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14T09:37:40.596"/>
    </inkml:context>
    <inkml:brush xml:id="br0">
      <inkml:brushProperty name="width" value="0.05" units="cm"/>
      <inkml:brushProperty name="height" value="0.05" units="cm"/>
    </inkml:brush>
  </inkml:definitions>
  <inkml:trace contextRef="#ctx0" brushRef="#br0">0 0 24575,'0'0'-8191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14T09:37:41.378"/>
    </inkml:context>
    <inkml:brush xml:id="br0">
      <inkml:brushProperty name="width" value="0.05" units="cm"/>
      <inkml:brushProperty name="height" value="0.05" units="cm"/>
    </inkml:brush>
  </inkml:definitions>
  <inkml:trace contextRef="#ctx0" brushRef="#br0">0 0 24575</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14T09:37:48.239"/>
    </inkml:context>
    <inkml:brush xml:id="br0">
      <inkml:brushProperty name="width" value="0.05" units="cm"/>
      <inkml:brushProperty name="height" value="0.05" units="cm"/>
    </inkml:brush>
  </inkml:definitions>
  <inkml:trace contextRef="#ctx0" brushRef="#br0">0 1 24575,'0'0'-8191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2-14T09:37:21.08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42,'159'-1,"177"-22,-170 9,250 11,-205 5,458-2,-636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2-14T09:37:28.35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1,'508'0,"-465"2,-1 2,44 10,55 5,387-15,-272-7,-22 3,-201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2-14T10:07:28.58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1,'744'0,"-711"0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5BB00E1-8816-4580-976E-03B3ECA72E7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 xmlns:a16="http://schemas.microsoft.com/office/drawing/2014/main" id="{3BF3FEEC-54FB-4D7B-B1C9-96D1DA0812D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 xmlns:a16="http://schemas.microsoft.com/office/drawing/2014/main" id="{36773714-5C3B-4C0D-B777-57209A3E7A96}"/>
              </a:ext>
            </a:extLst>
          </p:cNvPr>
          <p:cNvSpPr>
            <a:spLocks noGrp="1"/>
          </p:cNvSpPr>
          <p:nvPr>
            <p:ph type="dt" sz="half" idx="10"/>
          </p:nvPr>
        </p:nvSpPr>
        <p:spPr/>
        <p:txBody>
          <a:bodyPr/>
          <a:lstStyle/>
          <a:p>
            <a:fld id="{9D98EE9C-E119-41C2-B7A9-DF7D778709A3}" type="datetimeFigureOut">
              <a:rPr lang="en-IN" smtClean="0"/>
              <a:t>26-09-2025</a:t>
            </a:fld>
            <a:endParaRPr lang="en-IN"/>
          </a:p>
        </p:txBody>
      </p:sp>
      <p:sp>
        <p:nvSpPr>
          <p:cNvPr id="5" name="Footer Placeholder 4">
            <a:extLst>
              <a:ext uri="{FF2B5EF4-FFF2-40B4-BE49-F238E27FC236}">
                <a16:creationId xmlns="" xmlns:a16="http://schemas.microsoft.com/office/drawing/2014/main" id="{063EB346-C747-422F-B270-AC8F016691B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458BE9FD-04E9-4340-8E8A-86FB877CE08B}"/>
              </a:ext>
            </a:extLst>
          </p:cNvPr>
          <p:cNvSpPr>
            <a:spLocks noGrp="1"/>
          </p:cNvSpPr>
          <p:nvPr>
            <p:ph type="sldNum" sz="quarter" idx="12"/>
          </p:nvPr>
        </p:nvSpPr>
        <p:spPr/>
        <p:txBody>
          <a:bodyPr/>
          <a:lstStyle/>
          <a:p>
            <a:fld id="{48514EAC-CF2D-4D92-A431-A0E169F68335}" type="slidenum">
              <a:rPr lang="en-IN" smtClean="0"/>
              <a:t>‹#›</a:t>
            </a:fld>
            <a:endParaRPr lang="en-IN"/>
          </a:p>
        </p:txBody>
      </p:sp>
    </p:spTree>
    <p:extLst>
      <p:ext uri="{BB962C8B-B14F-4D97-AF65-F5344CB8AC3E}">
        <p14:creationId xmlns:p14="http://schemas.microsoft.com/office/powerpoint/2010/main" val="29548240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7F964D8-7892-4C85-804E-DF621C8B9EB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34584F3E-7DFF-46AE-919C-E21EACD808F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397324CF-5DAE-4AE3-974E-0939B0A4DBD8}"/>
              </a:ext>
            </a:extLst>
          </p:cNvPr>
          <p:cNvSpPr>
            <a:spLocks noGrp="1"/>
          </p:cNvSpPr>
          <p:nvPr>
            <p:ph type="dt" sz="half" idx="10"/>
          </p:nvPr>
        </p:nvSpPr>
        <p:spPr/>
        <p:txBody>
          <a:bodyPr/>
          <a:lstStyle/>
          <a:p>
            <a:fld id="{9D98EE9C-E119-41C2-B7A9-DF7D778709A3}" type="datetimeFigureOut">
              <a:rPr lang="en-IN" smtClean="0"/>
              <a:t>26-09-2025</a:t>
            </a:fld>
            <a:endParaRPr lang="en-IN"/>
          </a:p>
        </p:txBody>
      </p:sp>
      <p:sp>
        <p:nvSpPr>
          <p:cNvPr id="5" name="Footer Placeholder 4">
            <a:extLst>
              <a:ext uri="{FF2B5EF4-FFF2-40B4-BE49-F238E27FC236}">
                <a16:creationId xmlns="" xmlns:a16="http://schemas.microsoft.com/office/drawing/2014/main" id="{1B8CD7E9-86BD-4748-ABA9-B2A2BFF9C3A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D8BA13E4-80AE-4391-8204-381BB2D67AF1}"/>
              </a:ext>
            </a:extLst>
          </p:cNvPr>
          <p:cNvSpPr>
            <a:spLocks noGrp="1"/>
          </p:cNvSpPr>
          <p:nvPr>
            <p:ph type="sldNum" sz="quarter" idx="12"/>
          </p:nvPr>
        </p:nvSpPr>
        <p:spPr/>
        <p:txBody>
          <a:bodyPr/>
          <a:lstStyle/>
          <a:p>
            <a:fld id="{48514EAC-CF2D-4D92-A431-A0E169F68335}" type="slidenum">
              <a:rPr lang="en-IN" smtClean="0"/>
              <a:t>‹#›</a:t>
            </a:fld>
            <a:endParaRPr lang="en-IN"/>
          </a:p>
        </p:txBody>
      </p:sp>
    </p:spTree>
    <p:extLst>
      <p:ext uri="{BB962C8B-B14F-4D97-AF65-F5344CB8AC3E}">
        <p14:creationId xmlns:p14="http://schemas.microsoft.com/office/powerpoint/2010/main" val="42478508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F0FE1602-548D-445E-BC88-ACD15FA868A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6016E341-C3B0-4F2A-AA99-3075A615D5E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6D6E814A-5949-4A5B-9400-2639605B2C3F}"/>
              </a:ext>
            </a:extLst>
          </p:cNvPr>
          <p:cNvSpPr>
            <a:spLocks noGrp="1"/>
          </p:cNvSpPr>
          <p:nvPr>
            <p:ph type="dt" sz="half" idx="10"/>
          </p:nvPr>
        </p:nvSpPr>
        <p:spPr/>
        <p:txBody>
          <a:bodyPr/>
          <a:lstStyle/>
          <a:p>
            <a:fld id="{9D98EE9C-E119-41C2-B7A9-DF7D778709A3}" type="datetimeFigureOut">
              <a:rPr lang="en-IN" smtClean="0"/>
              <a:t>26-09-2025</a:t>
            </a:fld>
            <a:endParaRPr lang="en-IN"/>
          </a:p>
        </p:txBody>
      </p:sp>
      <p:sp>
        <p:nvSpPr>
          <p:cNvPr id="5" name="Footer Placeholder 4">
            <a:extLst>
              <a:ext uri="{FF2B5EF4-FFF2-40B4-BE49-F238E27FC236}">
                <a16:creationId xmlns="" xmlns:a16="http://schemas.microsoft.com/office/drawing/2014/main" id="{2B80C402-7ED9-415B-BE8B-2806028A0A2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1D1C15D8-2D8B-40DD-AD76-C094AD718E5C}"/>
              </a:ext>
            </a:extLst>
          </p:cNvPr>
          <p:cNvSpPr>
            <a:spLocks noGrp="1"/>
          </p:cNvSpPr>
          <p:nvPr>
            <p:ph type="sldNum" sz="quarter" idx="12"/>
          </p:nvPr>
        </p:nvSpPr>
        <p:spPr/>
        <p:txBody>
          <a:bodyPr/>
          <a:lstStyle/>
          <a:p>
            <a:fld id="{48514EAC-CF2D-4D92-A431-A0E169F68335}" type="slidenum">
              <a:rPr lang="en-IN" smtClean="0"/>
              <a:t>‹#›</a:t>
            </a:fld>
            <a:endParaRPr lang="en-IN"/>
          </a:p>
        </p:txBody>
      </p:sp>
    </p:spTree>
    <p:extLst>
      <p:ext uri="{BB962C8B-B14F-4D97-AF65-F5344CB8AC3E}">
        <p14:creationId xmlns:p14="http://schemas.microsoft.com/office/powerpoint/2010/main" val="35165002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BF26A5C-C1D1-4590-8843-ED32F728CD2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2802A829-7001-4118-ADC5-C6E8FD9C6F8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D41E744E-0A2D-4349-AC9E-77AB03C94808}"/>
              </a:ext>
            </a:extLst>
          </p:cNvPr>
          <p:cNvSpPr>
            <a:spLocks noGrp="1"/>
          </p:cNvSpPr>
          <p:nvPr>
            <p:ph type="dt" sz="half" idx="10"/>
          </p:nvPr>
        </p:nvSpPr>
        <p:spPr/>
        <p:txBody>
          <a:bodyPr/>
          <a:lstStyle/>
          <a:p>
            <a:fld id="{9D98EE9C-E119-41C2-B7A9-DF7D778709A3}" type="datetimeFigureOut">
              <a:rPr lang="en-IN" smtClean="0"/>
              <a:t>26-09-2025</a:t>
            </a:fld>
            <a:endParaRPr lang="en-IN"/>
          </a:p>
        </p:txBody>
      </p:sp>
      <p:sp>
        <p:nvSpPr>
          <p:cNvPr id="5" name="Footer Placeholder 4">
            <a:extLst>
              <a:ext uri="{FF2B5EF4-FFF2-40B4-BE49-F238E27FC236}">
                <a16:creationId xmlns="" xmlns:a16="http://schemas.microsoft.com/office/drawing/2014/main" id="{2A93163A-328B-4C49-AC35-49D798FE1FB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93BA9EA0-F8A8-480C-A14A-3654807B2C53}"/>
              </a:ext>
            </a:extLst>
          </p:cNvPr>
          <p:cNvSpPr>
            <a:spLocks noGrp="1"/>
          </p:cNvSpPr>
          <p:nvPr>
            <p:ph type="sldNum" sz="quarter" idx="12"/>
          </p:nvPr>
        </p:nvSpPr>
        <p:spPr/>
        <p:txBody>
          <a:bodyPr/>
          <a:lstStyle/>
          <a:p>
            <a:fld id="{48514EAC-CF2D-4D92-A431-A0E169F68335}" type="slidenum">
              <a:rPr lang="en-IN" smtClean="0"/>
              <a:t>‹#›</a:t>
            </a:fld>
            <a:endParaRPr lang="en-IN"/>
          </a:p>
        </p:txBody>
      </p:sp>
    </p:spTree>
    <p:extLst>
      <p:ext uri="{BB962C8B-B14F-4D97-AF65-F5344CB8AC3E}">
        <p14:creationId xmlns:p14="http://schemas.microsoft.com/office/powerpoint/2010/main" val="18059395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3666A99-3D5A-4826-AA9E-EDC58CC65E5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 xmlns:a16="http://schemas.microsoft.com/office/drawing/2014/main" id="{CE664215-D560-44E5-8D48-D2799F8FFD6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74354104-7B8E-4022-9A84-3E7701EB9259}"/>
              </a:ext>
            </a:extLst>
          </p:cNvPr>
          <p:cNvSpPr>
            <a:spLocks noGrp="1"/>
          </p:cNvSpPr>
          <p:nvPr>
            <p:ph type="dt" sz="half" idx="10"/>
          </p:nvPr>
        </p:nvSpPr>
        <p:spPr/>
        <p:txBody>
          <a:bodyPr/>
          <a:lstStyle/>
          <a:p>
            <a:fld id="{9D98EE9C-E119-41C2-B7A9-DF7D778709A3}" type="datetimeFigureOut">
              <a:rPr lang="en-IN" smtClean="0"/>
              <a:t>26-09-2025</a:t>
            </a:fld>
            <a:endParaRPr lang="en-IN"/>
          </a:p>
        </p:txBody>
      </p:sp>
      <p:sp>
        <p:nvSpPr>
          <p:cNvPr id="5" name="Footer Placeholder 4">
            <a:extLst>
              <a:ext uri="{FF2B5EF4-FFF2-40B4-BE49-F238E27FC236}">
                <a16:creationId xmlns="" xmlns:a16="http://schemas.microsoft.com/office/drawing/2014/main" id="{DA44CD93-28BC-473A-B8E8-7FE1E9E150E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6DF70EE4-55E1-4CC3-8887-4E20D53E9A1F}"/>
              </a:ext>
            </a:extLst>
          </p:cNvPr>
          <p:cNvSpPr>
            <a:spLocks noGrp="1"/>
          </p:cNvSpPr>
          <p:nvPr>
            <p:ph type="sldNum" sz="quarter" idx="12"/>
          </p:nvPr>
        </p:nvSpPr>
        <p:spPr/>
        <p:txBody>
          <a:bodyPr/>
          <a:lstStyle/>
          <a:p>
            <a:fld id="{48514EAC-CF2D-4D92-A431-A0E169F68335}" type="slidenum">
              <a:rPr lang="en-IN" smtClean="0"/>
              <a:t>‹#›</a:t>
            </a:fld>
            <a:endParaRPr lang="en-IN"/>
          </a:p>
        </p:txBody>
      </p:sp>
    </p:spTree>
    <p:extLst>
      <p:ext uri="{BB962C8B-B14F-4D97-AF65-F5344CB8AC3E}">
        <p14:creationId xmlns:p14="http://schemas.microsoft.com/office/powerpoint/2010/main" val="17110907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9D24213-6282-4984-80E5-55E57BD9C10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0C54A6C7-D151-4528-8346-9A4E8C4387C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 xmlns:a16="http://schemas.microsoft.com/office/drawing/2014/main" id="{24144CB8-FD2A-4DC9-9862-041946023A3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 xmlns:a16="http://schemas.microsoft.com/office/drawing/2014/main" id="{1B03F2DD-6450-4A45-8C6A-5BCB63B0A43F}"/>
              </a:ext>
            </a:extLst>
          </p:cNvPr>
          <p:cNvSpPr>
            <a:spLocks noGrp="1"/>
          </p:cNvSpPr>
          <p:nvPr>
            <p:ph type="dt" sz="half" idx="10"/>
          </p:nvPr>
        </p:nvSpPr>
        <p:spPr/>
        <p:txBody>
          <a:bodyPr/>
          <a:lstStyle/>
          <a:p>
            <a:fld id="{9D98EE9C-E119-41C2-B7A9-DF7D778709A3}" type="datetimeFigureOut">
              <a:rPr lang="en-IN" smtClean="0"/>
              <a:t>26-09-2025</a:t>
            </a:fld>
            <a:endParaRPr lang="en-IN"/>
          </a:p>
        </p:txBody>
      </p:sp>
      <p:sp>
        <p:nvSpPr>
          <p:cNvPr id="6" name="Footer Placeholder 5">
            <a:extLst>
              <a:ext uri="{FF2B5EF4-FFF2-40B4-BE49-F238E27FC236}">
                <a16:creationId xmlns="" xmlns:a16="http://schemas.microsoft.com/office/drawing/2014/main" id="{8A5E9004-40D3-4B8A-9993-483D7EA4D6F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064B9DBC-C91F-4459-8532-A06351048459}"/>
              </a:ext>
            </a:extLst>
          </p:cNvPr>
          <p:cNvSpPr>
            <a:spLocks noGrp="1"/>
          </p:cNvSpPr>
          <p:nvPr>
            <p:ph type="sldNum" sz="quarter" idx="12"/>
          </p:nvPr>
        </p:nvSpPr>
        <p:spPr/>
        <p:txBody>
          <a:bodyPr/>
          <a:lstStyle/>
          <a:p>
            <a:fld id="{48514EAC-CF2D-4D92-A431-A0E169F68335}" type="slidenum">
              <a:rPr lang="en-IN" smtClean="0"/>
              <a:t>‹#›</a:t>
            </a:fld>
            <a:endParaRPr lang="en-IN"/>
          </a:p>
        </p:txBody>
      </p:sp>
    </p:spTree>
    <p:extLst>
      <p:ext uri="{BB962C8B-B14F-4D97-AF65-F5344CB8AC3E}">
        <p14:creationId xmlns:p14="http://schemas.microsoft.com/office/powerpoint/2010/main" val="1276908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5259DF5-956C-4B68-BA12-60842B89624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B228ABD2-5797-4CD7-B786-F156FB79C43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9FF13A08-CFBD-4BF5-8BA1-A4E9373C7E6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 xmlns:a16="http://schemas.microsoft.com/office/drawing/2014/main" id="{1D7C025D-5E99-4669-88D1-DB9A1D87FB3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2259D942-D7A7-44B3-ADA8-A7D80C7F33C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 xmlns:a16="http://schemas.microsoft.com/office/drawing/2014/main" id="{C45B89FD-DD96-42D5-8150-EA0674D10913}"/>
              </a:ext>
            </a:extLst>
          </p:cNvPr>
          <p:cNvSpPr>
            <a:spLocks noGrp="1"/>
          </p:cNvSpPr>
          <p:nvPr>
            <p:ph type="dt" sz="half" idx="10"/>
          </p:nvPr>
        </p:nvSpPr>
        <p:spPr/>
        <p:txBody>
          <a:bodyPr/>
          <a:lstStyle/>
          <a:p>
            <a:fld id="{9D98EE9C-E119-41C2-B7A9-DF7D778709A3}" type="datetimeFigureOut">
              <a:rPr lang="en-IN" smtClean="0"/>
              <a:t>26-09-2025</a:t>
            </a:fld>
            <a:endParaRPr lang="en-IN"/>
          </a:p>
        </p:txBody>
      </p:sp>
      <p:sp>
        <p:nvSpPr>
          <p:cNvPr id="8" name="Footer Placeholder 7">
            <a:extLst>
              <a:ext uri="{FF2B5EF4-FFF2-40B4-BE49-F238E27FC236}">
                <a16:creationId xmlns="" xmlns:a16="http://schemas.microsoft.com/office/drawing/2014/main" id="{25E2C1B9-3EBE-4101-B5D8-258C95E77C8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 xmlns:a16="http://schemas.microsoft.com/office/drawing/2014/main" id="{BE8DF34C-4E32-4152-BC15-58D6CBFA3A9C}"/>
              </a:ext>
            </a:extLst>
          </p:cNvPr>
          <p:cNvSpPr>
            <a:spLocks noGrp="1"/>
          </p:cNvSpPr>
          <p:nvPr>
            <p:ph type="sldNum" sz="quarter" idx="12"/>
          </p:nvPr>
        </p:nvSpPr>
        <p:spPr/>
        <p:txBody>
          <a:bodyPr/>
          <a:lstStyle/>
          <a:p>
            <a:fld id="{48514EAC-CF2D-4D92-A431-A0E169F68335}" type="slidenum">
              <a:rPr lang="en-IN" smtClean="0"/>
              <a:t>‹#›</a:t>
            </a:fld>
            <a:endParaRPr lang="en-IN"/>
          </a:p>
        </p:txBody>
      </p:sp>
    </p:spTree>
    <p:extLst>
      <p:ext uri="{BB962C8B-B14F-4D97-AF65-F5344CB8AC3E}">
        <p14:creationId xmlns:p14="http://schemas.microsoft.com/office/powerpoint/2010/main" val="2530416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1DA41DA-80B1-4A94-B5E1-FC2E5AD7028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 xmlns:a16="http://schemas.microsoft.com/office/drawing/2014/main" id="{9A0B1800-FFF4-43A2-A545-F6A181301D2B}"/>
              </a:ext>
            </a:extLst>
          </p:cNvPr>
          <p:cNvSpPr>
            <a:spLocks noGrp="1"/>
          </p:cNvSpPr>
          <p:nvPr>
            <p:ph type="dt" sz="half" idx="10"/>
          </p:nvPr>
        </p:nvSpPr>
        <p:spPr/>
        <p:txBody>
          <a:bodyPr/>
          <a:lstStyle/>
          <a:p>
            <a:fld id="{9D98EE9C-E119-41C2-B7A9-DF7D778709A3}" type="datetimeFigureOut">
              <a:rPr lang="en-IN" smtClean="0"/>
              <a:t>26-09-2025</a:t>
            </a:fld>
            <a:endParaRPr lang="en-IN"/>
          </a:p>
        </p:txBody>
      </p:sp>
      <p:sp>
        <p:nvSpPr>
          <p:cNvPr id="4" name="Footer Placeholder 3">
            <a:extLst>
              <a:ext uri="{FF2B5EF4-FFF2-40B4-BE49-F238E27FC236}">
                <a16:creationId xmlns="" xmlns:a16="http://schemas.microsoft.com/office/drawing/2014/main" id="{3B108263-6FC5-4F93-9D6B-0AFCBCB4A2E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a16="http://schemas.microsoft.com/office/drawing/2014/main" id="{40E9D093-5E42-437C-A329-2589F0067E47}"/>
              </a:ext>
            </a:extLst>
          </p:cNvPr>
          <p:cNvSpPr>
            <a:spLocks noGrp="1"/>
          </p:cNvSpPr>
          <p:nvPr>
            <p:ph type="sldNum" sz="quarter" idx="12"/>
          </p:nvPr>
        </p:nvSpPr>
        <p:spPr/>
        <p:txBody>
          <a:bodyPr/>
          <a:lstStyle/>
          <a:p>
            <a:fld id="{48514EAC-CF2D-4D92-A431-A0E169F68335}" type="slidenum">
              <a:rPr lang="en-IN" smtClean="0"/>
              <a:t>‹#›</a:t>
            </a:fld>
            <a:endParaRPr lang="en-IN"/>
          </a:p>
        </p:txBody>
      </p:sp>
    </p:spTree>
    <p:extLst>
      <p:ext uri="{BB962C8B-B14F-4D97-AF65-F5344CB8AC3E}">
        <p14:creationId xmlns:p14="http://schemas.microsoft.com/office/powerpoint/2010/main" val="15423752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2AD44063-223A-421C-85FF-80795344F7A0}"/>
              </a:ext>
            </a:extLst>
          </p:cNvPr>
          <p:cNvSpPr>
            <a:spLocks noGrp="1"/>
          </p:cNvSpPr>
          <p:nvPr>
            <p:ph type="dt" sz="half" idx="10"/>
          </p:nvPr>
        </p:nvSpPr>
        <p:spPr/>
        <p:txBody>
          <a:bodyPr/>
          <a:lstStyle/>
          <a:p>
            <a:fld id="{9D98EE9C-E119-41C2-B7A9-DF7D778709A3}" type="datetimeFigureOut">
              <a:rPr lang="en-IN" smtClean="0"/>
              <a:t>26-09-2025</a:t>
            </a:fld>
            <a:endParaRPr lang="en-IN"/>
          </a:p>
        </p:txBody>
      </p:sp>
      <p:sp>
        <p:nvSpPr>
          <p:cNvPr id="3" name="Footer Placeholder 2">
            <a:extLst>
              <a:ext uri="{FF2B5EF4-FFF2-40B4-BE49-F238E27FC236}">
                <a16:creationId xmlns="" xmlns:a16="http://schemas.microsoft.com/office/drawing/2014/main" id="{84E030F3-6270-402B-8EA7-90A6454CAD3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 xmlns:a16="http://schemas.microsoft.com/office/drawing/2014/main" id="{20BF9D2C-D63E-4EE3-84EC-7E77B39DC43F}"/>
              </a:ext>
            </a:extLst>
          </p:cNvPr>
          <p:cNvSpPr>
            <a:spLocks noGrp="1"/>
          </p:cNvSpPr>
          <p:nvPr>
            <p:ph type="sldNum" sz="quarter" idx="12"/>
          </p:nvPr>
        </p:nvSpPr>
        <p:spPr/>
        <p:txBody>
          <a:bodyPr/>
          <a:lstStyle/>
          <a:p>
            <a:fld id="{48514EAC-CF2D-4D92-A431-A0E169F68335}" type="slidenum">
              <a:rPr lang="en-IN" smtClean="0"/>
              <a:t>‹#›</a:t>
            </a:fld>
            <a:endParaRPr lang="en-IN"/>
          </a:p>
        </p:txBody>
      </p:sp>
    </p:spTree>
    <p:extLst>
      <p:ext uri="{BB962C8B-B14F-4D97-AF65-F5344CB8AC3E}">
        <p14:creationId xmlns:p14="http://schemas.microsoft.com/office/powerpoint/2010/main" val="28809744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E2B9F72-A50E-4DC8-9242-90F61DD406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712772EC-58F5-4E15-A8DC-B844FF1CF3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 xmlns:a16="http://schemas.microsoft.com/office/drawing/2014/main" id="{340AE6C0-97E0-41A3-8EC4-92D128667C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42AC639B-B38B-40F0-AEB1-A5C34EE3D6BE}"/>
              </a:ext>
            </a:extLst>
          </p:cNvPr>
          <p:cNvSpPr>
            <a:spLocks noGrp="1"/>
          </p:cNvSpPr>
          <p:nvPr>
            <p:ph type="dt" sz="half" idx="10"/>
          </p:nvPr>
        </p:nvSpPr>
        <p:spPr/>
        <p:txBody>
          <a:bodyPr/>
          <a:lstStyle/>
          <a:p>
            <a:fld id="{9D98EE9C-E119-41C2-B7A9-DF7D778709A3}" type="datetimeFigureOut">
              <a:rPr lang="en-IN" smtClean="0"/>
              <a:t>26-09-2025</a:t>
            </a:fld>
            <a:endParaRPr lang="en-IN"/>
          </a:p>
        </p:txBody>
      </p:sp>
      <p:sp>
        <p:nvSpPr>
          <p:cNvPr id="6" name="Footer Placeholder 5">
            <a:extLst>
              <a:ext uri="{FF2B5EF4-FFF2-40B4-BE49-F238E27FC236}">
                <a16:creationId xmlns="" xmlns:a16="http://schemas.microsoft.com/office/drawing/2014/main" id="{B55A6FBF-2886-477C-8DED-C05DADCE531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F2479FD0-7A5B-48E5-88E2-4BBDEAC3EA08}"/>
              </a:ext>
            </a:extLst>
          </p:cNvPr>
          <p:cNvSpPr>
            <a:spLocks noGrp="1"/>
          </p:cNvSpPr>
          <p:nvPr>
            <p:ph type="sldNum" sz="quarter" idx="12"/>
          </p:nvPr>
        </p:nvSpPr>
        <p:spPr/>
        <p:txBody>
          <a:bodyPr/>
          <a:lstStyle/>
          <a:p>
            <a:fld id="{48514EAC-CF2D-4D92-A431-A0E169F68335}" type="slidenum">
              <a:rPr lang="en-IN" smtClean="0"/>
              <a:t>‹#›</a:t>
            </a:fld>
            <a:endParaRPr lang="en-IN"/>
          </a:p>
        </p:txBody>
      </p:sp>
    </p:spTree>
    <p:extLst>
      <p:ext uri="{BB962C8B-B14F-4D97-AF65-F5344CB8AC3E}">
        <p14:creationId xmlns:p14="http://schemas.microsoft.com/office/powerpoint/2010/main" val="91295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681AE27-1DB6-4762-9508-22B2418D3F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 xmlns:a16="http://schemas.microsoft.com/office/drawing/2014/main" id="{707F49CD-DA2D-4643-ABD6-6DFFAD4AE6F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 xmlns:a16="http://schemas.microsoft.com/office/drawing/2014/main" id="{9F370FE8-4A4D-4B86-8095-DFC2E31C52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78A9C559-BC02-4300-B72C-F4BD78889A8B}"/>
              </a:ext>
            </a:extLst>
          </p:cNvPr>
          <p:cNvSpPr>
            <a:spLocks noGrp="1"/>
          </p:cNvSpPr>
          <p:nvPr>
            <p:ph type="dt" sz="half" idx="10"/>
          </p:nvPr>
        </p:nvSpPr>
        <p:spPr/>
        <p:txBody>
          <a:bodyPr/>
          <a:lstStyle/>
          <a:p>
            <a:fld id="{9D98EE9C-E119-41C2-B7A9-DF7D778709A3}" type="datetimeFigureOut">
              <a:rPr lang="en-IN" smtClean="0"/>
              <a:t>26-09-2025</a:t>
            </a:fld>
            <a:endParaRPr lang="en-IN"/>
          </a:p>
        </p:txBody>
      </p:sp>
      <p:sp>
        <p:nvSpPr>
          <p:cNvPr id="6" name="Footer Placeholder 5">
            <a:extLst>
              <a:ext uri="{FF2B5EF4-FFF2-40B4-BE49-F238E27FC236}">
                <a16:creationId xmlns="" xmlns:a16="http://schemas.microsoft.com/office/drawing/2014/main" id="{81C67100-A616-4E9C-AA77-C03FE81A7EC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2900A079-48C0-4403-8C6C-CB19BF2EBBB3}"/>
              </a:ext>
            </a:extLst>
          </p:cNvPr>
          <p:cNvSpPr>
            <a:spLocks noGrp="1"/>
          </p:cNvSpPr>
          <p:nvPr>
            <p:ph type="sldNum" sz="quarter" idx="12"/>
          </p:nvPr>
        </p:nvSpPr>
        <p:spPr/>
        <p:txBody>
          <a:bodyPr/>
          <a:lstStyle/>
          <a:p>
            <a:fld id="{48514EAC-CF2D-4D92-A431-A0E169F68335}" type="slidenum">
              <a:rPr lang="en-IN" smtClean="0"/>
              <a:t>‹#›</a:t>
            </a:fld>
            <a:endParaRPr lang="en-IN"/>
          </a:p>
        </p:txBody>
      </p:sp>
    </p:spTree>
    <p:extLst>
      <p:ext uri="{BB962C8B-B14F-4D97-AF65-F5344CB8AC3E}">
        <p14:creationId xmlns:p14="http://schemas.microsoft.com/office/powerpoint/2010/main" val="1753179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0363B085-97B2-42DB-AE81-379557AA56A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6D26217E-C20A-4937-BE34-736E4408464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89B4BC95-98A6-4C6D-841A-7B3174DF398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98EE9C-E119-41C2-B7A9-DF7D778709A3}" type="datetimeFigureOut">
              <a:rPr lang="en-IN" smtClean="0"/>
              <a:t>26-09-2025</a:t>
            </a:fld>
            <a:endParaRPr lang="en-IN"/>
          </a:p>
        </p:txBody>
      </p:sp>
      <p:sp>
        <p:nvSpPr>
          <p:cNvPr id="5" name="Footer Placeholder 4">
            <a:extLst>
              <a:ext uri="{FF2B5EF4-FFF2-40B4-BE49-F238E27FC236}">
                <a16:creationId xmlns="" xmlns:a16="http://schemas.microsoft.com/office/drawing/2014/main" id="{50BA824A-C50D-4AD2-9B3C-20B7AD00AE6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 xmlns:a16="http://schemas.microsoft.com/office/drawing/2014/main" id="{5209D7AF-8E92-416B-8783-F74F55B5DC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514EAC-CF2D-4D92-A431-A0E169F68335}" type="slidenum">
              <a:rPr lang="en-IN" smtClean="0"/>
              <a:t>‹#›</a:t>
            </a:fld>
            <a:endParaRPr lang="en-IN"/>
          </a:p>
        </p:txBody>
      </p:sp>
    </p:spTree>
    <p:extLst>
      <p:ext uri="{BB962C8B-B14F-4D97-AF65-F5344CB8AC3E}">
        <p14:creationId xmlns:p14="http://schemas.microsoft.com/office/powerpoint/2010/main" val="39096206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5.emf"/><Relationship Id="rId13" Type="http://schemas.openxmlformats.org/officeDocument/2006/relationships/customXml" Target="../ink/ink6.xml"/><Relationship Id="rId3" Type="http://schemas.openxmlformats.org/officeDocument/2006/relationships/customXml" Target="../ink/ink1.xml"/><Relationship Id="rId7" Type="http://schemas.openxmlformats.org/officeDocument/2006/relationships/customXml" Target="../ink/ink3.xml"/><Relationship Id="rId12" Type="http://schemas.openxmlformats.org/officeDocument/2006/relationships/image" Target="../media/image7.emf"/><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4.emf"/><Relationship Id="rId11" Type="http://schemas.openxmlformats.org/officeDocument/2006/relationships/customXml" Target="../ink/ink5.xml"/><Relationship Id="rId5" Type="http://schemas.openxmlformats.org/officeDocument/2006/relationships/customXml" Target="../ink/ink2.xml"/><Relationship Id="rId10" Type="http://schemas.openxmlformats.org/officeDocument/2006/relationships/image" Target="../media/image6.emf"/><Relationship Id="rId4" Type="http://schemas.openxmlformats.org/officeDocument/2006/relationships/image" Target="../media/image3.emf"/><Relationship Id="rId9" Type="http://schemas.openxmlformats.org/officeDocument/2006/relationships/customXml" Target="../ink/ink4.xml"/></Relationships>
</file>

<file path=ppt/slides/_rels/slide15.xml.rels><?xml version="1.0" encoding="UTF-8" standalone="yes"?>
<Relationships xmlns="http://schemas.openxmlformats.org/package/2006/relationships"><Relationship Id="rId3" Type="http://schemas.openxmlformats.org/officeDocument/2006/relationships/customXml" Target="../ink/ink7.xml"/><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10.emf"/><Relationship Id="rId5" Type="http://schemas.openxmlformats.org/officeDocument/2006/relationships/customXml" Target="../ink/ink8.xml"/><Relationship Id="rId4" Type="http://schemas.openxmlformats.org/officeDocument/2006/relationships/image" Target="../media/image9.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customXml" Target="../ink/ink12.xml"/><Relationship Id="rId13" Type="http://schemas.openxmlformats.org/officeDocument/2006/relationships/image" Target="../media/image16.emf"/><Relationship Id="rId18" Type="http://schemas.openxmlformats.org/officeDocument/2006/relationships/customXml" Target="../ink/ink17.xml"/><Relationship Id="rId3" Type="http://schemas.openxmlformats.org/officeDocument/2006/relationships/image" Target="../media/image11.emf"/><Relationship Id="rId7" Type="http://schemas.openxmlformats.org/officeDocument/2006/relationships/image" Target="../media/image13.emf"/><Relationship Id="rId12" Type="http://schemas.openxmlformats.org/officeDocument/2006/relationships/customXml" Target="../ink/ink14.xml"/><Relationship Id="rId17" Type="http://schemas.openxmlformats.org/officeDocument/2006/relationships/image" Target="../media/image18.emf"/><Relationship Id="rId2" Type="http://schemas.openxmlformats.org/officeDocument/2006/relationships/customXml" Target="../ink/ink9.xml"/><Relationship Id="rId16" Type="http://schemas.openxmlformats.org/officeDocument/2006/relationships/customXml" Target="../ink/ink16.xml"/><Relationship Id="rId1" Type="http://schemas.openxmlformats.org/officeDocument/2006/relationships/slideLayout" Target="../slideLayouts/slideLayout2.xml"/><Relationship Id="rId6" Type="http://schemas.openxmlformats.org/officeDocument/2006/relationships/customXml" Target="../ink/ink11.xml"/><Relationship Id="rId11" Type="http://schemas.openxmlformats.org/officeDocument/2006/relationships/image" Target="../media/image15.emf"/><Relationship Id="rId5" Type="http://schemas.openxmlformats.org/officeDocument/2006/relationships/image" Target="../media/image12.emf"/><Relationship Id="rId15" Type="http://schemas.openxmlformats.org/officeDocument/2006/relationships/image" Target="../media/image17.emf"/><Relationship Id="rId10" Type="http://schemas.openxmlformats.org/officeDocument/2006/relationships/customXml" Target="../ink/ink13.xml"/><Relationship Id="rId19" Type="http://schemas.openxmlformats.org/officeDocument/2006/relationships/image" Target="../media/image19.emf"/><Relationship Id="rId4" Type="http://schemas.openxmlformats.org/officeDocument/2006/relationships/customXml" Target="../ink/ink10.xml"/><Relationship Id="rId9" Type="http://schemas.openxmlformats.org/officeDocument/2006/relationships/image" Target="../media/image14.emf"/><Relationship Id="rId14" Type="http://schemas.openxmlformats.org/officeDocument/2006/relationships/customXml" Target="../ink/ink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C8DA4AD-BE6A-4609-9FBE-1DDC678F09A4}"/>
              </a:ext>
            </a:extLst>
          </p:cNvPr>
          <p:cNvSpPr>
            <a:spLocks noGrp="1"/>
          </p:cNvSpPr>
          <p:nvPr>
            <p:ph type="ctrTitle"/>
          </p:nvPr>
        </p:nvSpPr>
        <p:spPr/>
        <p:txBody>
          <a:bodyPr/>
          <a:lstStyle/>
          <a:p>
            <a:r>
              <a:rPr lang="en-IN" dirty="0"/>
              <a:t>Transaction Processing Concept</a:t>
            </a:r>
          </a:p>
        </p:txBody>
      </p:sp>
      <p:sp>
        <p:nvSpPr>
          <p:cNvPr id="3" name="Subtitle 2">
            <a:extLst>
              <a:ext uri="{FF2B5EF4-FFF2-40B4-BE49-F238E27FC236}">
                <a16:creationId xmlns="" xmlns:a16="http://schemas.microsoft.com/office/drawing/2014/main" id="{32D826EF-CBE1-4DEA-9B0A-1F6EC9A3CD3F}"/>
              </a:ext>
            </a:extLst>
          </p:cNvPr>
          <p:cNvSpPr>
            <a:spLocks noGrp="1"/>
          </p:cNvSpPr>
          <p:nvPr>
            <p:ph type="subTitle" idx="1"/>
          </p:nvPr>
        </p:nvSpPr>
        <p:spPr/>
        <p:txBody>
          <a:bodyPr/>
          <a:lstStyle/>
          <a:p>
            <a:r>
              <a:rPr lang="en-IN" dirty="0"/>
              <a:t>Unit - 5</a:t>
            </a:r>
          </a:p>
        </p:txBody>
      </p:sp>
    </p:spTree>
    <p:extLst>
      <p:ext uri="{BB962C8B-B14F-4D97-AF65-F5344CB8AC3E}">
        <p14:creationId xmlns:p14="http://schemas.microsoft.com/office/powerpoint/2010/main" val="33521124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13E22BE-362D-4C25-85AD-A6AE0A16B5EF}"/>
              </a:ext>
            </a:extLst>
          </p:cNvPr>
          <p:cNvSpPr>
            <a:spLocks noGrp="1"/>
          </p:cNvSpPr>
          <p:nvPr>
            <p:ph type="title"/>
          </p:nvPr>
        </p:nvSpPr>
        <p:spPr>
          <a:xfrm>
            <a:off x="838200" y="392332"/>
            <a:ext cx="10515600" cy="577410"/>
          </a:xfrm>
        </p:spPr>
        <p:txBody>
          <a:bodyPr>
            <a:normAutofit fontScale="90000"/>
          </a:bodyPr>
          <a:lstStyle/>
          <a:p>
            <a:r>
              <a:rPr lang="en-IN" dirty="0"/>
              <a:t>Transaction and System Concept</a:t>
            </a:r>
          </a:p>
        </p:txBody>
      </p:sp>
      <p:sp>
        <p:nvSpPr>
          <p:cNvPr id="3" name="Content Placeholder 2">
            <a:extLst>
              <a:ext uri="{FF2B5EF4-FFF2-40B4-BE49-F238E27FC236}">
                <a16:creationId xmlns="" xmlns:a16="http://schemas.microsoft.com/office/drawing/2014/main" id="{4977FB21-6E0F-45A9-8B92-D3E358100564}"/>
              </a:ext>
            </a:extLst>
          </p:cNvPr>
          <p:cNvSpPr>
            <a:spLocks noGrp="1"/>
          </p:cNvSpPr>
          <p:nvPr>
            <p:ph idx="1"/>
          </p:nvPr>
        </p:nvSpPr>
        <p:spPr>
          <a:xfrm>
            <a:off x="492369" y="1139483"/>
            <a:ext cx="11451102" cy="5584873"/>
          </a:xfrm>
        </p:spPr>
        <p:txBody>
          <a:bodyPr>
            <a:normAutofit/>
          </a:bodyPr>
          <a:lstStyle/>
          <a:p>
            <a:pPr algn="just"/>
            <a:r>
              <a:rPr lang="en-IN" sz="2000" dirty="0">
                <a:latin typeface="Times New Roman" panose="02020603050405020304" pitchFamily="18" charset="0"/>
                <a:cs typeface="Times New Roman" panose="02020603050405020304" pitchFamily="18" charset="0"/>
              </a:rPr>
              <a:t>A transaction is an atomic unit of work that should either be completed in its entirety or not done at all. </a:t>
            </a:r>
          </a:p>
          <a:p>
            <a:pPr algn="just"/>
            <a:r>
              <a:rPr lang="en-IN" sz="2000" dirty="0">
                <a:latin typeface="Times New Roman" panose="02020603050405020304" pitchFamily="18" charset="0"/>
                <a:cs typeface="Times New Roman" panose="02020603050405020304" pitchFamily="18" charset="0"/>
              </a:rPr>
              <a:t>For recovery purposes, the system needs to keep track of when each transaction starts, terminates, and commits, or aborts</a:t>
            </a:r>
          </a:p>
          <a:p>
            <a:pPr algn="just"/>
            <a:r>
              <a:rPr lang="en-IN" sz="2000" dirty="0">
                <a:latin typeface="Times New Roman" panose="02020603050405020304" pitchFamily="18" charset="0"/>
                <a:cs typeface="Times New Roman" panose="02020603050405020304" pitchFamily="18" charset="0"/>
              </a:rPr>
              <a:t>The recovery manager of the DBMS needs to keep track of the following operations:</a:t>
            </a:r>
          </a:p>
          <a:p>
            <a:pPr algn="just"/>
            <a:r>
              <a:rPr lang="en-IN" sz="2000" b="1" dirty="0">
                <a:latin typeface="Times New Roman" panose="02020603050405020304" pitchFamily="18" charset="0"/>
                <a:cs typeface="Times New Roman" panose="02020603050405020304" pitchFamily="18" charset="0"/>
              </a:rPr>
              <a:t>BEGIN_TRANSACTION</a:t>
            </a:r>
            <a:r>
              <a:rPr lang="en-IN" sz="2000" dirty="0">
                <a:latin typeface="Times New Roman" panose="02020603050405020304" pitchFamily="18" charset="0"/>
                <a:cs typeface="Times New Roman" panose="02020603050405020304" pitchFamily="18" charset="0"/>
              </a:rPr>
              <a:t>. This marks the beginning of transaction execution.</a:t>
            </a:r>
          </a:p>
          <a:p>
            <a:pPr algn="just"/>
            <a:r>
              <a:rPr lang="en-IN" sz="2000" b="1" dirty="0">
                <a:latin typeface="Times New Roman" panose="02020603050405020304" pitchFamily="18" charset="0"/>
                <a:cs typeface="Times New Roman" panose="02020603050405020304" pitchFamily="18" charset="0"/>
              </a:rPr>
              <a:t>READ or WRITE</a:t>
            </a:r>
            <a:r>
              <a:rPr lang="en-IN" sz="2000" dirty="0">
                <a:latin typeface="Times New Roman" panose="02020603050405020304" pitchFamily="18" charset="0"/>
                <a:cs typeface="Times New Roman" panose="02020603050405020304" pitchFamily="18" charset="0"/>
              </a:rPr>
              <a:t>. These specify read or write operations on the database items that are executed as part of a transaction.</a:t>
            </a:r>
          </a:p>
          <a:p>
            <a:pPr algn="just"/>
            <a:r>
              <a:rPr lang="en-IN" sz="2000" b="1" dirty="0">
                <a:latin typeface="Times New Roman" panose="02020603050405020304" pitchFamily="18" charset="0"/>
                <a:cs typeface="Times New Roman" panose="02020603050405020304" pitchFamily="18" charset="0"/>
              </a:rPr>
              <a:t>END_TRANSACTION</a:t>
            </a:r>
            <a:r>
              <a:rPr lang="en-IN" sz="2000" dirty="0">
                <a:latin typeface="Times New Roman" panose="02020603050405020304" pitchFamily="18" charset="0"/>
                <a:cs typeface="Times New Roman" panose="02020603050405020304" pitchFamily="18" charset="0"/>
              </a:rPr>
              <a:t>. This specifies that READ and WRITE transaction operations have ended and marks the end of transaction execution. However, at this point it may be necessary to check whether the changes introduced by the transaction can be permanently applied to the database (committed) or whether the transaction has to be aborted because it violates serializability or for some other reason.</a:t>
            </a:r>
          </a:p>
          <a:p>
            <a:pPr algn="just"/>
            <a:r>
              <a:rPr lang="en-IN" sz="2000" b="1" dirty="0">
                <a:latin typeface="Times New Roman" panose="02020603050405020304" pitchFamily="18" charset="0"/>
                <a:cs typeface="Times New Roman" panose="02020603050405020304" pitchFamily="18" charset="0"/>
              </a:rPr>
              <a:t>COMMIT_TRANSACTION</a:t>
            </a:r>
            <a:r>
              <a:rPr lang="en-IN" sz="2000" dirty="0">
                <a:latin typeface="Times New Roman" panose="02020603050405020304" pitchFamily="18" charset="0"/>
                <a:cs typeface="Times New Roman" panose="02020603050405020304" pitchFamily="18" charset="0"/>
              </a:rPr>
              <a:t>. This signals a successful end of the transaction so that any changes (updates) executed by the transaction can be safely committed to the database and will not be undone.</a:t>
            </a:r>
          </a:p>
          <a:p>
            <a:pPr algn="just"/>
            <a:r>
              <a:rPr lang="en-IN" sz="2000" b="1" dirty="0">
                <a:latin typeface="Times New Roman" panose="02020603050405020304" pitchFamily="18" charset="0"/>
                <a:cs typeface="Times New Roman" panose="02020603050405020304" pitchFamily="18" charset="0"/>
              </a:rPr>
              <a:t>ROLLBACK (or ABORT)</a:t>
            </a:r>
            <a:r>
              <a:rPr lang="en-IN" sz="2000" dirty="0">
                <a:latin typeface="Times New Roman" panose="02020603050405020304" pitchFamily="18" charset="0"/>
                <a:cs typeface="Times New Roman" panose="02020603050405020304" pitchFamily="18" charset="0"/>
              </a:rPr>
              <a:t>. This signals that the transaction has ended unsuccessfully, so that any changes or effects that the transaction may have applied to the database must be undone.</a:t>
            </a:r>
          </a:p>
        </p:txBody>
      </p:sp>
    </p:spTree>
    <p:extLst>
      <p:ext uri="{BB962C8B-B14F-4D97-AF65-F5344CB8AC3E}">
        <p14:creationId xmlns:p14="http://schemas.microsoft.com/office/powerpoint/2010/main" val="21034363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 xmlns:a16="http://schemas.microsoft.com/office/drawing/2014/main" id="{90E10959-119F-4908-BF50-4411C023EF25}"/>
              </a:ext>
            </a:extLst>
          </p:cNvPr>
          <p:cNvPicPr>
            <a:picLocks noChangeAspect="1"/>
          </p:cNvPicPr>
          <p:nvPr/>
        </p:nvPicPr>
        <p:blipFill>
          <a:blip r:embed="rId2"/>
          <a:stretch>
            <a:fillRect/>
          </a:stretch>
        </p:blipFill>
        <p:spPr>
          <a:xfrm>
            <a:off x="273575" y="1417873"/>
            <a:ext cx="11644849" cy="4022254"/>
          </a:xfrm>
          <a:prstGeom prst="rect">
            <a:avLst/>
          </a:prstGeom>
        </p:spPr>
      </p:pic>
    </p:spTree>
    <p:extLst>
      <p:ext uri="{BB962C8B-B14F-4D97-AF65-F5344CB8AC3E}">
        <p14:creationId xmlns:p14="http://schemas.microsoft.com/office/powerpoint/2010/main" val="40904623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EADF66D-E915-4FFC-959F-3F52DF17AFCB}"/>
              </a:ext>
            </a:extLst>
          </p:cNvPr>
          <p:cNvSpPr>
            <a:spLocks noGrp="1"/>
          </p:cNvSpPr>
          <p:nvPr>
            <p:ph type="title"/>
          </p:nvPr>
        </p:nvSpPr>
        <p:spPr>
          <a:xfrm>
            <a:off x="838200" y="246185"/>
            <a:ext cx="10515600" cy="830629"/>
          </a:xfrm>
        </p:spPr>
        <p:txBody>
          <a:bodyPr/>
          <a:lstStyle/>
          <a:p>
            <a:r>
              <a:rPr lang="en-IN" dirty="0"/>
              <a:t>Desirable Properties of Transactions</a:t>
            </a:r>
          </a:p>
        </p:txBody>
      </p:sp>
      <p:sp>
        <p:nvSpPr>
          <p:cNvPr id="3" name="Content Placeholder 2">
            <a:extLst>
              <a:ext uri="{FF2B5EF4-FFF2-40B4-BE49-F238E27FC236}">
                <a16:creationId xmlns="" xmlns:a16="http://schemas.microsoft.com/office/drawing/2014/main" id="{F32AF135-0BD8-4179-970B-BF43831A27E5}"/>
              </a:ext>
            </a:extLst>
          </p:cNvPr>
          <p:cNvSpPr>
            <a:spLocks noGrp="1"/>
          </p:cNvSpPr>
          <p:nvPr>
            <p:ph idx="1"/>
          </p:nvPr>
        </p:nvSpPr>
        <p:spPr>
          <a:xfrm>
            <a:off x="665284" y="1294228"/>
            <a:ext cx="10861431" cy="5416061"/>
          </a:xfrm>
        </p:spPr>
        <p:txBody>
          <a:bodyPr>
            <a:normAutofit fontScale="92500" lnSpcReduction="10000"/>
          </a:bodyPr>
          <a:lstStyle/>
          <a:p>
            <a:pPr algn="just"/>
            <a:r>
              <a:rPr lang="en-IN" dirty="0"/>
              <a:t>The following are the ACID properties:	</a:t>
            </a:r>
          </a:p>
          <a:p>
            <a:pPr algn="just"/>
            <a:r>
              <a:rPr lang="en-IN" sz="2800" b="1" i="0" u="none" strike="noStrike" baseline="0" dirty="0">
                <a:solidFill>
                  <a:srgbClr val="000000"/>
                </a:solidFill>
                <a:latin typeface="MinionPro-Bold"/>
              </a:rPr>
              <a:t>Atomicity. </a:t>
            </a:r>
            <a:r>
              <a:rPr lang="en-IN" sz="2800" b="0" i="0" u="none" strike="noStrike" baseline="0" dirty="0">
                <a:solidFill>
                  <a:srgbClr val="000000"/>
                </a:solidFill>
                <a:latin typeface="MinionPro-Regular"/>
              </a:rPr>
              <a:t>A transaction is an atomic unit of processing; it should either be performed in its entirety or not performed at all.</a:t>
            </a:r>
          </a:p>
          <a:p>
            <a:pPr algn="just"/>
            <a:r>
              <a:rPr lang="en-IN" sz="2800" b="1" i="0" u="none" strike="noStrike" baseline="0" dirty="0">
                <a:solidFill>
                  <a:srgbClr val="000000"/>
                </a:solidFill>
                <a:latin typeface="MinionPro-Bold"/>
              </a:rPr>
              <a:t>Consistency preservation. </a:t>
            </a:r>
            <a:r>
              <a:rPr lang="en-IN" sz="2800" b="0" i="0" u="none" strike="noStrike" baseline="0" dirty="0">
                <a:solidFill>
                  <a:srgbClr val="000000"/>
                </a:solidFill>
                <a:latin typeface="MinionPro-Regular"/>
              </a:rPr>
              <a:t>A transaction should be consistency preserving, meaning that if it is completely executed from beginning to end without interference from other transactions, it should take the database from one consistent state to another.</a:t>
            </a:r>
          </a:p>
          <a:p>
            <a:pPr algn="just"/>
            <a:r>
              <a:rPr lang="en-IN" sz="2800" b="1" i="0" u="none" strike="noStrike" baseline="0" dirty="0">
                <a:solidFill>
                  <a:srgbClr val="000000"/>
                </a:solidFill>
                <a:latin typeface="MinionPro-Bold"/>
              </a:rPr>
              <a:t>Isolation. </a:t>
            </a:r>
            <a:r>
              <a:rPr lang="en-IN" sz="2800" b="0" i="0" u="none" strike="noStrike" baseline="0" dirty="0">
                <a:solidFill>
                  <a:srgbClr val="000000"/>
                </a:solidFill>
                <a:latin typeface="MinionPro-Regular"/>
              </a:rPr>
              <a:t>A transaction should appear as though it is being executed in isolation from other transactions, even though many transactions are executing concurrently. That is, the execution of a transaction should not be interfered with by any other transactions executing concurrently.</a:t>
            </a:r>
          </a:p>
          <a:p>
            <a:pPr algn="just"/>
            <a:r>
              <a:rPr lang="en-IN" b="1" dirty="0">
                <a:solidFill>
                  <a:srgbClr val="000000"/>
                </a:solidFill>
                <a:latin typeface="MinionPro-Bold"/>
              </a:rPr>
              <a:t> Durability or permanency. </a:t>
            </a:r>
            <a:r>
              <a:rPr lang="en-IN" sz="2800" b="0" i="0" u="none" strike="noStrike" baseline="0" dirty="0">
                <a:solidFill>
                  <a:srgbClr val="000000"/>
                </a:solidFill>
                <a:latin typeface="MinionPro-Regular"/>
              </a:rPr>
              <a:t>The changes applied to the database by a committed transaction must persist in the database. These changes must not be lost because of any failure.</a:t>
            </a:r>
          </a:p>
          <a:p>
            <a:pPr algn="just"/>
            <a:endParaRPr lang="en-IN" dirty="0"/>
          </a:p>
        </p:txBody>
      </p:sp>
    </p:spTree>
    <p:extLst>
      <p:ext uri="{BB962C8B-B14F-4D97-AF65-F5344CB8AC3E}">
        <p14:creationId xmlns:p14="http://schemas.microsoft.com/office/powerpoint/2010/main" val="14235276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30EA9D7-655C-43E2-AD91-20720BF6E4AB}"/>
              </a:ext>
            </a:extLst>
          </p:cNvPr>
          <p:cNvSpPr>
            <a:spLocks noGrp="1"/>
          </p:cNvSpPr>
          <p:nvPr>
            <p:ph type="title"/>
          </p:nvPr>
        </p:nvSpPr>
        <p:spPr>
          <a:xfrm>
            <a:off x="838200" y="351058"/>
            <a:ext cx="10515600" cy="886900"/>
          </a:xfrm>
        </p:spPr>
        <p:txBody>
          <a:bodyPr/>
          <a:lstStyle/>
          <a:p>
            <a:r>
              <a:rPr lang="en-IN" dirty="0"/>
              <a:t>Schedules of Transaction</a:t>
            </a:r>
          </a:p>
        </p:txBody>
      </p:sp>
      <p:sp>
        <p:nvSpPr>
          <p:cNvPr id="3" name="Content Placeholder 2">
            <a:extLst>
              <a:ext uri="{FF2B5EF4-FFF2-40B4-BE49-F238E27FC236}">
                <a16:creationId xmlns:a16="http://schemas.microsoft.com/office/drawing/2014/main" xmlns="" id="{11CDBDD9-D1BD-4712-9F15-B6774B3325B0}"/>
              </a:ext>
            </a:extLst>
          </p:cNvPr>
          <p:cNvSpPr>
            <a:spLocks noGrp="1"/>
          </p:cNvSpPr>
          <p:nvPr>
            <p:ph idx="1"/>
          </p:nvPr>
        </p:nvSpPr>
        <p:spPr>
          <a:xfrm>
            <a:off x="604911" y="1420836"/>
            <a:ext cx="11127543" cy="5086106"/>
          </a:xfrm>
        </p:spPr>
        <p:txBody>
          <a:bodyPr>
            <a:normAutofit fontScale="92500"/>
          </a:bodyPr>
          <a:lstStyle/>
          <a:p>
            <a:pPr algn="just"/>
            <a:r>
              <a:rPr lang="en-IN" dirty="0"/>
              <a:t>A schedule (or history) S of n transactions T1, T2, … , Tn is an ordering of the operations of the transactions. </a:t>
            </a:r>
          </a:p>
          <a:p>
            <a:pPr algn="just"/>
            <a:r>
              <a:rPr lang="en-IN" dirty="0"/>
              <a:t>Operations from different transactions can be interleaved in the schedule S. </a:t>
            </a:r>
          </a:p>
          <a:p>
            <a:pPr algn="just"/>
            <a:r>
              <a:rPr lang="en-IN" dirty="0"/>
              <a:t>For each transaction </a:t>
            </a:r>
            <a:r>
              <a:rPr lang="en-IN" dirty="0" err="1"/>
              <a:t>Ti</a:t>
            </a:r>
            <a:r>
              <a:rPr lang="en-IN" dirty="0"/>
              <a:t> that participates in the schedule S, the operations of </a:t>
            </a:r>
            <a:r>
              <a:rPr lang="en-IN" dirty="0" err="1"/>
              <a:t>Ti</a:t>
            </a:r>
            <a:r>
              <a:rPr lang="en-IN" dirty="0"/>
              <a:t> in S must appear in the same order in which they occur in </a:t>
            </a:r>
            <a:r>
              <a:rPr lang="en-IN" dirty="0" err="1"/>
              <a:t>Ti</a:t>
            </a:r>
            <a:r>
              <a:rPr lang="en-IN" dirty="0"/>
              <a:t>.</a:t>
            </a:r>
          </a:p>
          <a:p>
            <a:pPr algn="just"/>
            <a:r>
              <a:rPr lang="en-IN" dirty="0"/>
              <a:t>For the purpose of recovery and concurrency control, mainly </a:t>
            </a:r>
            <a:r>
              <a:rPr lang="en-IN" dirty="0" err="1"/>
              <a:t>read_item</a:t>
            </a:r>
            <a:r>
              <a:rPr lang="en-IN" dirty="0"/>
              <a:t> and </a:t>
            </a:r>
            <a:r>
              <a:rPr lang="en-IN" dirty="0" err="1"/>
              <a:t>write_item</a:t>
            </a:r>
            <a:r>
              <a:rPr lang="en-IN" dirty="0"/>
              <a:t> operations of the transactions, as well as the commit and abort operations are considered here. </a:t>
            </a:r>
          </a:p>
          <a:p>
            <a:pPr algn="just"/>
            <a:r>
              <a:rPr lang="en-IN" dirty="0"/>
              <a:t>A shorthand notation for describing a schedule uses the symbols b, r, w, e, c, and a for the operations </a:t>
            </a:r>
            <a:r>
              <a:rPr lang="en-IN" dirty="0" err="1"/>
              <a:t>begin_transaction</a:t>
            </a:r>
            <a:r>
              <a:rPr lang="en-IN" dirty="0"/>
              <a:t>, </a:t>
            </a:r>
            <a:r>
              <a:rPr lang="en-IN" dirty="0" err="1"/>
              <a:t>read_item</a:t>
            </a:r>
            <a:r>
              <a:rPr lang="en-IN" dirty="0"/>
              <a:t>, </a:t>
            </a:r>
            <a:r>
              <a:rPr lang="en-IN" dirty="0" err="1"/>
              <a:t>write_item</a:t>
            </a:r>
            <a:r>
              <a:rPr lang="en-IN" dirty="0"/>
              <a:t>, </a:t>
            </a:r>
            <a:r>
              <a:rPr lang="en-IN" dirty="0" err="1"/>
              <a:t>end_transaction</a:t>
            </a:r>
            <a:r>
              <a:rPr lang="en-IN" dirty="0"/>
              <a:t>, commit, and abort, respectively, and appends as a subscript the transaction id (transaction number) to each operation in the schedule</a:t>
            </a:r>
          </a:p>
        </p:txBody>
      </p:sp>
    </p:spTree>
    <p:extLst>
      <p:ext uri="{BB962C8B-B14F-4D97-AF65-F5344CB8AC3E}">
        <p14:creationId xmlns:p14="http://schemas.microsoft.com/office/powerpoint/2010/main" val="78729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B1A865-6491-41CB-9D95-92E257646959}"/>
              </a:ext>
            </a:extLst>
          </p:cNvPr>
          <p:cNvSpPr>
            <a:spLocks noGrp="1"/>
          </p:cNvSpPr>
          <p:nvPr>
            <p:ph type="title"/>
          </p:nvPr>
        </p:nvSpPr>
        <p:spPr/>
        <p:txBody>
          <a:bodyPr/>
          <a:lstStyle/>
          <a:p>
            <a:r>
              <a:rPr lang="en-IN" dirty="0"/>
              <a:t>Example</a:t>
            </a:r>
          </a:p>
        </p:txBody>
      </p:sp>
      <p:sp>
        <p:nvSpPr>
          <p:cNvPr id="3" name="Content Placeholder 2">
            <a:extLst>
              <a:ext uri="{FF2B5EF4-FFF2-40B4-BE49-F238E27FC236}">
                <a16:creationId xmlns:a16="http://schemas.microsoft.com/office/drawing/2014/main" xmlns="" id="{0BA5B0B2-B4C3-4502-9A1F-590947720A41}"/>
              </a:ext>
            </a:extLst>
          </p:cNvPr>
          <p:cNvSpPr>
            <a:spLocks noGrp="1"/>
          </p:cNvSpPr>
          <p:nvPr>
            <p:ph idx="1"/>
          </p:nvPr>
        </p:nvSpPr>
        <p:spPr>
          <a:xfrm>
            <a:off x="838200" y="1825625"/>
            <a:ext cx="10515600" cy="1325563"/>
          </a:xfrm>
        </p:spPr>
        <p:txBody>
          <a:bodyPr>
            <a:normAutofit/>
          </a:bodyPr>
          <a:lstStyle/>
          <a:p>
            <a:r>
              <a:rPr lang="en-IN" dirty="0"/>
              <a:t>Schedule for the following transaction can be written as:</a:t>
            </a:r>
          </a:p>
          <a:p>
            <a:pPr marL="0" indent="0">
              <a:buNone/>
            </a:pPr>
            <a:r>
              <a:rPr lang="en-IN" dirty="0"/>
              <a:t>	S: r1(X); r2(X); w1(X); r1(Y); w2(X); w1(Y);</a:t>
            </a:r>
          </a:p>
        </p:txBody>
      </p:sp>
      <p:pic>
        <p:nvPicPr>
          <p:cNvPr id="5" name="Picture 4">
            <a:extLst>
              <a:ext uri="{FF2B5EF4-FFF2-40B4-BE49-F238E27FC236}">
                <a16:creationId xmlns:a16="http://schemas.microsoft.com/office/drawing/2014/main" xmlns="" id="{D4C933BC-E303-4FE6-AA19-DDE58CC21624}"/>
              </a:ext>
            </a:extLst>
          </p:cNvPr>
          <p:cNvPicPr>
            <a:picLocks noChangeAspect="1"/>
          </p:cNvPicPr>
          <p:nvPr/>
        </p:nvPicPr>
        <p:blipFill>
          <a:blip r:embed="rId2"/>
          <a:stretch>
            <a:fillRect/>
          </a:stretch>
        </p:blipFill>
        <p:spPr>
          <a:xfrm>
            <a:off x="1851773" y="3429000"/>
            <a:ext cx="8488454" cy="3206750"/>
          </a:xfrm>
          <a:prstGeom prst="rect">
            <a:avLst/>
          </a:prstGeom>
        </p:spPr>
      </p:pic>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xmlns="" id="{4C622CEB-7B80-4223-B2FF-2C4FBF0AB47B}"/>
                  </a:ext>
                </a:extLst>
              </p14:cNvPr>
              <p14:cNvContentPartPr/>
              <p14:nvPr/>
            </p14:nvContentPartPr>
            <p14:xfrm>
              <a:off x="2233385" y="2599948"/>
              <a:ext cx="601560" cy="44640"/>
            </p14:xfrm>
          </p:contentPart>
        </mc:Choice>
        <mc:Fallback xmlns="">
          <p:pic>
            <p:nvPicPr>
              <p:cNvPr id="6" name="Ink 5">
                <a:extLst>
                  <a:ext uri="{FF2B5EF4-FFF2-40B4-BE49-F238E27FC236}">
                    <a16:creationId xmlns:a16="http://schemas.microsoft.com/office/drawing/2014/main" xmlns:p14="http://schemas.microsoft.com/office/powerpoint/2010/main" xmlns="" id="{4C622CEB-7B80-4223-B2FF-2C4FBF0AB47B}"/>
                  </a:ext>
                </a:extLst>
              </p:cNvPr>
              <p:cNvPicPr/>
              <p:nvPr/>
            </p:nvPicPr>
            <p:blipFill>
              <a:blip r:embed="rId4"/>
              <a:stretch>
                <a:fillRect/>
              </a:stretch>
            </p:blipFill>
            <p:spPr>
              <a:xfrm>
                <a:off x="2179417" y="2491070"/>
                <a:ext cx="709495" cy="262396"/>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xmlns="" id="{43AC5740-12BA-4F29-AFCD-2E66C366222F}"/>
                  </a:ext>
                </a:extLst>
              </p14:cNvPr>
              <p14:cNvContentPartPr/>
              <p14:nvPr/>
            </p14:nvContentPartPr>
            <p14:xfrm>
              <a:off x="5907905" y="2586988"/>
              <a:ext cx="646200" cy="43920"/>
            </p14:xfrm>
          </p:contentPart>
        </mc:Choice>
        <mc:Fallback xmlns="">
          <p:pic>
            <p:nvPicPr>
              <p:cNvPr id="7" name="Ink 6">
                <a:extLst>
                  <a:ext uri="{FF2B5EF4-FFF2-40B4-BE49-F238E27FC236}">
                    <a16:creationId xmlns:a16="http://schemas.microsoft.com/office/drawing/2014/main" xmlns:p14="http://schemas.microsoft.com/office/powerpoint/2010/main" xmlns="" id="{43AC5740-12BA-4F29-AFCD-2E66C366222F}"/>
                  </a:ext>
                </a:extLst>
              </p:cNvPr>
              <p:cNvPicPr/>
              <p:nvPr/>
            </p:nvPicPr>
            <p:blipFill>
              <a:blip r:embed="rId6"/>
              <a:stretch>
                <a:fillRect/>
              </a:stretch>
            </p:blipFill>
            <p:spPr>
              <a:xfrm>
                <a:off x="5853935" y="2478988"/>
                <a:ext cx="754140" cy="2599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8" name="Ink 7">
                <a:extLst>
                  <a:ext uri="{FF2B5EF4-FFF2-40B4-BE49-F238E27FC236}">
                    <a16:creationId xmlns:a16="http://schemas.microsoft.com/office/drawing/2014/main" xmlns="" id="{99279421-6EAA-48E3-8EB1-19F9538B4873}"/>
                  </a:ext>
                </a:extLst>
              </p14:cNvPr>
              <p14:cNvContentPartPr/>
              <p14:nvPr/>
            </p14:nvContentPartPr>
            <p14:xfrm>
              <a:off x="1870505" y="3009988"/>
              <a:ext cx="360" cy="360"/>
            </p14:xfrm>
          </p:contentPart>
        </mc:Choice>
        <mc:Fallback xmlns="">
          <p:pic>
            <p:nvPicPr>
              <p:cNvPr id="8" name="Ink 7">
                <a:extLst>
                  <a:ext uri="{FF2B5EF4-FFF2-40B4-BE49-F238E27FC236}">
                    <a16:creationId xmlns:a16="http://schemas.microsoft.com/office/drawing/2014/main" xmlns:p14="http://schemas.microsoft.com/office/powerpoint/2010/main" xmlns="" id="{99279421-6EAA-48E3-8EB1-19F9538B4873}"/>
                  </a:ext>
                </a:extLst>
              </p:cNvPr>
              <p:cNvPicPr/>
              <p:nvPr/>
            </p:nvPicPr>
            <p:blipFill>
              <a:blip r:embed="rId8"/>
              <a:stretch>
                <a:fillRect/>
              </a:stretch>
            </p:blipFill>
            <p:spPr>
              <a:xfrm>
                <a:off x="1816505" y="2901988"/>
                <a:ext cx="108360" cy="2163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9" name="Ink 8">
                <a:extLst>
                  <a:ext uri="{FF2B5EF4-FFF2-40B4-BE49-F238E27FC236}">
                    <a16:creationId xmlns:a16="http://schemas.microsoft.com/office/drawing/2014/main" xmlns="" id="{99C318A7-E785-4E81-AC36-47F42AA24FF6}"/>
                  </a:ext>
                </a:extLst>
              </p14:cNvPr>
              <p14:cNvContentPartPr/>
              <p14:nvPr/>
            </p14:nvContentPartPr>
            <p14:xfrm>
              <a:off x="1997225" y="2883628"/>
              <a:ext cx="360" cy="360"/>
            </p14:xfrm>
          </p:contentPart>
        </mc:Choice>
        <mc:Fallback xmlns="">
          <p:pic>
            <p:nvPicPr>
              <p:cNvPr id="9" name="Ink 8">
                <a:extLst>
                  <a:ext uri="{FF2B5EF4-FFF2-40B4-BE49-F238E27FC236}">
                    <a16:creationId xmlns:a16="http://schemas.microsoft.com/office/drawing/2014/main" xmlns:p14="http://schemas.microsoft.com/office/powerpoint/2010/main" xmlns="" id="{99C318A7-E785-4E81-AC36-47F42AA24FF6}"/>
                  </a:ext>
                </a:extLst>
              </p:cNvPr>
              <p:cNvPicPr/>
              <p:nvPr/>
            </p:nvPicPr>
            <p:blipFill>
              <a:blip r:embed="rId10"/>
              <a:stretch>
                <a:fillRect/>
              </a:stretch>
            </p:blipFill>
            <p:spPr>
              <a:xfrm>
                <a:off x="1984985" y="2871388"/>
                <a:ext cx="24840" cy="248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Ink 9">
                <a:extLst>
                  <a:ext uri="{FF2B5EF4-FFF2-40B4-BE49-F238E27FC236}">
                    <a16:creationId xmlns:a16="http://schemas.microsoft.com/office/drawing/2014/main" xmlns="" id="{47FCA751-4863-4EDB-B6CB-28A1073D3142}"/>
                  </a:ext>
                </a:extLst>
              </p14:cNvPr>
              <p14:cNvContentPartPr/>
              <p14:nvPr/>
            </p14:nvContentPartPr>
            <p14:xfrm>
              <a:off x="1927025" y="3024388"/>
              <a:ext cx="360" cy="360"/>
            </p14:xfrm>
          </p:contentPart>
        </mc:Choice>
        <mc:Fallback xmlns="">
          <p:pic>
            <p:nvPicPr>
              <p:cNvPr id="10" name="Ink 9">
                <a:extLst>
                  <a:ext uri="{FF2B5EF4-FFF2-40B4-BE49-F238E27FC236}">
                    <a16:creationId xmlns:a16="http://schemas.microsoft.com/office/drawing/2014/main" xmlns:p14="http://schemas.microsoft.com/office/powerpoint/2010/main" xmlns="" id="{47FCA751-4863-4EDB-B6CB-28A1073D3142}"/>
                  </a:ext>
                </a:extLst>
              </p:cNvPr>
              <p:cNvPicPr/>
              <p:nvPr/>
            </p:nvPicPr>
            <p:blipFill>
              <a:blip r:embed="rId12"/>
              <a:stretch>
                <a:fillRect/>
              </a:stretch>
            </p:blipFill>
            <p:spPr>
              <a:xfrm>
                <a:off x="1914785" y="3012148"/>
                <a:ext cx="24840" cy="2484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1" name="Ink 10">
                <a:extLst>
                  <a:ext uri="{FF2B5EF4-FFF2-40B4-BE49-F238E27FC236}">
                    <a16:creationId xmlns:a16="http://schemas.microsoft.com/office/drawing/2014/main" xmlns="" id="{2CD6F4FD-3225-4C58-8F7D-6C6949939736}"/>
                  </a:ext>
                </a:extLst>
              </p14:cNvPr>
              <p14:cNvContentPartPr/>
              <p14:nvPr/>
            </p14:nvContentPartPr>
            <p14:xfrm>
              <a:off x="2813345" y="2053468"/>
              <a:ext cx="360" cy="360"/>
            </p14:xfrm>
          </p:contentPart>
        </mc:Choice>
        <mc:Fallback xmlns="">
          <p:pic>
            <p:nvPicPr>
              <p:cNvPr id="11" name="Ink 10">
                <a:extLst>
                  <a:ext uri="{FF2B5EF4-FFF2-40B4-BE49-F238E27FC236}">
                    <a16:creationId xmlns:a16="http://schemas.microsoft.com/office/drawing/2014/main" xmlns:p14="http://schemas.microsoft.com/office/powerpoint/2010/main" xmlns="" id="{2CD6F4FD-3225-4C58-8F7D-6C6949939736}"/>
                  </a:ext>
                </a:extLst>
              </p:cNvPr>
              <p:cNvPicPr/>
              <p:nvPr/>
            </p:nvPicPr>
            <p:blipFill>
              <a:blip r:embed="rId10"/>
              <a:stretch>
                <a:fillRect/>
              </a:stretch>
            </p:blipFill>
            <p:spPr>
              <a:xfrm>
                <a:off x="2801105" y="2041228"/>
                <a:ext cx="24840" cy="24840"/>
              </a:xfrm>
              <a:prstGeom prst="rect">
                <a:avLst/>
              </a:prstGeom>
            </p:spPr>
          </p:pic>
        </mc:Fallback>
      </mc:AlternateContent>
      <p:sp>
        <p:nvSpPr>
          <p:cNvPr id="13" name="TextBox 12">
            <a:extLst>
              <a:ext uri="{FF2B5EF4-FFF2-40B4-BE49-F238E27FC236}">
                <a16:creationId xmlns:a16="http://schemas.microsoft.com/office/drawing/2014/main" xmlns="" id="{53A56B5E-2919-4030-BE3B-70B8A11D8FC1}"/>
              </a:ext>
            </a:extLst>
          </p:cNvPr>
          <p:cNvSpPr txBox="1"/>
          <p:nvPr/>
        </p:nvSpPr>
        <p:spPr>
          <a:xfrm>
            <a:off x="801862" y="2961623"/>
            <a:ext cx="10958824" cy="461665"/>
          </a:xfrm>
          <a:prstGeom prst="rect">
            <a:avLst/>
          </a:prstGeom>
          <a:noFill/>
        </p:spPr>
        <p:txBody>
          <a:bodyPr wrap="square">
            <a:spAutoFit/>
          </a:bodyPr>
          <a:lstStyle/>
          <a:p>
            <a:pPr marL="0" indent="0">
              <a:buNone/>
            </a:pPr>
            <a:r>
              <a:rPr lang="en-IN" sz="2400" dirty="0"/>
              <a:t>Highlighted operations are conflicting operations in the schedule – read-write conflict</a:t>
            </a:r>
          </a:p>
        </p:txBody>
      </p:sp>
    </p:spTree>
    <p:extLst>
      <p:ext uri="{BB962C8B-B14F-4D97-AF65-F5344CB8AC3E}">
        <p14:creationId xmlns:p14="http://schemas.microsoft.com/office/powerpoint/2010/main" val="2548364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B1A865-6491-41CB-9D95-92E257646959}"/>
              </a:ext>
            </a:extLst>
          </p:cNvPr>
          <p:cNvSpPr>
            <a:spLocks noGrp="1"/>
          </p:cNvSpPr>
          <p:nvPr>
            <p:ph type="title"/>
          </p:nvPr>
        </p:nvSpPr>
        <p:spPr/>
        <p:txBody>
          <a:bodyPr/>
          <a:lstStyle/>
          <a:p>
            <a:r>
              <a:rPr lang="en-IN" dirty="0"/>
              <a:t>Example</a:t>
            </a:r>
          </a:p>
        </p:txBody>
      </p:sp>
      <p:sp>
        <p:nvSpPr>
          <p:cNvPr id="3" name="Content Placeholder 2">
            <a:extLst>
              <a:ext uri="{FF2B5EF4-FFF2-40B4-BE49-F238E27FC236}">
                <a16:creationId xmlns:a16="http://schemas.microsoft.com/office/drawing/2014/main" xmlns="" id="{0BA5B0B2-B4C3-4502-9A1F-590947720A41}"/>
              </a:ext>
            </a:extLst>
          </p:cNvPr>
          <p:cNvSpPr>
            <a:spLocks noGrp="1"/>
          </p:cNvSpPr>
          <p:nvPr>
            <p:ph idx="1"/>
          </p:nvPr>
        </p:nvSpPr>
        <p:spPr>
          <a:xfrm>
            <a:off x="838200" y="1825625"/>
            <a:ext cx="10515600" cy="1325563"/>
          </a:xfrm>
        </p:spPr>
        <p:txBody>
          <a:bodyPr/>
          <a:lstStyle/>
          <a:p>
            <a:r>
              <a:rPr lang="en-IN" dirty="0"/>
              <a:t>Schedule for the following transaction can be written as:</a:t>
            </a:r>
          </a:p>
          <a:p>
            <a:pPr marL="0" indent="0">
              <a:buNone/>
            </a:pPr>
            <a:r>
              <a:rPr lang="pt-BR" dirty="0"/>
              <a:t>	S: r1(X); w1(X); r2(X); w2(X); r1(Y); a1;</a:t>
            </a:r>
            <a:endParaRPr lang="en-IN" dirty="0"/>
          </a:p>
        </p:txBody>
      </p:sp>
      <p:pic>
        <p:nvPicPr>
          <p:cNvPr id="6" name="Picture 5">
            <a:extLst>
              <a:ext uri="{FF2B5EF4-FFF2-40B4-BE49-F238E27FC236}">
                <a16:creationId xmlns:a16="http://schemas.microsoft.com/office/drawing/2014/main" xmlns="" id="{E0F874D0-28B9-49D2-ABF5-1274D52A2521}"/>
              </a:ext>
            </a:extLst>
          </p:cNvPr>
          <p:cNvPicPr>
            <a:picLocks noChangeAspect="1"/>
          </p:cNvPicPr>
          <p:nvPr/>
        </p:nvPicPr>
        <p:blipFill>
          <a:blip r:embed="rId2"/>
          <a:stretch>
            <a:fillRect/>
          </a:stretch>
        </p:blipFill>
        <p:spPr>
          <a:xfrm>
            <a:off x="2175217" y="3429000"/>
            <a:ext cx="7841566" cy="3127495"/>
          </a:xfrm>
          <a:prstGeom prst="rect">
            <a:avLst/>
          </a:prstGeom>
        </p:spPr>
      </p:pic>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xmlns="" id="{6DD22641-6D31-4585-80B1-DAEDAF14B914}"/>
                  </a:ext>
                </a:extLst>
              </p14:cNvPr>
              <p14:cNvContentPartPr/>
              <p14:nvPr/>
            </p14:nvContentPartPr>
            <p14:xfrm>
              <a:off x="3108545" y="2544868"/>
              <a:ext cx="716760" cy="15120"/>
            </p14:xfrm>
          </p:contentPart>
        </mc:Choice>
        <mc:Fallback xmlns="">
          <p:pic>
            <p:nvPicPr>
              <p:cNvPr id="4" name="Ink 3">
                <a:extLst>
                  <a:ext uri="{FF2B5EF4-FFF2-40B4-BE49-F238E27FC236}">
                    <a16:creationId xmlns:a16="http://schemas.microsoft.com/office/drawing/2014/main" xmlns:p14="http://schemas.microsoft.com/office/powerpoint/2010/main" xmlns="" id="{6DD22641-6D31-4585-80B1-DAEDAF14B914}"/>
                  </a:ext>
                </a:extLst>
              </p:cNvPr>
              <p:cNvPicPr/>
              <p:nvPr/>
            </p:nvPicPr>
            <p:blipFill>
              <a:blip r:embed="rId4"/>
              <a:stretch>
                <a:fillRect/>
              </a:stretch>
            </p:blipFill>
            <p:spPr>
              <a:xfrm>
                <a:off x="3054545" y="2436868"/>
                <a:ext cx="824760" cy="2311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xmlns="" id="{0C76AFD1-D917-4D8E-AE27-45D9A7262057}"/>
                  </a:ext>
                </a:extLst>
              </p14:cNvPr>
              <p14:cNvContentPartPr/>
              <p14:nvPr/>
            </p14:nvContentPartPr>
            <p14:xfrm>
              <a:off x="5035985" y="2587708"/>
              <a:ext cx="673920" cy="15840"/>
            </p14:xfrm>
          </p:contentPart>
        </mc:Choice>
        <mc:Fallback xmlns="">
          <p:pic>
            <p:nvPicPr>
              <p:cNvPr id="7" name="Ink 6">
                <a:extLst>
                  <a:ext uri="{FF2B5EF4-FFF2-40B4-BE49-F238E27FC236}">
                    <a16:creationId xmlns:a16="http://schemas.microsoft.com/office/drawing/2014/main" xmlns:p14="http://schemas.microsoft.com/office/powerpoint/2010/main" xmlns="" id="{0C76AFD1-D917-4D8E-AE27-45D9A7262057}"/>
                  </a:ext>
                </a:extLst>
              </p:cNvPr>
              <p:cNvPicPr/>
              <p:nvPr/>
            </p:nvPicPr>
            <p:blipFill>
              <a:blip r:embed="rId6"/>
              <a:stretch>
                <a:fillRect/>
              </a:stretch>
            </p:blipFill>
            <p:spPr>
              <a:xfrm>
                <a:off x="4981985" y="2479708"/>
                <a:ext cx="781920" cy="231840"/>
              </a:xfrm>
              <a:prstGeom prst="rect">
                <a:avLst/>
              </a:prstGeom>
            </p:spPr>
          </p:pic>
        </mc:Fallback>
      </mc:AlternateContent>
      <p:sp>
        <p:nvSpPr>
          <p:cNvPr id="8" name="TextBox 7">
            <a:extLst>
              <a:ext uri="{FF2B5EF4-FFF2-40B4-BE49-F238E27FC236}">
                <a16:creationId xmlns:a16="http://schemas.microsoft.com/office/drawing/2014/main" xmlns="" id="{D5B10D0F-64C8-4887-9DE1-9A267F4B4DEE}"/>
              </a:ext>
            </a:extLst>
          </p:cNvPr>
          <p:cNvSpPr txBox="1"/>
          <p:nvPr/>
        </p:nvSpPr>
        <p:spPr>
          <a:xfrm>
            <a:off x="838199" y="2961623"/>
            <a:ext cx="10908324" cy="461665"/>
          </a:xfrm>
          <a:prstGeom prst="rect">
            <a:avLst/>
          </a:prstGeom>
          <a:noFill/>
        </p:spPr>
        <p:txBody>
          <a:bodyPr wrap="square">
            <a:spAutoFit/>
          </a:bodyPr>
          <a:lstStyle/>
          <a:p>
            <a:pPr marL="0" indent="0">
              <a:buNone/>
            </a:pPr>
            <a:r>
              <a:rPr lang="en-IN" sz="2400" dirty="0"/>
              <a:t>Highlighted operations are conflicting operations in the schedule – write-write conflict</a:t>
            </a:r>
          </a:p>
        </p:txBody>
      </p:sp>
    </p:spTree>
    <p:extLst>
      <p:ext uri="{BB962C8B-B14F-4D97-AF65-F5344CB8AC3E}">
        <p14:creationId xmlns:p14="http://schemas.microsoft.com/office/powerpoint/2010/main" val="7262843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D8280B8-F04A-43E0-BE49-34722FB29C83}"/>
              </a:ext>
            </a:extLst>
          </p:cNvPr>
          <p:cNvSpPr>
            <a:spLocks noGrp="1"/>
          </p:cNvSpPr>
          <p:nvPr>
            <p:ph type="title"/>
          </p:nvPr>
        </p:nvSpPr>
        <p:spPr/>
        <p:txBody>
          <a:bodyPr/>
          <a:lstStyle/>
          <a:p>
            <a:r>
              <a:rPr lang="en-IN" dirty="0"/>
              <a:t>Conflicting Operations in a Schedule</a:t>
            </a:r>
          </a:p>
        </p:txBody>
      </p:sp>
      <p:sp>
        <p:nvSpPr>
          <p:cNvPr id="3" name="Content Placeholder 2">
            <a:extLst>
              <a:ext uri="{FF2B5EF4-FFF2-40B4-BE49-F238E27FC236}">
                <a16:creationId xmlns:a16="http://schemas.microsoft.com/office/drawing/2014/main" xmlns="" id="{07671C5E-2E3B-4D07-A763-F476AF62501D}"/>
              </a:ext>
            </a:extLst>
          </p:cNvPr>
          <p:cNvSpPr>
            <a:spLocks noGrp="1"/>
          </p:cNvSpPr>
          <p:nvPr>
            <p:ph idx="1"/>
          </p:nvPr>
        </p:nvSpPr>
        <p:spPr/>
        <p:txBody>
          <a:bodyPr/>
          <a:lstStyle/>
          <a:p>
            <a:r>
              <a:rPr lang="en-IN" dirty="0"/>
              <a:t>Two operations in a schedule are said to conflict if they satisfy all three of the following conditions: </a:t>
            </a:r>
          </a:p>
          <a:p>
            <a:r>
              <a:rPr lang="en-IN" dirty="0"/>
              <a:t>(1) they belong to different transactions; </a:t>
            </a:r>
          </a:p>
          <a:p>
            <a:r>
              <a:rPr lang="en-IN" dirty="0"/>
              <a:t>(2) they access the same item X; and</a:t>
            </a:r>
          </a:p>
          <a:p>
            <a:r>
              <a:rPr lang="en-IN" dirty="0"/>
              <a:t>(3) at least one of the operations is a </a:t>
            </a:r>
            <a:r>
              <a:rPr lang="en-IN" dirty="0" err="1"/>
              <a:t>write_item</a:t>
            </a:r>
            <a:r>
              <a:rPr lang="en-IN" dirty="0"/>
              <a:t>(X).</a:t>
            </a:r>
          </a:p>
          <a:p>
            <a:r>
              <a:rPr lang="en-IN" dirty="0"/>
              <a:t>Two operations are conflicting if changing their order can result in a different outcome.</a:t>
            </a:r>
          </a:p>
          <a:p>
            <a:endParaRPr lang="en-IN" dirty="0"/>
          </a:p>
        </p:txBody>
      </p:sp>
    </p:spTree>
    <p:extLst>
      <p:ext uri="{BB962C8B-B14F-4D97-AF65-F5344CB8AC3E}">
        <p14:creationId xmlns:p14="http://schemas.microsoft.com/office/powerpoint/2010/main" val="12586913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AEBC7EA-30A2-4AFA-B6E6-A81BC2F40452}"/>
              </a:ext>
            </a:extLst>
          </p:cNvPr>
          <p:cNvSpPr>
            <a:spLocks noGrp="1"/>
          </p:cNvSpPr>
          <p:nvPr>
            <p:ph type="title"/>
          </p:nvPr>
        </p:nvSpPr>
        <p:spPr/>
        <p:txBody>
          <a:bodyPr/>
          <a:lstStyle/>
          <a:p>
            <a:r>
              <a:rPr lang="en-IN" dirty="0"/>
              <a:t>Complete Schedule</a:t>
            </a:r>
          </a:p>
        </p:txBody>
      </p:sp>
      <p:sp>
        <p:nvSpPr>
          <p:cNvPr id="3" name="Content Placeholder 2">
            <a:extLst>
              <a:ext uri="{FF2B5EF4-FFF2-40B4-BE49-F238E27FC236}">
                <a16:creationId xmlns:a16="http://schemas.microsoft.com/office/drawing/2014/main" xmlns="" id="{18BCBDCD-33F8-4B03-BAC4-5A6DEF2FD1DE}"/>
              </a:ext>
            </a:extLst>
          </p:cNvPr>
          <p:cNvSpPr>
            <a:spLocks noGrp="1"/>
          </p:cNvSpPr>
          <p:nvPr>
            <p:ph idx="1"/>
          </p:nvPr>
        </p:nvSpPr>
        <p:spPr>
          <a:xfrm>
            <a:off x="675249" y="1547446"/>
            <a:ext cx="10986867" cy="5050301"/>
          </a:xfrm>
        </p:spPr>
        <p:txBody>
          <a:bodyPr>
            <a:normAutofit/>
          </a:bodyPr>
          <a:lstStyle/>
          <a:p>
            <a:pPr algn="just"/>
            <a:r>
              <a:rPr lang="en-IN" dirty="0"/>
              <a:t>A schedule S of n transactions T1, T2, … , Tn is said to be a complete schedule if the following conditions hold:</a:t>
            </a:r>
          </a:p>
          <a:p>
            <a:pPr marL="0" indent="0" algn="just">
              <a:buNone/>
            </a:pPr>
            <a:endParaRPr lang="en-IN" dirty="0"/>
          </a:p>
          <a:p>
            <a:pPr algn="just"/>
            <a:r>
              <a:rPr lang="en-IN" dirty="0"/>
              <a:t>1. The operations in S are exactly those operations in T1, T2, … , Tn, including a commit or abort operation as the last operation for each transaction in the schedule.</a:t>
            </a:r>
          </a:p>
          <a:p>
            <a:pPr algn="just"/>
            <a:r>
              <a:rPr lang="en-IN" dirty="0"/>
              <a:t>2. For any pair of operations from the same transaction </a:t>
            </a:r>
            <a:r>
              <a:rPr lang="en-IN" dirty="0" err="1"/>
              <a:t>Ti</a:t>
            </a:r>
            <a:r>
              <a:rPr lang="en-IN" dirty="0"/>
              <a:t>, their relative order of appearance in S is the same as their order of appearance in </a:t>
            </a:r>
            <a:r>
              <a:rPr lang="en-IN" dirty="0" err="1"/>
              <a:t>Ti</a:t>
            </a:r>
            <a:r>
              <a:rPr lang="en-IN" dirty="0"/>
              <a:t>.</a:t>
            </a:r>
          </a:p>
          <a:p>
            <a:pPr algn="just"/>
            <a:r>
              <a:rPr lang="en-IN" dirty="0"/>
              <a:t>3. For any two conflicting operations, one of the two must occur before the other in the schedule</a:t>
            </a:r>
          </a:p>
        </p:txBody>
      </p:sp>
    </p:spTree>
    <p:extLst>
      <p:ext uri="{BB962C8B-B14F-4D97-AF65-F5344CB8AC3E}">
        <p14:creationId xmlns:p14="http://schemas.microsoft.com/office/powerpoint/2010/main" val="12910871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9F77B71-3086-405D-B8A1-AC7F8B036D24}"/>
              </a:ext>
            </a:extLst>
          </p:cNvPr>
          <p:cNvSpPr>
            <a:spLocks noGrp="1"/>
          </p:cNvSpPr>
          <p:nvPr>
            <p:ph type="title"/>
          </p:nvPr>
        </p:nvSpPr>
        <p:spPr>
          <a:xfrm>
            <a:off x="838200" y="329027"/>
            <a:ext cx="10515600" cy="704020"/>
          </a:xfrm>
        </p:spPr>
        <p:txBody>
          <a:bodyPr>
            <a:normAutofit/>
          </a:bodyPr>
          <a:lstStyle/>
          <a:p>
            <a:r>
              <a:rPr lang="en-IN" sz="4000" dirty="0"/>
              <a:t>Characterizing Schedules based on Recoverability</a:t>
            </a:r>
          </a:p>
        </p:txBody>
      </p:sp>
      <p:sp>
        <p:nvSpPr>
          <p:cNvPr id="3" name="Content Placeholder 2">
            <a:extLst>
              <a:ext uri="{FF2B5EF4-FFF2-40B4-BE49-F238E27FC236}">
                <a16:creationId xmlns:a16="http://schemas.microsoft.com/office/drawing/2014/main" xmlns="" id="{B04E23B8-3C9D-4F39-9792-5EA84AB86E5B}"/>
              </a:ext>
            </a:extLst>
          </p:cNvPr>
          <p:cNvSpPr>
            <a:spLocks noGrp="1"/>
          </p:cNvSpPr>
          <p:nvPr>
            <p:ph idx="1"/>
          </p:nvPr>
        </p:nvSpPr>
        <p:spPr>
          <a:xfrm>
            <a:off x="225084" y="1308296"/>
            <a:ext cx="11830928" cy="4868668"/>
          </a:xfrm>
        </p:spPr>
        <p:txBody>
          <a:bodyPr/>
          <a:lstStyle/>
          <a:p>
            <a:pPr algn="just"/>
            <a:r>
              <a:rPr lang="en-IN" dirty="0"/>
              <a:t>Once a transaction T is committed, it should never be necessary to roll back T. </a:t>
            </a:r>
          </a:p>
          <a:p>
            <a:pPr algn="just"/>
            <a:r>
              <a:rPr lang="en-IN" dirty="0"/>
              <a:t>This ensures that the durability property of transactions is not violated. </a:t>
            </a:r>
          </a:p>
          <a:p>
            <a:pPr algn="just"/>
            <a:r>
              <a:rPr lang="en-IN" dirty="0"/>
              <a:t>The schedules that theoretically meet this criterion are called </a:t>
            </a:r>
            <a:r>
              <a:rPr lang="en-IN" b="1" u="sng" dirty="0"/>
              <a:t>recoverable schedules</a:t>
            </a:r>
          </a:p>
          <a:p>
            <a:pPr algn="just"/>
            <a:endParaRPr lang="en-IN" u="sng" dirty="0"/>
          </a:p>
          <a:p>
            <a:pPr algn="just"/>
            <a:r>
              <a:rPr lang="en-IN" dirty="0"/>
              <a:t>A schedule where a committed transaction may have to be rolled back during recovery is called </a:t>
            </a:r>
            <a:r>
              <a:rPr lang="en-IN" b="1" u="sng" dirty="0"/>
              <a:t>nonrecoverable</a:t>
            </a:r>
            <a:r>
              <a:rPr lang="en-IN" dirty="0"/>
              <a:t> </a:t>
            </a:r>
            <a:r>
              <a:rPr lang="en-IN" b="1" u="sng" dirty="0"/>
              <a:t>schedules</a:t>
            </a:r>
            <a:endParaRPr lang="en-IN" dirty="0"/>
          </a:p>
          <a:p>
            <a:pPr algn="just"/>
            <a:r>
              <a:rPr lang="en-IN" dirty="0"/>
              <a:t>and hence should not be permitted by the DBMS</a:t>
            </a:r>
          </a:p>
        </p:txBody>
      </p:sp>
    </p:spTree>
    <p:extLst>
      <p:ext uri="{BB962C8B-B14F-4D97-AF65-F5344CB8AC3E}">
        <p14:creationId xmlns:p14="http://schemas.microsoft.com/office/powerpoint/2010/main" val="17660930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A53F448-A5A8-4F1F-9EC2-FC4094443AF1}"/>
              </a:ext>
            </a:extLst>
          </p:cNvPr>
          <p:cNvSpPr>
            <a:spLocks noGrp="1"/>
          </p:cNvSpPr>
          <p:nvPr>
            <p:ph type="title"/>
          </p:nvPr>
        </p:nvSpPr>
        <p:spPr>
          <a:xfrm>
            <a:off x="736209" y="286824"/>
            <a:ext cx="10719581" cy="788426"/>
          </a:xfrm>
        </p:spPr>
        <p:txBody>
          <a:bodyPr>
            <a:normAutofit fontScale="90000"/>
          </a:bodyPr>
          <a:lstStyle/>
          <a:p>
            <a:r>
              <a:rPr lang="en-IN" sz="4000" dirty="0"/>
              <a:t>The condition for a recoverable schedule is as follows</a:t>
            </a:r>
          </a:p>
        </p:txBody>
      </p:sp>
      <p:sp>
        <p:nvSpPr>
          <p:cNvPr id="3" name="Content Placeholder 2">
            <a:extLst>
              <a:ext uri="{FF2B5EF4-FFF2-40B4-BE49-F238E27FC236}">
                <a16:creationId xmlns:a16="http://schemas.microsoft.com/office/drawing/2014/main" xmlns="" id="{8AD8BFEB-C4E4-457B-887E-C4F7EA111940}"/>
              </a:ext>
            </a:extLst>
          </p:cNvPr>
          <p:cNvSpPr>
            <a:spLocks noGrp="1"/>
          </p:cNvSpPr>
          <p:nvPr>
            <p:ph idx="1"/>
          </p:nvPr>
        </p:nvSpPr>
        <p:spPr>
          <a:xfrm>
            <a:off x="464234" y="1378634"/>
            <a:ext cx="11422966" cy="3179298"/>
          </a:xfrm>
        </p:spPr>
        <p:txBody>
          <a:bodyPr/>
          <a:lstStyle/>
          <a:p>
            <a:pPr algn="just"/>
            <a:r>
              <a:rPr lang="en-IN" dirty="0"/>
              <a:t>A schedule S is recoverable if no transaction T in S commits until all transactions T′ that have written some item X that T reads have committed.</a:t>
            </a:r>
          </a:p>
          <a:p>
            <a:pPr algn="just"/>
            <a:r>
              <a:rPr lang="en-IN" dirty="0"/>
              <a:t>A transaction T reads from transaction T′ in a schedule S if some item X is first written by T′ and later read by T. </a:t>
            </a:r>
          </a:p>
          <a:p>
            <a:pPr algn="just"/>
            <a:r>
              <a:rPr lang="en-IN" dirty="0"/>
              <a:t>In addition, T′ should not have been aborted before T reads item X, and there should be no transactions that write X after T′ writes it and before T reads it</a:t>
            </a:r>
          </a:p>
        </p:txBody>
      </p:sp>
      <p:sp>
        <p:nvSpPr>
          <p:cNvPr id="5" name="TextBox 4">
            <a:extLst>
              <a:ext uri="{FF2B5EF4-FFF2-40B4-BE49-F238E27FC236}">
                <a16:creationId xmlns:a16="http://schemas.microsoft.com/office/drawing/2014/main" xmlns="" id="{7F105474-08A6-48E5-BBD9-5A251C43A2BE}"/>
              </a:ext>
            </a:extLst>
          </p:cNvPr>
          <p:cNvSpPr txBox="1"/>
          <p:nvPr/>
        </p:nvSpPr>
        <p:spPr>
          <a:xfrm>
            <a:off x="736208" y="4445388"/>
            <a:ext cx="11150992" cy="1969480"/>
          </a:xfrm>
          <a:prstGeom prst="rect">
            <a:avLst/>
          </a:prstGeom>
          <a:noFill/>
        </p:spPr>
        <p:txBody>
          <a:bodyPr wrap="square">
            <a:spAutoFit/>
          </a:bodyPr>
          <a:lstStyle/>
          <a:p>
            <a:pPr algn="l"/>
            <a:r>
              <a:rPr lang="en-IN" sz="2400" b="0" i="0" u="none" strike="noStrike" baseline="0" dirty="0" err="1">
                <a:latin typeface="MinionPro-Regular"/>
              </a:rPr>
              <a:t>Eg.</a:t>
            </a:r>
            <a:r>
              <a:rPr lang="en-IN" sz="2400" b="0" i="0" u="none" strike="noStrike" baseline="0" dirty="0">
                <a:latin typeface="MinionPro-Regular"/>
              </a:rPr>
              <a:t> Consider the schedule </a:t>
            </a:r>
            <a:r>
              <a:rPr lang="en-IN" sz="2400" b="1" i="1" u="none" strike="noStrike" baseline="0" dirty="0">
                <a:latin typeface="MinionPro-It"/>
              </a:rPr>
              <a:t>S</a:t>
            </a:r>
            <a:r>
              <a:rPr lang="en-IN" b="1" i="1" u="none" strike="noStrike" baseline="0" dirty="0">
                <a:latin typeface="MinionPro-It"/>
              </a:rPr>
              <a:t>a’</a:t>
            </a:r>
            <a:r>
              <a:rPr lang="en-IN" sz="2400" b="0" i="0" u="none" strike="noStrike" baseline="0" dirty="0">
                <a:latin typeface="Symbol" panose="05050102010706020507" pitchFamily="18" charset="2"/>
              </a:rPr>
              <a:t> </a:t>
            </a:r>
            <a:r>
              <a:rPr lang="en-IN" sz="2400" b="0" i="0" u="none" strike="noStrike" baseline="0" dirty="0">
                <a:latin typeface="MinionPro-Regular"/>
              </a:rPr>
              <a:t>given below, which is the same as schedule </a:t>
            </a:r>
            <a:r>
              <a:rPr lang="en-IN" sz="2400" b="0" i="1" u="none" strike="noStrike" baseline="0" dirty="0">
                <a:latin typeface="MinionPro-It"/>
              </a:rPr>
              <a:t>S</a:t>
            </a:r>
            <a:r>
              <a:rPr lang="en-IN" b="0" i="1" u="none" strike="noStrike" baseline="0" dirty="0">
                <a:latin typeface="MinionPro-It"/>
              </a:rPr>
              <a:t>a </a:t>
            </a:r>
            <a:r>
              <a:rPr lang="en-IN" sz="2400" b="0" i="0" u="none" strike="noStrike" baseline="0" dirty="0">
                <a:latin typeface="MinionPro-Regular"/>
              </a:rPr>
              <a:t>except that two commit operations have been added to </a:t>
            </a:r>
            <a:r>
              <a:rPr lang="en-IN" sz="2400" b="0" i="1" u="none" strike="noStrike" baseline="0" dirty="0">
                <a:latin typeface="MinionPro-It"/>
              </a:rPr>
              <a:t>S</a:t>
            </a:r>
            <a:r>
              <a:rPr lang="en-IN" b="0" i="1" u="none" strike="noStrike" baseline="0" dirty="0">
                <a:latin typeface="MinionPro-It"/>
              </a:rPr>
              <a:t>a</a:t>
            </a:r>
            <a:r>
              <a:rPr lang="en-IN" sz="2400" b="0" i="0" u="none" strike="noStrike" baseline="0" dirty="0">
                <a:latin typeface="MinionPro-Regular"/>
              </a:rPr>
              <a:t>:</a:t>
            </a:r>
          </a:p>
          <a:p>
            <a:pPr algn="l"/>
            <a:r>
              <a:rPr lang="en-IN" sz="2400" b="1" i="1" u="none" strike="noStrike" baseline="0" dirty="0">
                <a:latin typeface="MinionPro-It"/>
              </a:rPr>
              <a:t>S</a:t>
            </a:r>
            <a:r>
              <a:rPr lang="en-IN" b="1" i="1" u="none" strike="noStrike" baseline="0" dirty="0">
                <a:latin typeface="MinionPro-It"/>
              </a:rPr>
              <a:t>a’</a:t>
            </a:r>
            <a:r>
              <a:rPr lang="en-IN" b="0" i="1" u="none" strike="noStrike" baseline="0" dirty="0">
                <a:latin typeface="MinionPro-It"/>
              </a:rPr>
              <a:t> </a:t>
            </a:r>
            <a:r>
              <a:rPr lang="en-IN" sz="2400" b="0" i="0" u="none" strike="noStrike" baseline="0" dirty="0">
                <a:latin typeface="MinionPro-Regular"/>
              </a:rPr>
              <a:t>: </a:t>
            </a:r>
            <a:r>
              <a:rPr lang="en-IN" sz="2400" b="0" i="1" u="none" strike="noStrike" baseline="0" dirty="0">
                <a:latin typeface="MinionPro-It"/>
              </a:rPr>
              <a:t>r</a:t>
            </a:r>
            <a:r>
              <a:rPr lang="en-IN" b="0" i="0" u="none" strike="noStrike" baseline="0" dirty="0">
                <a:latin typeface="MinionPro-Regular"/>
              </a:rPr>
              <a:t>1</a:t>
            </a:r>
            <a:r>
              <a:rPr lang="en-IN" sz="2400" b="0" i="0" u="none" strike="noStrike" baseline="0" dirty="0">
                <a:latin typeface="MinionPro-Regular"/>
              </a:rPr>
              <a:t>(</a:t>
            </a:r>
            <a:r>
              <a:rPr lang="en-IN" sz="2400" b="0" i="1" u="none" strike="noStrike" baseline="0" dirty="0">
                <a:latin typeface="MinionPro-It"/>
              </a:rPr>
              <a:t>X</a:t>
            </a:r>
            <a:r>
              <a:rPr lang="en-IN" sz="2400" b="0" i="0" u="none" strike="noStrike" baseline="0" dirty="0">
                <a:latin typeface="MinionPro-Regular"/>
              </a:rPr>
              <a:t>); </a:t>
            </a:r>
            <a:r>
              <a:rPr lang="en-IN" sz="2400" b="0" i="1" u="none" strike="noStrike" baseline="0" dirty="0">
                <a:latin typeface="MinionPro-It"/>
              </a:rPr>
              <a:t>r</a:t>
            </a:r>
            <a:r>
              <a:rPr lang="en-IN" b="0" i="0" u="none" strike="noStrike" baseline="0" dirty="0">
                <a:latin typeface="MinionPro-Regular"/>
              </a:rPr>
              <a:t>2</a:t>
            </a:r>
            <a:r>
              <a:rPr lang="en-IN" sz="2400" b="0" i="0" u="none" strike="noStrike" baseline="0" dirty="0">
                <a:latin typeface="MinionPro-Regular"/>
              </a:rPr>
              <a:t>(</a:t>
            </a:r>
            <a:r>
              <a:rPr lang="en-IN" sz="2400" b="0" i="1" u="none" strike="noStrike" baseline="0" dirty="0">
                <a:latin typeface="MinionPro-It"/>
              </a:rPr>
              <a:t>X</a:t>
            </a:r>
            <a:r>
              <a:rPr lang="en-IN" sz="2400" b="0" i="0" u="none" strike="noStrike" baseline="0" dirty="0">
                <a:latin typeface="MinionPro-Regular"/>
              </a:rPr>
              <a:t>); </a:t>
            </a:r>
            <a:r>
              <a:rPr lang="en-IN" sz="2400" b="0" i="1" u="none" strike="noStrike" baseline="0" dirty="0">
                <a:latin typeface="MinionPro-It"/>
              </a:rPr>
              <a:t>w</a:t>
            </a:r>
            <a:r>
              <a:rPr lang="en-IN" b="0" i="0" u="none" strike="noStrike" baseline="0" dirty="0">
                <a:latin typeface="MinionPro-Regular"/>
              </a:rPr>
              <a:t>1</a:t>
            </a:r>
            <a:r>
              <a:rPr lang="en-IN" sz="2400" b="0" i="0" u="none" strike="noStrike" baseline="0" dirty="0">
                <a:latin typeface="MinionPro-Regular"/>
              </a:rPr>
              <a:t>(</a:t>
            </a:r>
            <a:r>
              <a:rPr lang="en-IN" sz="2400" b="0" i="1" u="none" strike="noStrike" baseline="0" dirty="0">
                <a:latin typeface="MinionPro-It"/>
              </a:rPr>
              <a:t>X</a:t>
            </a:r>
            <a:r>
              <a:rPr lang="en-IN" sz="2400" b="0" i="0" u="none" strike="noStrike" baseline="0" dirty="0">
                <a:latin typeface="MinionPro-Regular"/>
              </a:rPr>
              <a:t>); </a:t>
            </a:r>
            <a:r>
              <a:rPr lang="en-IN" sz="2400" b="0" i="1" u="none" strike="noStrike" baseline="0" dirty="0">
                <a:latin typeface="MinionPro-It"/>
              </a:rPr>
              <a:t>r</a:t>
            </a:r>
            <a:r>
              <a:rPr lang="en-IN" b="0" i="0" u="none" strike="noStrike" baseline="0" dirty="0">
                <a:latin typeface="MinionPro-Regular"/>
              </a:rPr>
              <a:t>1</a:t>
            </a:r>
            <a:r>
              <a:rPr lang="en-IN" sz="2400" b="0" i="0" u="none" strike="noStrike" baseline="0" dirty="0">
                <a:latin typeface="MinionPro-Regular"/>
              </a:rPr>
              <a:t>(</a:t>
            </a:r>
            <a:r>
              <a:rPr lang="en-IN" sz="2400" b="0" i="1" u="none" strike="noStrike" baseline="0" dirty="0">
                <a:latin typeface="MinionPro-It"/>
              </a:rPr>
              <a:t>Y</a:t>
            </a:r>
            <a:r>
              <a:rPr lang="en-IN" sz="2400" b="0" i="0" u="none" strike="noStrike" baseline="0" dirty="0">
                <a:latin typeface="MinionPro-Regular"/>
              </a:rPr>
              <a:t>); </a:t>
            </a:r>
            <a:r>
              <a:rPr lang="en-IN" sz="2400" b="0" i="1" u="none" strike="noStrike" baseline="0" dirty="0">
                <a:latin typeface="MinionPro-It"/>
              </a:rPr>
              <a:t>w</a:t>
            </a:r>
            <a:r>
              <a:rPr lang="en-IN" b="0" i="0" u="none" strike="noStrike" baseline="0" dirty="0">
                <a:latin typeface="MinionPro-Regular"/>
              </a:rPr>
              <a:t>2</a:t>
            </a:r>
            <a:r>
              <a:rPr lang="en-IN" sz="2400" b="0" i="0" u="none" strike="noStrike" baseline="0" dirty="0">
                <a:latin typeface="MinionPro-Regular"/>
              </a:rPr>
              <a:t>(</a:t>
            </a:r>
            <a:r>
              <a:rPr lang="en-IN" sz="2400" b="0" i="1" u="none" strike="noStrike" baseline="0" dirty="0">
                <a:latin typeface="MinionPro-It"/>
              </a:rPr>
              <a:t>X</a:t>
            </a:r>
            <a:r>
              <a:rPr lang="en-IN" sz="2400" b="0" i="0" u="none" strike="noStrike" baseline="0" dirty="0">
                <a:latin typeface="MinionPro-Regular"/>
              </a:rPr>
              <a:t>); </a:t>
            </a:r>
            <a:r>
              <a:rPr lang="en-IN" sz="2400" b="0" i="1" u="none" strike="noStrike" baseline="0" dirty="0">
                <a:latin typeface="MinionPro-It"/>
              </a:rPr>
              <a:t>c</a:t>
            </a:r>
            <a:r>
              <a:rPr lang="en-IN" b="0" i="0" u="none" strike="noStrike" baseline="0" dirty="0">
                <a:latin typeface="MinionPro-Regular"/>
              </a:rPr>
              <a:t>2</a:t>
            </a:r>
            <a:r>
              <a:rPr lang="en-IN" sz="2400" b="0" i="0" u="none" strike="noStrike" baseline="0" dirty="0">
                <a:latin typeface="MinionPro-Regular"/>
              </a:rPr>
              <a:t>; </a:t>
            </a:r>
            <a:r>
              <a:rPr lang="en-IN" sz="2400" b="0" i="1" u="none" strike="noStrike" baseline="0" dirty="0">
                <a:latin typeface="MinionPro-It"/>
              </a:rPr>
              <a:t>w</a:t>
            </a:r>
            <a:r>
              <a:rPr lang="en-IN" b="0" i="0" u="none" strike="noStrike" baseline="0" dirty="0">
                <a:latin typeface="MinionPro-Regular"/>
              </a:rPr>
              <a:t>1</a:t>
            </a:r>
            <a:r>
              <a:rPr lang="en-IN" sz="2400" b="0" i="0" u="none" strike="noStrike" baseline="0" dirty="0">
                <a:latin typeface="MinionPro-Regular"/>
              </a:rPr>
              <a:t>(</a:t>
            </a:r>
            <a:r>
              <a:rPr lang="en-IN" sz="2400" b="0" i="1" u="none" strike="noStrike" baseline="0" dirty="0">
                <a:latin typeface="MinionPro-It"/>
              </a:rPr>
              <a:t>Y</a:t>
            </a:r>
            <a:r>
              <a:rPr lang="en-IN" sz="2400" b="0" i="0" u="none" strike="noStrike" baseline="0" dirty="0">
                <a:latin typeface="MinionPro-Regular"/>
              </a:rPr>
              <a:t>); </a:t>
            </a:r>
            <a:r>
              <a:rPr lang="en-IN" sz="2400" b="0" i="1" u="none" strike="noStrike" baseline="0" dirty="0">
                <a:latin typeface="MinionPro-It"/>
              </a:rPr>
              <a:t>c</a:t>
            </a:r>
            <a:r>
              <a:rPr lang="en-IN" b="0" i="0" u="none" strike="noStrike" baseline="0" dirty="0">
                <a:latin typeface="MinionPro-Regular"/>
              </a:rPr>
              <a:t>1</a:t>
            </a:r>
            <a:r>
              <a:rPr lang="en-IN" sz="2400" b="0" i="0" u="none" strike="noStrike" baseline="0" dirty="0">
                <a:latin typeface="MinionPro-Regular"/>
              </a:rPr>
              <a:t>;</a:t>
            </a:r>
          </a:p>
          <a:p>
            <a:pPr algn="l"/>
            <a:r>
              <a:rPr lang="en-IN" sz="2400" b="1" i="1" u="none" strike="noStrike" baseline="0" dirty="0">
                <a:latin typeface="MinionPro-It"/>
              </a:rPr>
              <a:t>S</a:t>
            </a:r>
            <a:r>
              <a:rPr lang="en-IN" b="1" i="1" u="none" strike="noStrike" baseline="0" dirty="0">
                <a:latin typeface="MinionPro-It"/>
              </a:rPr>
              <a:t>a’</a:t>
            </a:r>
            <a:r>
              <a:rPr lang="en-IN" sz="2400" dirty="0">
                <a:latin typeface="Symbol" panose="05050102010706020507" pitchFamily="18" charset="2"/>
              </a:rPr>
              <a:t> </a:t>
            </a:r>
            <a:r>
              <a:rPr lang="en-IN" sz="2400" b="0" i="0" u="none" strike="noStrike" baseline="0" dirty="0">
                <a:latin typeface="MinionPro-Regular"/>
              </a:rPr>
              <a:t>is now called recoverable schedule, even though it suffers from the lost update problem</a:t>
            </a:r>
            <a:endParaRPr lang="en-IN" sz="2400" dirty="0"/>
          </a:p>
        </p:txBody>
      </p:sp>
    </p:spTree>
    <p:extLst>
      <p:ext uri="{BB962C8B-B14F-4D97-AF65-F5344CB8AC3E}">
        <p14:creationId xmlns:p14="http://schemas.microsoft.com/office/powerpoint/2010/main" val="1334473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EB37445-83C6-474B-B6F6-8BBA559476FE}"/>
              </a:ext>
            </a:extLst>
          </p:cNvPr>
          <p:cNvSpPr>
            <a:spLocks noGrp="1"/>
          </p:cNvSpPr>
          <p:nvPr>
            <p:ph type="title"/>
          </p:nvPr>
        </p:nvSpPr>
        <p:spPr/>
        <p:txBody>
          <a:bodyPr/>
          <a:lstStyle/>
          <a:p>
            <a:r>
              <a:rPr lang="en-IN" dirty="0"/>
              <a:t>Topics to be covered</a:t>
            </a:r>
          </a:p>
        </p:txBody>
      </p:sp>
      <p:sp>
        <p:nvSpPr>
          <p:cNvPr id="3" name="Content Placeholder 2">
            <a:extLst>
              <a:ext uri="{FF2B5EF4-FFF2-40B4-BE49-F238E27FC236}">
                <a16:creationId xmlns="" xmlns:a16="http://schemas.microsoft.com/office/drawing/2014/main" id="{B63399D9-0AA1-41B3-B50F-DFDCBDAD2A6B}"/>
              </a:ext>
            </a:extLst>
          </p:cNvPr>
          <p:cNvSpPr>
            <a:spLocks noGrp="1"/>
          </p:cNvSpPr>
          <p:nvPr>
            <p:ph idx="1"/>
          </p:nvPr>
        </p:nvSpPr>
        <p:spPr/>
        <p:txBody>
          <a:bodyPr/>
          <a:lstStyle/>
          <a:p>
            <a:r>
              <a:rPr lang="en-IN" dirty="0"/>
              <a:t>Introducing Transactions, </a:t>
            </a:r>
          </a:p>
          <a:p>
            <a:r>
              <a:rPr lang="en-IN" dirty="0"/>
              <a:t>Processing a transaction and State of transaction, </a:t>
            </a:r>
          </a:p>
          <a:p>
            <a:r>
              <a:rPr lang="en-IN" dirty="0"/>
              <a:t>ACID property of a transaction</a:t>
            </a:r>
          </a:p>
        </p:txBody>
      </p:sp>
    </p:spTree>
    <p:extLst>
      <p:ext uri="{BB962C8B-B14F-4D97-AF65-F5344CB8AC3E}">
        <p14:creationId xmlns:p14="http://schemas.microsoft.com/office/powerpoint/2010/main" val="386734276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1FAA15F-1612-4C6F-A8C6-7E39775D0F94}"/>
              </a:ext>
            </a:extLst>
          </p:cNvPr>
          <p:cNvSpPr>
            <a:spLocks noGrp="1"/>
          </p:cNvSpPr>
          <p:nvPr>
            <p:ph type="title"/>
          </p:nvPr>
        </p:nvSpPr>
        <p:spPr/>
        <p:txBody>
          <a:bodyPr/>
          <a:lstStyle/>
          <a:p>
            <a:r>
              <a:rPr lang="en-IN" dirty="0"/>
              <a:t>Example:</a:t>
            </a:r>
          </a:p>
        </p:txBody>
      </p:sp>
      <p:sp>
        <p:nvSpPr>
          <p:cNvPr id="3" name="Content Placeholder 2">
            <a:extLst>
              <a:ext uri="{FF2B5EF4-FFF2-40B4-BE49-F238E27FC236}">
                <a16:creationId xmlns:a16="http://schemas.microsoft.com/office/drawing/2014/main" xmlns="" id="{7190C6CD-E042-4717-A44F-DDF54AB82DC7}"/>
              </a:ext>
            </a:extLst>
          </p:cNvPr>
          <p:cNvSpPr>
            <a:spLocks noGrp="1"/>
          </p:cNvSpPr>
          <p:nvPr>
            <p:ph idx="1"/>
          </p:nvPr>
        </p:nvSpPr>
        <p:spPr/>
        <p:txBody>
          <a:bodyPr/>
          <a:lstStyle/>
          <a:p>
            <a:r>
              <a:rPr lang="en-IN" dirty="0"/>
              <a:t>Consider the two (partial) schedules Sc and Sd that follow:</a:t>
            </a:r>
          </a:p>
          <a:p>
            <a:endParaRPr lang="en-IN" dirty="0"/>
          </a:p>
          <a:p>
            <a:r>
              <a:rPr lang="en-IN" dirty="0"/>
              <a:t>Sc: r1(X); w1(X); r2(X); r1(Y); w2(X); c2; a1;</a:t>
            </a:r>
          </a:p>
          <a:p>
            <a:pPr lvl="1"/>
            <a:r>
              <a:rPr lang="en-IN" dirty="0"/>
              <a:t>Non Recoverable</a:t>
            </a:r>
          </a:p>
          <a:p>
            <a:r>
              <a:rPr lang="en-IN" dirty="0"/>
              <a:t>Sd: r1(X); w1(X); r2(X); r1(Y); w2(X); w1(Y); c1; c2;</a:t>
            </a:r>
          </a:p>
          <a:p>
            <a:pPr lvl="1"/>
            <a:r>
              <a:rPr lang="en-IN" dirty="0"/>
              <a:t>Recoverable</a:t>
            </a:r>
          </a:p>
          <a:p>
            <a:r>
              <a:rPr lang="en-IN" dirty="0"/>
              <a:t>Se: r1(X); w1(X); r2(X); r1(Y); w2(X); w1(Y); a1; a2;</a:t>
            </a:r>
          </a:p>
          <a:p>
            <a:pPr lvl="1"/>
            <a:r>
              <a:rPr lang="en-IN" dirty="0"/>
              <a:t>Recoverable with cascading rollback</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xmlns="" id="{9F6B0C77-DED5-462A-B907-314945DE4292}"/>
                  </a:ext>
                </a:extLst>
              </p14:cNvPr>
              <p14:cNvContentPartPr/>
              <p14:nvPr/>
            </p14:nvContentPartPr>
            <p14:xfrm>
              <a:off x="6288065" y="3108268"/>
              <a:ext cx="280080" cy="360"/>
            </p14:xfrm>
          </p:contentPart>
        </mc:Choice>
        <mc:Fallback xmlns="">
          <p:pic>
            <p:nvPicPr>
              <p:cNvPr id="4" name="Ink 3">
                <a:extLst>
                  <a:ext uri="{FF2B5EF4-FFF2-40B4-BE49-F238E27FC236}">
                    <a16:creationId xmlns:a16="http://schemas.microsoft.com/office/drawing/2014/main" xmlns:p14="http://schemas.microsoft.com/office/powerpoint/2010/main" xmlns="" id="{9F6B0C77-DED5-462A-B907-314945DE4292}"/>
                  </a:ext>
                </a:extLst>
              </p:cNvPr>
              <p:cNvPicPr/>
              <p:nvPr/>
            </p:nvPicPr>
            <p:blipFill>
              <a:blip r:embed="rId3"/>
              <a:stretch>
                <a:fillRect/>
              </a:stretch>
            </p:blipFill>
            <p:spPr>
              <a:xfrm>
                <a:off x="6234065" y="3000268"/>
                <a:ext cx="388080" cy="216360"/>
              </a:xfrm>
              <a:prstGeom prst="rect">
                <a:avLst/>
              </a:prstGeom>
            </p:spPr>
          </p:pic>
        </mc:Fallback>
      </mc:AlternateContent>
      <p:grpSp>
        <p:nvGrpSpPr>
          <p:cNvPr id="8" name="Group 7">
            <a:extLst>
              <a:ext uri="{FF2B5EF4-FFF2-40B4-BE49-F238E27FC236}">
                <a16:creationId xmlns:a16="http://schemas.microsoft.com/office/drawing/2014/main" xmlns="" id="{D529D6A2-FB19-4ABB-AE20-40C6E6C709A2}"/>
              </a:ext>
            </a:extLst>
          </p:cNvPr>
          <p:cNvGrpSpPr/>
          <p:nvPr/>
        </p:nvGrpSpPr>
        <p:grpSpPr>
          <a:xfrm>
            <a:off x="3600665" y="3192508"/>
            <a:ext cx="576720" cy="113400"/>
            <a:chOff x="3600665" y="3192508"/>
            <a:chExt cx="576720" cy="113400"/>
          </a:xfrm>
        </p:grpSpPr>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xmlns="" id="{9B7B51D3-C753-4FB2-81CB-CC0BE9B48090}"/>
                    </a:ext>
                  </a:extLst>
                </p14:cNvPr>
                <p14:cNvContentPartPr/>
                <p14:nvPr/>
              </p14:nvContentPartPr>
              <p14:xfrm>
                <a:off x="3600665" y="3192508"/>
                <a:ext cx="576000" cy="29160"/>
              </p14:xfrm>
            </p:contentPart>
          </mc:Choice>
          <mc:Fallback xmlns="">
            <p:pic>
              <p:nvPicPr>
                <p:cNvPr id="6" name="Ink 5">
                  <a:extLst>
                    <a:ext uri="{FF2B5EF4-FFF2-40B4-BE49-F238E27FC236}">
                      <a16:creationId xmlns:a16="http://schemas.microsoft.com/office/drawing/2014/main" xmlns:p14="http://schemas.microsoft.com/office/powerpoint/2010/main" xmlns="" id="{9B7B51D3-C753-4FB2-81CB-CC0BE9B48090}"/>
                    </a:ext>
                  </a:extLst>
                </p:cNvPr>
                <p:cNvPicPr/>
                <p:nvPr/>
              </p:nvPicPr>
              <p:blipFill>
                <a:blip r:embed="rId5"/>
                <a:stretch>
                  <a:fillRect/>
                </a:stretch>
              </p:blipFill>
              <p:spPr>
                <a:xfrm>
                  <a:off x="3588417" y="3180268"/>
                  <a:ext cx="597253" cy="536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xmlns="" id="{7147A440-EDEF-4E8B-AA2B-A9B7D1648569}"/>
                    </a:ext>
                  </a:extLst>
                </p14:cNvPr>
                <p14:cNvContentPartPr/>
                <p14:nvPr/>
              </p14:nvContentPartPr>
              <p14:xfrm>
                <a:off x="3600665" y="3276748"/>
                <a:ext cx="576720" cy="29160"/>
              </p14:xfrm>
            </p:contentPart>
          </mc:Choice>
          <mc:Fallback xmlns="">
            <p:pic>
              <p:nvPicPr>
                <p:cNvPr id="7" name="Ink 6">
                  <a:extLst>
                    <a:ext uri="{FF2B5EF4-FFF2-40B4-BE49-F238E27FC236}">
                      <a16:creationId xmlns:a16="http://schemas.microsoft.com/office/drawing/2014/main" xmlns:p14="http://schemas.microsoft.com/office/powerpoint/2010/main" xmlns="" id="{7147A440-EDEF-4E8B-AA2B-A9B7D1648569}"/>
                    </a:ext>
                  </a:extLst>
                </p:cNvPr>
                <p:cNvPicPr/>
                <p:nvPr/>
              </p:nvPicPr>
              <p:blipFill>
                <a:blip r:embed="rId7"/>
                <a:stretch>
                  <a:fillRect/>
                </a:stretch>
              </p:blipFill>
              <p:spPr>
                <a:xfrm>
                  <a:off x="3588425" y="3264508"/>
                  <a:ext cx="597960" cy="536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8">
            <p14:nvContentPartPr>
              <p14:cNvPr id="9" name="Ink 8">
                <a:extLst>
                  <a:ext uri="{FF2B5EF4-FFF2-40B4-BE49-F238E27FC236}">
                    <a16:creationId xmlns:a16="http://schemas.microsoft.com/office/drawing/2014/main" xmlns="" id="{A927C659-2C3F-4081-B856-989960A188C3}"/>
                  </a:ext>
                </a:extLst>
              </p14:cNvPr>
              <p14:cNvContentPartPr/>
              <p14:nvPr/>
            </p14:nvContentPartPr>
            <p14:xfrm>
              <a:off x="2934665" y="2572948"/>
              <a:ext cx="919800" cy="360720"/>
            </p14:xfrm>
          </p:contentPart>
        </mc:Choice>
        <mc:Fallback xmlns="">
          <p:pic>
            <p:nvPicPr>
              <p:cNvPr id="9" name="Ink 8">
                <a:extLst>
                  <a:ext uri="{FF2B5EF4-FFF2-40B4-BE49-F238E27FC236}">
                    <a16:creationId xmlns:a16="http://schemas.microsoft.com/office/drawing/2014/main" xmlns:p14="http://schemas.microsoft.com/office/powerpoint/2010/main" xmlns="" id="{A927C659-2C3F-4081-B856-989960A188C3}"/>
                  </a:ext>
                </a:extLst>
              </p:cNvPr>
              <p:cNvPicPr/>
              <p:nvPr/>
            </p:nvPicPr>
            <p:blipFill>
              <a:blip r:embed="rId9"/>
              <a:stretch>
                <a:fillRect/>
              </a:stretch>
            </p:blipFill>
            <p:spPr>
              <a:xfrm>
                <a:off x="2925665" y="2560696"/>
                <a:ext cx="941040" cy="381981"/>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0" name="Ink 9">
                <a:extLst>
                  <a:ext uri="{FF2B5EF4-FFF2-40B4-BE49-F238E27FC236}">
                    <a16:creationId xmlns:a16="http://schemas.microsoft.com/office/drawing/2014/main" xmlns="" id="{4D89915A-2EA6-464A-9103-B8CB0BCC29EB}"/>
                  </a:ext>
                </a:extLst>
              </p14:cNvPr>
              <p14:cNvContentPartPr/>
              <p14:nvPr/>
            </p14:nvContentPartPr>
            <p14:xfrm>
              <a:off x="2848265" y="2774548"/>
              <a:ext cx="303480" cy="124560"/>
            </p14:xfrm>
          </p:contentPart>
        </mc:Choice>
        <mc:Fallback xmlns="">
          <p:pic>
            <p:nvPicPr>
              <p:cNvPr id="10" name="Ink 9">
                <a:extLst>
                  <a:ext uri="{FF2B5EF4-FFF2-40B4-BE49-F238E27FC236}">
                    <a16:creationId xmlns:a16="http://schemas.microsoft.com/office/drawing/2014/main" xmlns:p14="http://schemas.microsoft.com/office/powerpoint/2010/main" xmlns="" id="{4D89915A-2EA6-464A-9103-B8CB0BCC29EB}"/>
                  </a:ext>
                </a:extLst>
              </p:cNvPr>
              <p:cNvPicPr/>
              <p:nvPr/>
            </p:nvPicPr>
            <p:blipFill>
              <a:blip r:embed="rId11"/>
              <a:stretch>
                <a:fillRect/>
              </a:stretch>
            </p:blipFill>
            <p:spPr>
              <a:xfrm>
                <a:off x="2836025" y="2762308"/>
                <a:ext cx="327960" cy="1490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1" name="Ink 10">
                <a:extLst>
                  <a:ext uri="{FF2B5EF4-FFF2-40B4-BE49-F238E27FC236}">
                    <a16:creationId xmlns:a16="http://schemas.microsoft.com/office/drawing/2014/main" xmlns="" id="{61935153-B590-4648-A0F5-608D247BA1EA}"/>
                  </a:ext>
                </a:extLst>
              </p14:cNvPr>
              <p14:cNvContentPartPr/>
              <p14:nvPr/>
            </p14:nvContentPartPr>
            <p14:xfrm>
              <a:off x="6793145" y="3234268"/>
              <a:ext cx="319680" cy="15840"/>
            </p14:xfrm>
          </p:contentPart>
        </mc:Choice>
        <mc:Fallback xmlns="">
          <p:pic>
            <p:nvPicPr>
              <p:cNvPr id="11" name="Ink 10">
                <a:extLst>
                  <a:ext uri="{FF2B5EF4-FFF2-40B4-BE49-F238E27FC236}">
                    <a16:creationId xmlns:a16="http://schemas.microsoft.com/office/drawing/2014/main" xmlns:p14="http://schemas.microsoft.com/office/powerpoint/2010/main" xmlns="" id="{61935153-B590-4648-A0F5-608D247BA1EA}"/>
                  </a:ext>
                </a:extLst>
              </p:cNvPr>
              <p:cNvPicPr/>
              <p:nvPr/>
            </p:nvPicPr>
            <p:blipFill>
              <a:blip r:embed="rId13"/>
              <a:stretch>
                <a:fillRect/>
              </a:stretch>
            </p:blipFill>
            <p:spPr>
              <a:xfrm>
                <a:off x="6780905" y="3222300"/>
                <a:ext cx="344160" cy="39776"/>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2" name="Ink 11">
                <a:extLst>
                  <a:ext uri="{FF2B5EF4-FFF2-40B4-BE49-F238E27FC236}">
                    <a16:creationId xmlns:a16="http://schemas.microsoft.com/office/drawing/2014/main" xmlns="" id="{A281BA7B-17EB-4001-B2BB-441111DD739D}"/>
                  </a:ext>
                </a:extLst>
              </p14:cNvPr>
              <p14:cNvContentPartPr/>
              <p14:nvPr/>
            </p14:nvContentPartPr>
            <p14:xfrm>
              <a:off x="7329185" y="3952828"/>
              <a:ext cx="885600" cy="27360"/>
            </p14:xfrm>
          </p:contentPart>
        </mc:Choice>
        <mc:Fallback xmlns="">
          <p:pic>
            <p:nvPicPr>
              <p:cNvPr id="12" name="Ink 11">
                <a:extLst>
                  <a:ext uri="{FF2B5EF4-FFF2-40B4-BE49-F238E27FC236}">
                    <a16:creationId xmlns:a16="http://schemas.microsoft.com/office/drawing/2014/main" xmlns:p14="http://schemas.microsoft.com/office/powerpoint/2010/main" xmlns="" id="{A281BA7B-17EB-4001-B2BB-441111DD739D}"/>
                  </a:ext>
                </a:extLst>
              </p:cNvPr>
              <p:cNvPicPr/>
              <p:nvPr/>
            </p:nvPicPr>
            <p:blipFill>
              <a:blip r:embed="rId15"/>
              <a:stretch>
                <a:fillRect/>
              </a:stretch>
            </p:blipFill>
            <p:spPr>
              <a:xfrm>
                <a:off x="7275185" y="3844828"/>
                <a:ext cx="993600" cy="2433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3" name="Ink 12">
                <a:extLst>
                  <a:ext uri="{FF2B5EF4-FFF2-40B4-BE49-F238E27FC236}">
                    <a16:creationId xmlns:a16="http://schemas.microsoft.com/office/drawing/2014/main" xmlns="" id="{C541A078-7288-4B65-B01D-5A74799C7E3E}"/>
                  </a:ext>
                </a:extLst>
              </p14:cNvPr>
              <p14:cNvContentPartPr/>
              <p14:nvPr/>
            </p14:nvContentPartPr>
            <p14:xfrm>
              <a:off x="7370945" y="4865068"/>
              <a:ext cx="815040" cy="58680"/>
            </p14:xfrm>
          </p:contentPart>
        </mc:Choice>
        <mc:Fallback xmlns="">
          <p:pic>
            <p:nvPicPr>
              <p:cNvPr id="13" name="Ink 12">
                <a:extLst>
                  <a:ext uri="{FF2B5EF4-FFF2-40B4-BE49-F238E27FC236}">
                    <a16:creationId xmlns:a16="http://schemas.microsoft.com/office/drawing/2014/main" xmlns:p14="http://schemas.microsoft.com/office/powerpoint/2010/main" xmlns="" id="{C541A078-7288-4B65-B01D-5A74799C7E3E}"/>
                  </a:ext>
                </a:extLst>
              </p:cNvPr>
              <p:cNvPicPr/>
              <p:nvPr/>
            </p:nvPicPr>
            <p:blipFill>
              <a:blip r:embed="rId17"/>
              <a:stretch>
                <a:fillRect/>
              </a:stretch>
            </p:blipFill>
            <p:spPr>
              <a:xfrm>
                <a:off x="7316921" y="4757068"/>
                <a:ext cx="923088" cy="27468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4" name="Ink 13">
                <a:extLst>
                  <a:ext uri="{FF2B5EF4-FFF2-40B4-BE49-F238E27FC236}">
                    <a16:creationId xmlns:a16="http://schemas.microsoft.com/office/drawing/2014/main" xmlns="" id="{4B2BAA43-65A5-4559-A4E8-B83637331958}"/>
                  </a:ext>
                </a:extLst>
              </p14:cNvPr>
              <p14:cNvContentPartPr/>
              <p14:nvPr/>
            </p14:nvContentPartPr>
            <p14:xfrm>
              <a:off x="3305825" y="5472028"/>
              <a:ext cx="2691360" cy="28440"/>
            </p14:xfrm>
          </p:contentPart>
        </mc:Choice>
        <mc:Fallback xmlns="">
          <p:pic>
            <p:nvPicPr>
              <p:cNvPr id="14" name="Ink 13">
                <a:extLst>
                  <a:ext uri="{FF2B5EF4-FFF2-40B4-BE49-F238E27FC236}">
                    <a16:creationId xmlns:a16="http://schemas.microsoft.com/office/drawing/2014/main" xmlns:p14="http://schemas.microsoft.com/office/powerpoint/2010/main" xmlns="" id="{4B2BAA43-65A5-4559-A4E8-B83637331958}"/>
                  </a:ext>
                </a:extLst>
              </p:cNvPr>
              <p:cNvPicPr/>
              <p:nvPr/>
            </p:nvPicPr>
            <p:blipFill>
              <a:blip r:embed="rId19"/>
              <a:stretch>
                <a:fillRect/>
              </a:stretch>
            </p:blipFill>
            <p:spPr>
              <a:xfrm>
                <a:off x="3293585" y="5461588"/>
                <a:ext cx="2712600" cy="51120"/>
              </a:xfrm>
              <a:prstGeom prst="rect">
                <a:avLst/>
              </a:prstGeom>
            </p:spPr>
          </p:pic>
        </mc:Fallback>
      </mc:AlternateContent>
    </p:spTree>
    <p:extLst>
      <p:ext uri="{BB962C8B-B14F-4D97-AF65-F5344CB8AC3E}">
        <p14:creationId xmlns:p14="http://schemas.microsoft.com/office/powerpoint/2010/main" val="25328687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638E2B6-142A-41BF-8AE8-3A4D3C1718F3}"/>
              </a:ext>
            </a:extLst>
          </p:cNvPr>
          <p:cNvSpPr>
            <a:spLocks noGrp="1"/>
          </p:cNvSpPr>
          <p:nvPr>
            <p:ph type="title"/>
          </p:nvPr>
        </p:nvSpPr>
        <p:spPr/>
        <p:txBody>
          <a:bodyPr>
            <a:normAutofit/>
          </a:bodyPr>
          <a:lstStyle/>
          <a:p>
            <a:r>
              <a:rPr lang="en-IN" sz="4000" dirty="0"/>
              <a:t>Characterizing Schedules Based on Serializability</a:t>
            </a:r>
          </a:p>
        </p:txBody>
      </p:sp>
      <p:sp>
        <p:nvSpPr>
          <p:cNvPr id="3" name="Content Placeholder 2">
            <a:extLst>
              <a:ext uri="{FF2B5EF4-FFF2-40B4-BE49-F238E27FC236}">
                <a16:creationId xmlns:a16="http://schemas.microsoft.com/office/drawing/2014/main" xmlns="" id="{3FCCAD3E-F56F-447E-8969-15E71163BC8B}"/>
              </a:ext>
            </a:extLst>
          </p:cNvPr>
          <p:cNvSpPr>
            <a:spLocks noGrp="1"/>
          </p:cNvSpPr>
          <p:nvPr>
            <p:ph idx="1"/>
          </p:nvPr>
        </p:nvSpPr>
        <p:spPr>
          <a:xfrm>
            <a:off x="838199" y="1825625"/>
            <a:ext cx="11020865" cy="4667250"/>
          </a:xfrm>
        </p:spPr>
        <p:txBody>
          <a:bodyPr>
            <a:normAutofit/>
          </a:bodyPr>
          <a:lstStyle/>
          <a:p>
            <a:pPr algn="just"/>
            <a:r>
              <a:rPr lang="en-IN" dirty="0"/>
              <a:t>Suppose that two users—for example, two airline reservations agents—submit to the DBMS transactions T1 and T2 at approximately the same time. </a:t>
            </a:r>
          </a:p>
          <a:p>
            <a:pPr algn="just"/>
            <a:r>
              <a:rPr lang="en-IN" dirty="0"/>
              <a:t>If no interleaving of operations is permitted, there are only two possible outcomes:</a:t>
            </a:r>
          </a:p>
          <a:p>
            <a:pPr lvl="1" algn="just"/>
            <a:r>
              <a:rPr lang="en-IN" dirty="0"/>
              <a:t>1. Execute all the operations of transaction T1 (in sequence) followed by all the operations of transaction T2 (in sequence).</a:t>
            </a:r>
          </a:p>
          <a:p>
            <a:pPr lvl="1" algn="just"/>
            <a:r>
              <a:rPr lang="en-IN" dirty="0"/>
              <a:t>2. Execute all the operations of transaction T2 (in sequence) followed by all the operations of transaction T1 (in sequence).</a:t>
            </a:r>
          </a:p>
          <a:p>
            <a:pPr algn="just"/>
            <a:r>
              <a:rPr lang="en-IN" dirty="0"/>
              <a:t>These two schedules—called serial schedules</a:t>
            </a:r>
          </a:p>
        </p:txBody>
      </p:sp>
    </p:spTree>
    <p:extLst>
      <p:ext uri="{BB962C8B-B14F-4D97-AF65-F5344CB8AC3E}">
        <p14:creationId xmlns:p14="http://schemas.microsoft.com/office/powerpoint/2010/main" val="35888018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4FBACF59-EC6A-4B0B-9295-A3860CC28E70}"/>
              </a:ext>
            </a:extLst>
          </p:cNvPr>
          <p:cNvSpPr>
            <a:spLocks noGrp="1"/>
          </p:cNvSpPr>
          <p:nvPr>
            <p:ph idx="1"/>
          </p:nvPr>
        </p:nvSpPr>
        <p:spPr>
          <a:xfrm>
            <a:off x="8299938" y="393895"/>
            <a:ext cx="3696026" cy="5783068"/>
          </a:xfrm>
        </p:spPr>
        <p:txBody>
          <a:bodyPr/>
          <a:lstStyle/>
          <a:p>
            <a:r>
              <a:rPr lang="en-IN" dirty="0"/>
              <a:t>Schedule A and B are serial schedules</a:t>
            </a:r>
          </a:p>
          <a:p>
            <a:endParaRPr lang="en-IN" dirty="0"/>
          </a:p>
          <a:p>
            <a:r>
              <a:rPr lang="en-IN" dirty="0"/>
              <a:t>Schedule C is Non-Serializable Schedule</a:t>
            </a:r>
          </a:p>
          <a:p>
            <a:endParaRPr lang="en-IN" dirty="0"/>
          </a:p>
          <a:p>
            <a:r>
              <a:rPr lang="en-IN" dirty="0"/>
              <a:t>Schedule D is called as serializable schedule</a:t>
            </a:r>
          </a:p>
        </p:txBody>
      </p:sp>
      <p:pic>
        <p:nvPicPr>
          <p:cNvPr id="5" name="Picture 4">
            <a:extLst>
              <a:ext uri="{FF2B5EF4-FFF2-40B4-BE49-F238E27FC236}">
                <a16:creationId xmlns:a16="http://schemas.microsoft.com/office/drawing/2014/main" xmlns="" id="{663F56A5-3A90-4123-BEF8-7B89AC05E5CC}"/>
              </a:ext>
            </a:extLst>
          </p:cNvPr>
          <p:cNvPicPr>
            <a:picLocks noChangeAspect="1"/>
          </p:cNvPicPr>
          <p:nvPr/>
        </p:nvPicPr>
        <p:blipFill>
          <a:blip r:embed="rId2"/>
          <a:stretch>
            <a:fillRect/>
          </a:stretch>
        </p:blipFill>
        <p:spPr>
          <a:xfrm>
            <a:off x="196036" y="188598"/>
            <a:ext cx="8376730" cy="6465420"/>
          </a:xfrm>
          <a:prstGeom prst="rect">
            <a:avLst/>
          </a:prstGeom>
        </p:spPr>
      </p:pic>
    </p:spTree>
    <p:extLst>
      <p:ext uri="{BB962C8B-B14F-4D97-AF65-F5344CB8AC3E}">
        <p14:creationId xmlns:p14="http://schemas.microsoft.com/office/powerpoint/2010/main" val="40398003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B7CACD7-6752-4841-846D-04108221DB6B}"/>
              </a:ext>
            </a:extLst>
          </p:cNvPr>
          <p:cNvSpPr>
            <a:spLocks noGrp="1"/>
          </p:cNvSpPr>
          <p:nvPr>
            <p:ph type="title"/>
          </p:nvPr>
        </p:nvSpPr>
        <p:spPr/>
        <p:txBody>
          <a:bodyPr/>
          <a:lstStyle/>
          <a:p>
            <a:r>
              <a:rPr lang="en-IN" dirty="0"/>
              <a:t>Practical</a:t>
            </a:r>
          </a:p>
        </p:txBody>
      </p:sp>
      <p:sp>
        <p:nvSpPr>
          <p:cNvPr id="3" name="Content Placeholder 2">
            <a:extLst>
              <a:ext uri="{FF2B5EF4-FFF2-40B4-BE49-F238E27FC236}">
                <a16:creationId xmlns="" xmlns:a16="http://schemas.microsoft.com/office/drawing/2014/main" id="{B9E1BB61-DC68-41E6-B73C-A165856FA22A}"/>
              </a:ext>
            </a:extLst>
          </p:cNvPr>
          <p:cNvSpPr>
            <a:spLocks noGrp="1"/>
          </p:cNvSpPr>
          <p:nvPr>
            <p:ph idx="1"/>
          </p:nvPr>
        </p:nvSpPr>
        <p:spPr/>
        <p:txBody>
          <a:bodyPr/>
          <a:lstStyle/>
          <a:p>
            <a:r>
              <a:rPr lang="en-IN" dirty="0"/>
              <a:t>Oracle Transactions: A series of one or more SQL statements that are logically related or a series of operations performed on oracle table data is termed as transaction.</a:t>
            </a:r>
          </a:p>
          <a:p>
            <a:r>
              <a:rPr lang="en-IN" dirty="0"/>
              <a:t>Transaction is a group of events that occur between any of the following events:</a:t>
            </a:r>
          </a:p>
          <a:p>
            <a:pPr lvl="1"/>
            <a:r>
              <a:rPr lang="en-IN" dirty="0"/>
              <a:t>Connection to Oracle</a:t>
            </a:r>
          </a:p>
          <a:p>
            <a:pPr lvl="1"/>
            <a:r>
              <a:rPr lang="en-IN" dirty="0"/>
              <a:t>Disconnecting from oracle</a:t>
            </a:r>
          </a:p>
          <a:p>
            <a:pPr lvl="1"/>
            <a:r>
              <a:rPr lang="en-IN" dirty="0"/>
              <a:t>Committing changes to the database table</a:t>
            </a:r>
          </a:p>
          <a:p>
            <a:pPr lvl="1"/>
            <a:r>
              <a:rPr lang="en-IN" dirty="0"/>
              <a:t>Rollback</a:t>
            </a:r>
          </a:p>
        </p:txBody>
      </p:sp>
    </p:spTree>
    <p:extLst>
      <p:ext uri="{BB962C8B-B14F-4D97-AF65-F5344CB8AC3E}">
        <p14:creationId xmlns:p14="http://schemas.microsoft.com/office/powerpoint/2010/main" val="26418892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547E729-BEC2-48CF-A8A6-9EDBE5B87E45}"/>
              </a:ext>
            </a:extLst>
          </p:cNvPr>
          <p:cNvSpPr>
            <a:spLocks noGrp="1"/>
          </p:cNvSpPr>
          <p:nvPr>
            <p:ph type="title"/>
          </p:nvPr>
        </p:nvSpPr>
        <p:spPr/>
        <p:txBody>
          <a:bodyPr/>
          <a:lstStyle/>
          <a:p>
            <a:r>
              <a:rPr lang="en-IN" dirty="0"/>
              <a:t>Using Commit</a:t>
            </a:r>
          </a:p>
        </p:txBody>
      </p:sp>
      <p:sp>
        <p:nvSpPr>
          <p:cNvPr id="3" name="Content Placeholder 2">
            <a:extLst>
              <a:ext uri="{FF2B5EF4-FFF2-40B4-BE49-F238E27FC236}">
                <a16:creationId xmlns="" xmlns:a16="http://schemas.microsoft.com/office/drawing/2014/main" id="{348DD32A-D87B-4411-B5C1-3749DA3588EA}"/>
              </a:ext>
            </a:extLst>
          </p:cNvPr>
          <p:cNvSpPr>
            <a:spLocks noGrp="1"/>
          </p:cNvSpPr>
          <p:nvPr>
            <p:ph idx="1"/>
          </p:nvPr>
        </p:nvSpPr>
        <p:spPr/>
        <p:txBody>
          <a:bodyPr/>
          <a:lstStyle/>
          <a:p>
            <a:r>
              <a:rPr lang="en-IN" dirty="0"/>
              <a:t>A commit ends the current transaction and makes any changes permanent, made during transaction</a:t>
            </a:r>
          </a:p>
          <a:p>
            <a:r>
              <a:rPr lang="en-IN" dirty="0"/>
              <a:t>Syntax:</a:t>
            </a:r>
          </a:p>
          <a:p>
            <a:pPr marL="457200" lvl="1" indent="0">
              <a:buNone/>
            </a:pPr>
            <a:r>
              <a:rPr lang="en-IN" dirty="0"/>
              <a:t>COMMIT;</a:t>
            </a:r>
          </a:p>
        </p:txBody>
      </p:sp>
    </p:spTree>
    <p:extLst>
      <p:ext uri="{BB962C8B-B14F-4D97-AF65-F5344CB8AC3E}">
        <p14:creationId xmlns:p14="http://schemas.microsoft.com/office/powerpoint/2010/main" val="42289789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7A2CBFA-86A4-45EA-B3FF-83B9B9FD5D7D}"/>
              </a:ext>
            </a:extLst>
          </p:cNvPr>
          <p:cNvSpPr>
            <a:spLocks noGrp="1"/>
          </p:cNvSpPr>
          <p:nvPr>
            <p:ph type="title"/>
          </p:nvPr>
        </p:nvSpPr>
        <p:spPr/>
        <p:txBody>
          <a:bodyPr/>
          <a:lstStyle/>
          <a:p>
            <a:r>
              <a:rPr lang="en-IN" dirty="0"/>
              <a:t>Rollback</a:t>
            </a:r>
          </a:p>
        </p:txBody>
      </p:sp>
      <p:sp>
        <p:nvSpPr>
          <p:cNvPr id="3" name="Content Placeholder 2">
            <a:extLst>
              <a:ext uri="{FF2B5EF4-FFF2-40B4-BE49-F238E27FC236}">
                <a16:creationId xmlns="" xmlns:a16="http://schemas.microsoft.com/office/drawing/2014/main" id="{5682B5F1-F1D5-4B6C-9B9B-38A4E48DF832}"/>
              </a:ext>
            </a:extLst>
          </p:cNvPr>
          <p:cNvSpPr>
            <a:spLocks noGrp="1"/>
          </p:cNvSpPr>
          <p:nvPr>
            <p:ph idx="1"/>
          </p:nvPr>
        </p:nvSpPr>
        <p:spPr/>
        <p:txBody>
          <a:bodyPr/>
          <a:lstStyle/>
          <a:p>
            <a:r>
              <a:rPr lang="en-IN" dirty="0"/>
              <a:t>A rollback does exactly opposite to Commit.</a:t>
            </a:r>
          </a:p>
          <a:p>
            <a:r>
              <a:rPr lang="en-IN" dirty="0"/>
              <a:t>It ends the transaction but undoes any changes made during the transaction</a:t>
            </a:r>
          </a:p>
          <a:p>
            <a:r>
              <a:rPr lang="en-IN" dirty="0"/>
              <a:t>All transaction locks acquired on tables are released</a:t>
            </a:r>
          </a:p>
          <a:p>
            <a:r>
              <a:rPr lang="en-IN" dirty="0"/>
              <a:t>Syntax:</a:t>
            </a:r>
          </a:p>
          <a:p>
            <a:pPr marL="457200" lvl="1" indent="0">
              <a:buNone/>
            </a:pPr>
            <a:r>
              <a:rPr lang="en-IN" dirty="0"/>
              <a:t>ROLLBACK [WORK] [TO [SAVEPOINT] &lt;</a:t>
            </a:r>
            <a:r>
              <a:rPr lang="en-IN" dirty="0" err="1"/>
              <a:t>SavePoint</a:t>
            </a:r>
            <a:r>
              <a:rPr lang="en-IN" dirty="0"/>
              <a:t> Name&gt;];</a:t>
            </a:r>
          </a:p>
          <a:p>
            <a:pPr marL="457200" lvl="1" indent="0">
              <a:buNone/>
            </a:pPr>
            <a:endParaRPr lang="en-IN" dirty="0"/>
          </a:p>
        </p:txBody>
      </p:sp>
    </p:spTree>
    <p:extLst>
      <p:ext uri="{BB962C8B-B14F-4D97-AF65-F5344CB8AC3E}">
        <p14:creationId xmlns:p14="http://schemas.microsoft.com/office/powerpoint/2010/main" val="30845308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F122F65-E056-4905-ABB5-0BA96AAC0471}"/>
              </a:ext>
            </a:extLst>
          </p:cNvPr>
          <p:cNvSpPr>
            <a:spLocks noGrp="1"/>
          </p:cNvSpPr>
          <p:nvPr>
            <p:ph type="title"/>
          </p:nvPr>
        </p:nvSpPr>
        <p:spPr/>
        <p:txBody>
          <a:bodyPr/>
          <a:lstStyle/>
          <a:p>
            <a:r>
              <a:rPr lang="en-IN" dirty="0"/>
              <a:t>Creating </a:t>
            </a:r>
            <a:r>
              <a:rPr lang="en-IN" dirty="0" err="1"/>
              <a:t>SavePoint</a:t>
            </a:r>
            <a:endParaRPr lang="en-IN" dirty="0"/>
          </a:p>
        </p:txBody>
      </p:sp>
      <p:sp>
        <p:nvSpPr>
          <p:cNvPr id="3" name="Content Placeholder 2">
            <a:extLst>
              <a:ext uri="{FF2B5EF4-FFF2-40B4-BE49-F238E27FC236}">
                <a16:creationId xmlns="" xmlns:a16="http://schemas.microsoft.com/office/drawing/2014/main" id="{1CB96F99-F3F5-4B91-979B-2488238C5CEB}"/>
              </a:ext>
            </a:extLst>
          </p:cNvPr>
          <p:cNvSpPr>
            <a:spLocks noGrp="1"/>
          </p:cNvSpPr>
          <p:nvPr>
            <p:ph idx="1"/>
          </p:nvPr>
        </p:nvSpPr>
        <p:spPr/>
        <p:txBody>
          <a:bodyPr/>
          <a:lstStyle/>
          <a:p>
            <a:r>
              <a:rPr lang="en-IN" dirty="0"/>
              <a:t>Save point marks and saves the current point in the processing of a transaction.</a:t>
            </a:r>
          </a:p>
          <a:p>
            <a:r>
              <a:rPr lang="en-IN" dirty="0"/>
              <a:t>When the </a:t>
            </a:r>
            <a:r>
              <a:rPr lang="en-IN"/>
              <a:t>SavePoint</a:t>
            </a:r>
            <a:r>
              <a:rPr lang="en-IN" dirty="0"/>
              <a:t> is used with the rollback statement, part of a transaction can be undone</a:t>
            </a:r>
          </a:p>
          <a:p>
            <a:r>
              <a:rPr lang="en-IN" dirty="0"/>
              <a:t>An active </a:t>
            </a:r>
            <a:r>
              <a:rPr lang="en-IN" dirty="0" err="1"/>
              <a:t>SavePoint</a:t>
            </a:r>
            <a:r>
              <a:rPr lang="en-IN" dirty="0"/>
              <a:t> is one that is specified since the last COMMIT or ROLLBACK</a:t>
            </a:r>
          </a:p>
          <a:p>
            <a:r>
              <a:rPr lang="en-IN" dirty="0"/>
              <a:t>Syntax:</a:t>
            </a:r>
          </a:p>
          <a:p>
            <a:pPr marL="457200" lvl="1" indent="0">
              <a:buNone/>
            </a:pPr>
            <a:r>
              <a:rPr lang="en-IN" dirty="0"/>
              <a:t>SAVEPOINT &lt;</a:t>
            </a:r>
            <a:r>
              <a:rPr lang="en-IN" dirty="0" err="1"/>
              <a:t>SavePoint</a:t>
            </a:r>
            <a:r>
              <a:rPr lang="en-IN" dirty="0"/>
              <a:t> Name&gt;</a:t>
            </a:r>
          </a:p>
        </p:txBody>
      </p:sp>
    </p:spTree>
    <p:extLst>
      <p:ext uri="{BB962C8B-B14F-4D97-AF65-F5344CB8AC3E}">
        <p14:creationId xmlns:p14="http://schemas.microsoft.com/office/powerpoint/2010/main" val="26642653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4822EAD-848D-4A95-9D39-89437C6C4862}"/>
              </a:ext>
            </a:extLst>
          </p:cNvPr>
          <p:cNvSpPr>
            <a:spLocks noGrp="1"/>
          </p:cNvSpPr>
          <p:nvPr>
            <p:ph type="title"/>
          </p:nvPr>
        </p:nvSpPr>
        <p:spPr/>
        <p:txBody>
          <a:bodyPr/>
          <a:lstStyle/>
          <a:p>
            <a:r>
              <a:rPr lang="en-IN" dirty="0"/>
              <a:t>Single-User Versus Multiuser system</a:t>
            </a:r>
          </a:p>
        </p:txBody>
      </p:sp>
      <p:sp>
        <p:nvSpPr>
          <p:cNvPr id="3" name="Content Placeholder 2">
            <a:extLst>
              <a:ext uri="{FF2B5EF4-FFF2-40B4-BE49-F238E27FC236}">
                <a16:creationId xmlns="" xmlns:a16="http://schemas.microsoft.com/office/drawing/2014/main" id="{D87BDF4F-010F-4F5B-94FA-6D980FEE4544}"/>
              </a:ext>
            </a:extLst>
          </p:cNvPr>
          <p:cNvSpPr>
            <a:spLocks noGrp="1"/>
          </p:cNvSpPr>
          <p:nvPr>
            <p:ph idx="1"/>
          </p:nvPr>
        </p:nvSpPr>
        <p:spPr/>
        <p:txBody>
          <a:bodyPr/>
          <a:lstStyle/>
          <a:p>
            <a:r>
              <a:rPr lang="en-IN" dirty="0"/>
              <a:t>Single-User: </a:t>
            </a:r>
          </a:p>
          <a:p>
            <a:pPr lvl="1"/>
            <a:r>
              <a:rPr lang="en-IN"/>
              <a:t>At </a:t>
            </a:r>
            <a:r>
              <a:rPr lang="en-IN" smtClean="0"/>
              <a:t>most </a:t>
            </a:r>
            <a:r>
              <a:rPr lang="en-IN" dirty="0"/>
              <a:t>one user at a time can use the system</a:t>
            </a:r>
          </a:p>
          <a:p>
            <a:pPr lvl="1"/>
            <a:r>
              <a:rPr lang="en-IN" dirty="0"/>
              <a:t>Mostly restricted to personal computer system</a:t>
            </a:r>
          </a:p>
          <a:p>
            <a:r>
              <a:rPr lang="en-IN" dirty="0"/>
              <a:t>Multi-User system:</a:t>
            </a:r>
          </a:p>
          <a:p>
            <a:pPr lvl="1"/>
            <a:r>
              <a:rPr lang="en-IN" dirty="0"/>
              <a:t>Many users can use the system, and access the database concurrently</a:t>
            </a:r>
          </a:p>
          <a:p>
            <a:pPr lvl="1"/>
            <a:r>
              <a:rPr lang="en-IN" dirty="0" err="1"/>
              <a:t>Eg.</a:t>
            </a:r>
            <a:r>
              <a:rPr lang="en-IN" dirty="0"/>
              <a:t> Airline reservation system, banking system, stock market, supper market etc…</a:t>
            </a:r>
          </a:p>
          <a:p>
            <a:pPr lvl="1"/>
            <a:r>
              <a:rPr lang="en-IN" dirty="0"/>
              <a:t>In this system hundred and thousands of users are operating on the database by submitting transactions concurrently to the system. </a:t>
            </a:r>
          </a:p>
        </p:txBody>
      </p:sp>
    </p:spTree>
    <p:extLst>
      <p:ext uri="{BB962C8B-B14F-4D97-AF65-F5344CB8AC3E}">
        <p14:creationId xmlns:p14="http://schemas.microsoft.com/office/powerpoint/2010/main" val="12934553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BFF3790-5F5B-43DC-8CF3-CE2C7110650F}"/>
              </a:ext>
            </a:extLst>
          </p:cNvPr>
          <p:cNvSpPr>
            <a:spLocks noGrp="1"/>
          </p:cNvSpPr>
          <p:nvPr>
            <p:ph type="title"/>
          </p:nvPr>
        </p:nvSpPr>
        <p:spPr/>
        <p:txBody>
          <a:bodyPr/>
          <a:lstStyle/>
          <a:p>
            <a:r>
              <a:rPr lang="en-IN" dirty="0"/>
              <a:t>Multiprogramming and Parallel Processing</a:t>
            </a:r>
          </a:p>
        </p:txBody>
      </p:sp>
      <p:sp>
        <p:nvSpPr>
          <p:cNvPr id="3" name="Content Placeholder 2">
            <a:extLst>
              <a:ext uri="{FF2B5EF4-FFF2-40B4-BE49-F238E27FC236}">
                <a16:creationId xmlns="" xmlns:a16="http://schemas.microsoft.com/office/drawing/2014/main" id="{EE54A0A1-4725-4629-A501-AA44BF694CB2}"/>
              </a:ext>
            </a:extLst>
          </p:cNvPr>
          <p:cNvSpPr>
            <a:spLocks noGrp="1"/>
          </p:cNvSpPr>
          <p:nvPr>
            <p:ph idx="1"/>
          </p:nvPr>
        </p:nvSpPr>
        <p:spPr>
          <a:xfrm>
            <a:off x="838200" y="1690688"/>
            <a:ext cx="10515600" cy="4935195"/>
          </a:xfrm>
        </p:spPr>
        <p:txBody>
          <a:bodyPr>
            <a:normAutofit fontScale="92500" lnSpcReduction="10000"/>
          </a:bodyPr>
          <a:lstStyle/>
          <a:p>
            <a:r>
              <a:rPr lang="en-IN" dirty="0"/>
              <a:t>Multiprogramming allows the operating system of the computer to execute multiple programs / processes at the same time</a:t>
            </a:r>
          </a:p>
          <a:p>
            <a:r>
              <a:rPr lang="en-IN" dirty="0"/>
              <a:t>A single CPU can execute only one process at a time</a:t>
            </a:r>
          </a:p>
          <a:p>
            <a:r>
              <a:rPr lang="en-IN" dirty="0"/>
              <a:t>Multiprogramming operating system executes some command from one process, then suspend the process and execute commands from next process…and so on</a:t>
            </a:r>
          </a:p>
          <a:p>
            <a:r>
              <a:rPr lang="en-IN" dirty="0"/>
              <a:t>A process is resumed at the point where it was suspended, whenever it gets turn to use CPU again</a:t>
            </a:r>
          </a:p>
          <a:p>
            <a:r>
              <a:rPr lang="en-IN" dirty="0"/>
              <a:t>If the computer has multiple CPUs, parallel processing of multiple processes is possible</a:t>
            </a:r>
          </a:p>
          <a:p>
            <a:r>
              <a:rPr lang="en-IN" dirty="0"/>
              <a:t>Most of the systems have interleaved concurrency – i.e. primary resource accessed concurrently by interactive users or application programs, which are constantly retrieving information from / and modifying the DB. </a:t>
            </a:r>
          </a:p>
        </p:txBody>
      </p:sp>
    </p:spTree>
    <p:extLst>
      <p:ext uri="{BB962C8B-B14F-4D97-AF65-F5344CB8AC3E}">
        <p14:creationId xmlns:p14="http://schemas.microsoft.com/office/powerpoint/2010/main" val="20023649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BFF3790-5F5B-43DC-8CF3-CE2C7110650F}"/>
              </a:ext>
            </a:extLst>
          </p:cNvPr>
          <p:cNvSpPr>
            <a:spLocks noGrp="1"/>
          </p:cNvSpPr>
          <p:nvPr>
            <p:ph type="title"/>
          </p:nvPr>
        </p:nvSpPr>
        <p:spPr/>
        <p:txBody>
          <a:bodyPr/>
          <a:lstStyle/>
          <a:p>
            <a:r>
              <a:rPr lang="en-IN" dirty="0"/>
              <a:t>Multiprogramming and Parallel Processing</a:t>
            </a:r>
          </a:p>
        </p:txBody>
      </p:sp>
      <p:pic>
        <p:nvPicPr>
          <p:cNvPr id="5" name="Picture 4"/>
          <p:cNvPicPr>
            <a:picLocks noChangeAspect="1"/>
          </p:cNvPicPr>
          <p:nvPr/>
        </p:nvPicPr>
        <p:blipFill>
          <a:blip r:embed="rId2"/>
          <a:stretch>
            <a:fillRect/>
          </a:stretch>
        </p:blipFill>
        <p:spPr>
          <a:xfrm>
            <a:off x="1227191" y="1811874"/>
            <a:ext cx="9737618" cy="4247404"/>
          </a:xfrm>
          <a:prstGeom prst="rect">
            <a:avLst/>
          </a:prstGeom>
        </p:spPr>
      </p:pic>
    </p:spTree>
    <p:extLst>
      <p:ext uri="{BB962C8B-B14F-4D97-AF65-F5344CB8AC3E}">
        <p14:creationId xmlns:p14="http://schemas.microsoft.com/office/powerpoint/2010/main" val="32185990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BFF3790-5F5B-43DC-8CF3-CE2C7110650F}"/>
              </a:ext>
            </a:extLst>
          </p:cNvPr>
          <p:cNvSpPr>
            <a:spLocks noGrp="1"/>
          </p:cNvSpPr>
          <p:nvPr>
            <p:ph type="title"/>
          </p:nvPr>
        </p:nvSpPr>
        <p:spPr/>
        <p:txBody>
          <a:bodyPr/>
          <a:lstStyle/>
          <a:p>
            <a:r>
              <a:rPr lang="en-IN" dirty="0"/>
              <a:t>Multiprogramming and Parallel Processing</a:t>
            </a:r>
          </a:p>
        </p:txBody>
      </p:sp>
      <p:pic>
        <p:nvPicPr>
          <p:cNvPr id="3" name="Picture 2"/>
          <p:cNvPicPr>
            <a:picLocks noChangeAspect="1"/>
          </p:cNvPicPr>
          <p:nvPr/>
        </p:nvPicPr>
        <p:blipFill>
          <a:blip r:embed="rId2"/>
          <a:stretch>
            <a:fillRect/>
          </a:stretch>
        </p:blipFill>
        <p:spPr>
          <a:xfrm>
            <a:off x="838200" y="1356509"/>
            <a:ext cx="10515600" cy="5247157"/>
          </a:xfrm>
          <a:prstGeom prst="rect">
            <a:avLst/>
          </a:prstGeom>
        </p:spPr>
      </p:pic>
    </p:spTree>
    <p:extLst>
      <p:ext uri="{BB962C8B-B14F-4D97-AF65-F5344CB8AC3E}">
        <p14:creationId xmlns:p14="http://schemas.microsoft.com/office/powerpoint/2010/main" val="25815735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771C219-9453-4190-A0F2-ED4450DD53FE}"/>
              </a:ext>
            </a:extLst>
          </p:cNvPr>
          <p:cNvSpPr>
            <a:spLocks noGrp="1"/>
          </p:cNvSpPr>
          <p:nvPr>
            <p:ph type="title"/>
          </p:nvPr>
        </p:nvSpPr>
        <p:spPr/>
        <p:txBody>
          <a:bodyPr/>
          <a:lstStyle/>
          <a:p>
            <a:r>
              <a:rPr lang="en-IN" dirty="0"/>
              <a:t>Transactions, Database Items, Read and Write Operations and DBMS Buffers</a:t>
            </a:r>
          </a:p>
        </p:txBody>
      </p:sp>
      <p:sp>
        <p:nvSpPr>
          <p:cNvPr id="3" name="Content Placeholder 2">
            <a:extLst>
              <a:ext uri="{FF2B5EF4-FFF2-40B4-BE49-F238E27FC236}">
                <a16:creationId xmlns="" xmlns:a16="http://schemas.microsoft.com/office/drawing/2014/main" id="{8705E70A-9E45-48A2-ACC3-1089419833F1}"/>
              </a:ext>
            </a:extLst>
          </p:cNvPr>
          <p:cNvSpPr>
            <a:spLocks noGrp="1"/>
          </p:cNvSpPr>
          <p:nvPr>
            <p:ph idx="1"/>
          </p:nvPr>
        </p:nvSpPr>
        <p:spPr>
          <a:xfrm>
            <a:off x="838200" y="1825625"/>
            <a:ext cx="11034932" cy="4814326"/>
          </a:xfrm>
        </p:spPr>
        <p:txBody>
          <a:bodyPr>
            <a:normAutofit fontScale="85000" lnSpcReduction="20000"/>
          </a:bodyPr>
          <a:lstStyle/>
          <a:p>
            <a:pPr algn="just"/>
            <a:r>
              <a:rPr lang="en-IN" dirty="0"/>
              <a:t>A transaction is an executing program that forms a logical unit of database processing.</a:t>
            </a:r>
          </a:p>
          <a:p>
            <a:pPr algn="just"/>
            <a:r>
              <a:rPr lang="en-IN" dirty="0"/>
              <a:t>A transaction includes one or more database access operations—these can include insertion, deletion, modification (update), or retrieval operations.</a:t>
            </a:r>
          </a:p>
          <a:p>
            <a:pPr algn="just"/>
            <a:r>
              <a:rPr lang="en-IN" dirty="0"/>
              <a:t>One way of specifying the transaction boundaries is by specifying explicit begin transaction and end transaction statements in an application program</a:t>
            </a:r>
          </a:p>
          <a:p>
            <a:pPr algn="just"/>
            <a:r>
              <a:rPr lang="en-IN" dirty="0"/>
              <a:t>A single application program may contain more than one transaction if it contains several transaction boundaries</a:t>
            </a:r>
          </a:p>
          <a:p>
            <a:pPr algn="just"/>
            <a:r>
              <a:rPr lang="en-IN" dirty="0"/>
              <a:t>If the database operations in a transaction do not update the database but only retrieve data, the transaction is called a read-only transaction; otherwise it is known as a read-write transaction.</a:t>
            </a:r>
          </a:p>
          <a:p>
            <a:pPr algn="just"/>
            <a:r>
              <a:rPr lang="en-IN" dirty="0"/>
              <a:t>A database is basically represented as a collection of named data items. The size of a data item is called its granularity. </a:t>
            </a:r>
          </a:p>
          <a:p>
            <a:pPr algn="just"/>
            <a:r>
              <a:rPr lang="en-IN" dirty="0"/>
              <a:t>A data item can be a database record, but it can also be a larger unit such as a whole disk block, or even a smaller unit such as an individual field (attribute) value of some record in the database</a:t>
            </a:r>
          </a:p>
        </p:txBody>
      </p:sp>
    </p:spTree>
    <p:extLst>
      <p:ext uri="{BB962C8B-B14F-4D97-AF65-F5344CB8AC3E}">
        <p14:creationId xmlns:p14="http://schemas.microsoft.com/office/powerpoint/2010/main" val="33668400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4B0422F-AA60-4181-860B-212242B8B4DC}"/>
              </a:ext>
            </a:extLst>
          </p:cNvPr>
          <p:cNvSpPr>
            <a:spLocks noGrp="1"/>
          </p:cNvSpPr>
          <p:nvPr>
            <p:ph type="title"/>
          </p:nvPr>
        </p:nvSpPr>
        <p:spPr/>
        <p:txBody>
          <a:bodyPr/>
          <a:lstStyle/>
          <a:p>
            <a:r>
              <a:rPr lang="en-IN" dirty="0"/>
              <a:t>Access operations that a transaction can include are as follows:</a:t>
            </a:r>
          </a:p>
        </p:txBody>
      </p:sp>
      <p:sp>
        <p:nvSpPr>
          <p:cNvPr id="3" name="Content Placeholder 2">
            <a:extLst>
              <a:ext uri="{FF2B5EF4-FFF2-40B4-BE49-F238E27FC236}">
                <a16:creationId xmlns="" xmlns:a16="http://schemas.microsoft.com/office/drawing/2014/main" id="{0ECCC54A-2D6D-4232-A1B2-55B24A36E77B}"/>
              </a:ext>
            </a:extLst>
          </p:cNvPr>
          <p:cNvSpPr>
            <a:spLocks noGrp="1"/>
          </p:cNvSpPr>
          <p:nvPr>
            <p:ph idx="1"/>
          </p:nvPr>
        </p:nvSpPr>
        <p:spPr/>
        <p:txBody>
          <a:bodyPr/>
          <a:lstStyle/>
          <a:p>
            <a:r>
              <a:rPr lang="en-IN" dirty="0" err="1"/>
              <a:t>read_item</a:t>
            </a:r>
            <a:r>
              <a:rPr lang="en-IN" dirty="0"/>
              <a:t>(X)</a:t>
            </a:r>
          </a:p>
          <a:p>
            <a:pPr lvl="1"/>
            <a:r>
              <a:rPr lang="en-IN" dirty="0"/>
              <a:t>Reads a database item named X into a program variable. To simplify our notation, we assume that the program variable is also named X.</a:t>
            </a:r>
          </a:p>
          <a:p>
            <a:r>
              <a:rPr lang="en-IN" dirty="0" err="1"/>
              <a:t>write_item</a:t>
            </a:r>
            <a:r>
              <a:rPr lang="en-IN" dirty="0"/>
              <a:t>(X). </a:t>
            </a:r>
          </a:p>
          <a:p>
            <a:pPr lvl="1"/>
            <a:r>
              <a:rPr lang="en-IN" dirty="0"/>
              <a:t>Writes the value of program variable X into the database item named X</a:t>
            </a:r>
          </a:p>
        </p:txBody>
      </p:sp>
    </p:spTree>
    <p:extLst>
      <p:ext uri="{BB962C8B-B14F-4D97-AF65-F5344CB8AC3E}">
        <p14:creationId xmlns:p14="http://schemas.microsoft.com/office/powerpoint/2010/main" val="9935877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8537B841-AC17-4FDE-9495-884857C13118}"/>
              </a:ext>
            </a:extLst>
          </p:cNvPr>
          <p:cNvSpPr>
            <a:spLocks noGrp="1"/>
          </p:cNvSpPr>
          <p:nvPr>
            <p:ph idx="1"/>
          </p:nvPr>
        </p:nvSpPr>
        <p:spPr>
          <a:xfrm>
            <a:off x="422031" y="267286"/>
            <a:ext cx="11296357" cy="6260123"/>
          </a:xfrm>
        </p:spPr>
        <p:txBody>
          <a:bodyPr>
            <a:normAutofit/>
          </a:bodyPr>
          <a:lstStyle/>
          <a:p>
            <a:pPr algn="just"/>
            <a:r>
              <a:rPr lang="en-IN" dirty="0"/>
              <a:t>Executing a </a:t>
            </a:r>
            <a:r>
              <a:rPr lang="en-IN" dirty="0" err="1"/>
              <a:t>read_item</a:t>
            </a:r>
            <a:r>
              <a:rPr lang="en-IN" dirty="0"/>
              <a:t>(X) command includes the following steps:</a:t>
            </a:r>
          </a:p>
          <a:p>
            <a:pPr lvl="1" algn="just"/>
            <a:r>
              <a:rPr lang="en-IN" dirty="0"/>
              <a:t>1. Find the address of the disk block that contains item X.</a:t>
            </a:r>
          </a:p>
          <a:p>
            <a:pPr lvl="1" algn="just"/>
            <a:r>
              <a:rPr lang="en-IN" dirty="0"/>
              <a:t>2. Copy that disk block into a buffer in main memory (if that disk block is not already in some main memory buffer). The size of the buffer is the same as the disk block size.</a:t>
            </a:r>
          </a:p>
          <a:p>
            <a:pPr lvl="1" algn="just"/>
            <a:r>
              <a:rPr lang="en-IN" dirty="0"/>
              <a:t>3. Copy item X from the buffer to the program variable named X.</a:t>
            </a:r>
          </a:p>
          <a:p>
            <a:pPr lvl="1" algn="just"/>
            <a:endParaRPr lang="en-IN" dirty="0"/>
          </a:p>
          <a:p>
            <a:pPr algn="just"/>
            <a:r>
              <a:rPr lang="en-IN" dirty="0"/>
              <a:t>Executing a </a:t>
            </a:r>
            <a:r>
              <a:rPr lang="en-IN" dirty="0" err="1"/>
              <a:t>write_item</a:t>
            </a:r>
            <a:r>
              <a:rPr lang="en-IN" dirty="0"/>
              <a:t>(X) command includes the following steps:</a:t>
            </a:r>
          </a:p>
          <a:p>
            <a:pPr lvl="1" algn="just"/>
            <a:r>
              <a:rPr lang="en-IN" dirty="0"/>
              <a:t>1. Find the address of the disk block that contains item X.</a:t>
            </a:r>
          </a:p>
          <a:p>
            <a:pPr lvl="1" algn="just"/>
            <a:r>
              <a:rPr lang="en-IN" dirty="0"/>
              <a:t>2. Copy that disk block into a buffer in main memory (if that disk block is not already in some main memory buffer).</a:t>
            </a:r>
          </a:p>
          <a:p>
            <a:pPr lvl="1" algn="just"/>
            <a:r>
              <a:rPr lang="en-IN" dirty="0"/>
              <a:t>3. Copy item X from the program variable named X into its correct location in the buffer.</a:t>
            </a:r>
          </a:p>
          <a:p>
            <a:pPr lvl="1" algn="just"/>
            <a:r>
              <a:rPr lang="en-IN" dirty="0"/>
              <a:t>4. Store the updated disk block from the buffer back to disk (either immediately or at some later point in time).</a:t>
            </a:r>
          </a:p>
        </p:txBody>
      </p:sp>
    </p:spTree>
    <p:extLst>
      <p:ext uri="{BB962C8B-B14F-4D97-AF65-F5344CB8AC3E}">
        <p14:creationId xmlns:p14="http://schemas.microsoft.com/office/powerpoint/2010/main" val="19734625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TotalTime>
  <Words>1886</Words>
  <Application>Microsoft Office PowerPoint</Application>
  <PresentationFormat>Widescreen</PresentationFormat>
  <Paragraphs>144</Paragraphs>
  <Slides>26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Arial</vt:lpstr>
      <vt:lpstr>Calibri</vt:lpstr>
      <vt:lpstr>Calibri Light</vt:lpstr>
      <vt:lpstr>MinionPro-Bold</vt:lpstr>
      <vt:lpstr>MinionPro-It</vt:lpstr>
      <vt:lpstr>MinionPro-Regular</vt:lpstr>
      <vt:lpstr>Symbol</vt:lpstr>
      <vt:lpstr>Times New Roman</vt:lpstr>
      <vt:lpstr>Office Theme</vt:lpstr>
      <vt:lpstr>Transaction Processing Concept</vt:lpstr>
      <vt:lpstr>Topics to be covered</vt:lpstr>
      <vt:lpstr>Single-User Versus Multiuser system</vt:lpstr>
      <vt:lpstr>Multiprogramming and Parallel Processing</vt:lpstr>
      <vt:lpstr>Multiprogramming and Parallel Processing</vt:lpstr>
      <vt:lpstr>Multiprogramming and Parallel Processing</vt:lpstr>
      <vt:lpstr>Transactions, Database Items, Read and Write Operations and DBMS Buffers</vt:lpstr>
      <vt:lpstr>Access operations that a transaction can include are as follows:</vt:lpstr>
      <vt:lpstr>PowerPoint Presentation</vt:lpstr>
      <vt:lpstr>Transaction and System Concept</vt:lpstr>
      <vt:lpstr>PowerPoint Presentation</vt:lpstr>
      <vt:lpstr>Desirable Properties of Transactions</vt:lpstr>
      <vt:lpstr>Schedules of Transaction</vt:lpstr>
      <vt:lpstr>Example</vt:lpstr>
      <vt:lpstr>Example</vt:lpstr>
      <vt:lpstr>Conflicting Operations in a Schedule</vt:lpstr>
      <vt:lpstr>Complete Schedule</vt:lpstr>
      <vt:lpstr>Characterizing Schedules based on Recoverability</vt:lpstr>
      <vt:lpstr>The condition for a recoverable schedule is as follows</vt:lpstr>
      <vt:lpstr>Example:</vt:lpstr>
      <vt:lpstr>Characterizing Schedules Based on Serializability</vt:lpstr>
      <vt:lpstr>PowerPoint Presentation</vt:lpstr>
      <vt:lpstr>Practical</vt:lpstr>
      <vt:lpstr>Using Commit</vt:lpstr>
      <vt:lpstr>Rollback</vt:lpstr>
      <vt:lpstr>Creating SavePoint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Transaction Processing Concept</dc:title>
  <dc:creator>Urja Mankad</dc:creator>
  <cp:lastModifiedBy>HP</cp:lastModifiedBy>
  <cp:revision>32</cp:revision>
  <dcterms:created xsi:type="dcterms:W3CDTF">2021-12-13T23:05:36Z</dcterms:created>
  <dcterms:modified xsi:type="dcterms:W3CDTF">2025-09-26T04:10:13Z</dcterms:modified>
</cp:coreProperties>
</file>