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57"/>
  </p:notesMasterIdLst>
  <p:handoutMasterIdLst>
    <p:handoutMasterId r:id="rId58"/>
  </p:handoutMasterIdLst>
  <p:sldIdLst>
    <p:sldId id="332" r:id="rId2"/>
    <p:sldId id="256" r:id="rId3"/>
    <p:sldId id="257" r:id="rId4"/>
    <p:sldId id="258" r:id="rId5"/>
    <p:sldId id="259" r:id="rId6"/>
    <p:sldId id="425" r:id="rId7"/>
    <p:sldId id="260" r:id="rId8"/>
    <p:sldId id="261" r:id="rId9"/>
    <p:sldId id="262" r:id="rId10"/>
    <p:sldId id="263" r:id="rId11"/>
    <p:sldId id="264" r:id="rId12"/>
    <p:sldId id="434" r:id="rId13"/>
    <p:sldId id="265" r:id="rId14"/>
    <p:sldId id="266" r:id="rId15"/>
    <p:sldId id="267" r:id="rId16"/>
    <p:sldId id="327" r:id="rId17"/>
    <p:sldId id="328" r:id="rId18"/>
    <p:sldId id="268" r:id="rId19"/>
    <p:sldId id="269" r:id="rId20"/>
    <p:sldId id="270" r:id="rId21"/>
    <p:sldId id="381" r:id="rId22"/>
    <p:sldId id="382" r:id="rId23"/>
    <p:sldId id="383" r:id="rId24"/>
    <p:sldId id="384" r:id="rId25"/>
    <p:sldId id="416" r:id="rId26"/>
    <p:sldId id="387" r:id="rId27"/>
    <p:sldId id="427" r:id="rId28"/>
    <p:sldId id="271" r:id="rId29"/>
    <p:sldId id="435" r:id="rId30"/>
    <p:sldId id="272" r:id="rId31"/>
    <p:sldId id="273" r:id="rId32"/>
    <p:sldId id="428" r:id="rId33"/>
    <p:sldId id="400" r:id="rId34"/>
    <p:sldId id="380" r:id="rId35"/>
    <p:sldId id="419" r:id="rId36"/>
    <p:sldId id="277" r:id="rId37"/>
    <p:sldId id="436" r:id="rId38"/>
    <p:sldId id="278" r:id="rId39"/>
    <p:sldId id="279" r:id="rId40"/>
    <p:sldId id="280" r:id="rId41"/>
    <p:sldId id="281" r:id="rId42"/>
    <p:sldId id="446" r:id="rId43"/>
    <p:sldId id="287" r:id="rId44"/>
    <p:sldId id="288" r:id="rId45"/>
    <p:sldId id="289" r:id="rId46"/>
    <p:sldId id="424" r:id="rId47"/>
    <p:sldId id="290" r:id="rId48"/>
    <p:sldId id="291" r:id="rId49"/>
    <p:sldId id="348" r:id="rId50"/>
    <p:sldId id="393" r:id="rId51"/>
    <p:sldId id="394" r:id="rId52"/>
    <p:sldId id="408" r:id="rId53"/>
    <p:sldId id="409" r:id="rId54"/>
    <p:sldId id="395" r:id="rId55"/>
    <p:sldId id="396" r:id="rId5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624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80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8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7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0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16424-5483-4674-976A-4CF840959603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42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0E9FD9-D26A-4801-8463-8811DB58E320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80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4D67-3A9F-42B6-82B2-2B1E3CE0D621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164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BC5AB9-34BB-442E-A644-79BF67BF4889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383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700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163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4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9A8B4-FE31-4F70-9BCC-8CB6AE40496C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48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399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1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52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644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9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41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81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17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6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0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440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0D2EDC-C647-4EAB-B0E7-9DFE63A1F010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693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44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A27F80-6753-4C3D-9BDA-7CF02B83A0A8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072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323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4E066-082A-47E1-81B4-29AAAD3439C6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166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C8A96-2953-4794-A0A3-95C96FA6C869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542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CF535-1CE8-4C77-A553-D55FB53991B5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877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B73B2-AFA1-4786-A8FD-CEBD8E0D78FB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12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0E851-83EB-4E72-8E92-746D4B0C48BF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652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9D7AC6-36B2-4382-83DA-D59E74BCFFA2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02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86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3BF8F-0195-4827-BBC0-B218DD863F25}" type="slidenum">
              <a:rPr lang="en-US" altLang="en-US" sz="120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7756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344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95DD1B-2D93-47C9-8D5A-05E8D7334742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6820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50612E-B279-47A4-93FD-9229584693D0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24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62462-7B11-40E2-83B8-F716DD55698B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707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DB6444-4C9B-4E9B-973E-950F3FD049E9}" type="slidenum">
              <a:rPr lang="en-US" altLang="en-US" sz="120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408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EC6C25-0E02-43B5-B146-D6C048B3A5EB}" type="slidenum">
              <a:rPr lang="en-US" altLang="en-US" sz="120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9950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5B87932-4976-448E-9F67-BF13DB3E625B}" type="slidenum">
              <a:rPr lang="en-US" altLang="en-US" sz="1200">
                <a:latin typeface="Times New Roman" panose="02020603050405020304" pitchFamily="18" charset="0"/>
              </a:rPr>
              <a:pPr algn="r"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69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4F68E9-32B3-4CA4-A853-0A07C0682703}" type="slidenum">
              <a:rPr lang="en-US" altLang="en-US" sz="1200">
                <a:latin typeface="Times New Roman" panose="02020603050405020304" pitchFamily="18" charset="0"/>
              </a:rPr>
              <a:pPr algn="r"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626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25ECA-F7F7-4B13-B151-F27CFAE4C5EF}" type="slidenum">
              <a:rPr lang="en-US" altLang="en-US" sz="120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6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858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B6DE38-D087-4BCB-81A2-516A3168C202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4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44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53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9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3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xmlns="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7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38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18 : Concurrency Control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dirty="0"/>
              <a:t>Two-phase locking </a:t>
            </a:r>
            <a:r>
              <a:rPr lang="en-US" altLang="en-US" i="1" dirty="0"/>
              <a:t>does not</a:t>
            </a:r>
            <a:r>
              <a:rPr lang="en-US" altLang="en-US" dirty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Extensions to basic two-phase locking needed to ensure 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dirty="0"/>
              <a:t>a transaction must hold all its exclusive locks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dirty="0"/>
              <a:t>: a transaction must hold </a:t>
            </a:r>
            <a:r>
              <a:rPr lang="en-US" altLang="en-US" i="1" dirty="0"/>
              <a:t>all </a:t>
            </a:r>
            <a:r>
              <a:rPr lang="en-US" altLang="en-US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Most databases implement rigorous two-phase locking, </a:t>
            </a:r>
            <a:r>
              <a:rPr lang="en-US" altLang="en-US" i="1" dirty="0"/>
              <a:t>but refer to it as simply two-phase locking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9527" y="1106807"/>
            <a:ext cx="4274213" cy="5133916"/>
          </a:xfrm>
        </p:spPr>
        <p:txBody>
          <a:bodyPr/>
          <a:lstStyle/>
          <a:p>
            <a:r>
              <a:rPr lang="en-US" altLang="en-US" dirty="0"/>
              <a:t>Two-phase locking is not a necessary condition for serializability</a:t>
            </a:r>
          </a:p>
          <a:p>
            <a:pPr lvl="1"/>
            <a:r>
              <a:rPr lang="en-US" altLang="en-US" dirty="0"/>
              <a:t>There are conflict serializable schedules that cannot be obtained if the two-phase locking protocol is used.  </a:t>
            </a:r>
          </a:p>
          <a:p>
            <a:r>
              <a:rPr lang="en-US" altLang="en-US" dirty="0"/>
              <a:t>In the absence of extra information (e.g., ordering of  access to data), two-phase locking is necessary for conflict serializability </a:t>
            </a:r>
            <a:r>
              <a:rPr lang="en-US" altLang="en-US" i="1" dirty="0"/>
              <a:t>in the following sense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i="1" dirty="0"/>
              <a:t>Given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that does not follow two-phase locking, we can find a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uses two-phase locking, and a schedule for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that is not conflict serializable.</a:t>
            </a:r>
          </a:p>
          <a:p>
            <a:pPr lvl="1"/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B425639-A7C9-4745-9067-3FEACF8F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6" r="51213"/>
          <a:stretch/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08163" cy="5367972"/>
          </a:xfrm>
        </p:spPr>
        <p:txBody>
          <a:bodyPr/>
          <a:lstStyle/>
          <a:p>
            <a:r>
              <a:rPr lang="en-US" altLang="en-US" dirty="0"/>
              <a:t>Given a locking protocol (such as 2PL)</a:t>
            </a:r>
          </a:p>
          <a:p>
            <a:pPr lvl="1"/>
            <a:r>
              <a:rPr lang="en-US" altLang="en-US" dirty="0"/>
              <a:t>A schedule S is </a:t>
            </a:r>
            <a:r>
              <a:rPr lang="en-US" altLang="en-US" b="1" dirty="0">
                <a:solidFill>
                  <a:srgbClr val="002060"/>
                </a:solidFill>
              </a:rPr>
              <a:t>legal</a:t>
            </a:r>
            <a:r>
              <a:rPr lang="en-US" altLang="en-US" dirty="0"/>
              <a:t> under a locking protocol if it can be generated by a set of transactions that follow the protocol </a:t>
            </a:r>
          </a:p>
          <a:p>
            <a:pPr lvl="1"/>
            <a:r>
              <a:rPr lang="en-US" altLang="en-US" dirty="0"/>
              <a:t>A protocol </a:t>
            </a:r>
            <a:r>
              <a:rPr lang="en-US" altLang="en-US" b="1" dirty="0">
                <a:solidFill>
                  <a:srgbClr val="002060"/>
                </a:solidFill>
              </a:rPr>
              <a:t>ensures</a:t>
            </a:r>
            <a:r>
              <a:rPr lang="en-US" altLang="en-US" dirty="0"/>
              <a:t> serializability if all legal schedules under that protocol are serializable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Growing Phase:        </a:t>
            </a:r>
          </a:p>
          <a:p>
            <a:pPr lvl="1"/>
            <a:r>
              <a:rPr lang="en-US" altLang="en-US" dirty="0"/>
              <a:t>can acquire a lock-S on item</a:t>
            </a:r>
          </a:p>
          <a:p>
            <a:pPr lvl="1"/>
            <a:r>
              <a:rPr lang="en-US" altLang="en-US" dirty="0"/>
              <a:t>can acquire a lock-X on item</a:t>
            </a:r>
          </a:p>
          <a:p>
            <a:pPr lvl="1"/>
            <a:r>
              <a:rPr lang="en-US" altLang="en-US" dirty="0"/>
              <a:t>can </a:t>
            </a:r>
            <a:r>
              <a:rPr lang="en-US" altLang="en-US" b="1" dirty="0">
                <a:solidFill>
                  <a:srgbClr val="002060"/>
                </a:solidFill>
              </a:rPr>
              <a:t>convert</a:t>
            </a:r>
            <a:r>
              <a:rPr lang="en-US" altLang="en-US" dirty="0"/>
              <a:t> a lock-S to a lock-X (</a:t>
            </a:r>
            <a:r>
              <a:rPr lang="en-US" altLang="en-US" b="1" dirty="0">
                <a:solidFill>
                  <a:srgbClr val="002060"/>
                </a:solidFill>
              </a:rPr>
              <a:t>upgrade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–   Shrinking Phase:</a:t>
            </a:r>
          </a:p>
          <a:p>
            <a:pPr lvl="1"/>
            <a:r>
              <a:rPr lang="en-US" altLang="en-US" dirty="0"/>
              <a:t>can release a lock-S</a:t>
            </a:r>
          </a:p>
          <a:p>
            <a:pPr lvl="1"/>
            <a:r>
              <a:rPr lang="en-US" altLang="en-US" dirty="0"/>
              <a:t>can release a lock-X</a:t>
            </a:r>
          </a:p>
          <a:p>
            <a:pPr lvl="1"/>
            <a:r>
              <a:rPr lang="en-US" altLang="en-US" dirty="0"/>
              <a:t>can convert a lock-X to a lock-S  (</a:t>
            </a:r>
            <a:r>
              <a:rPr lang="en-US" altLang="en-US" b="1" dirty="0">
                <a:solidFill>
                  <a:srgbClr val="002060"/>
                </a:solidFill>
              </a:rPr>
              <a:t>downgrade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protocol ensures serializability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54898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A transaction </a:t>
            </a:r>
            <a:r>
              <a:rPr lang="en-US" altLang="en-US" i="1" dirty="0"/>
              <a:t>T</a:t>
            </a:r>
            <a:r>
              <a:rPr lang="en-US" altLang="en-US" baseline="-25000" dirty="0"/>
              <a:t>i</a:t>
            </a:r>
            <a:r>
              <a:rPr lang="en-US" altLang="en-US" dirty="0"/>
              <a:t> issues the standard read/write instruction, without explicit locking calls.</a:t>
            </a:r>
          </a:p>
          <a:p>
            <a:r>
              <a:rPr lang="en-US" altLang="en-US" dirty="0"/>
              <a:t>The operation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lock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</a:t>
            </a:r>
            <a:r>
              <a:rPr lang="en-US" altLang="en-US" b="1" dirty="0"/>
              <a:t>then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                         else begin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                           transaction has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   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 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            read(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            end</a:t>
            </a: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501631" cy="5367972"/>
          </a:xfrm>
        </p:spPr>
        <p:txBody>
          <a:bodyPr/>
          <a:lstStyle/>
          <a:p>
            <a:r>
              <a:rPr lang="en-US" altLang="en-US" dirty="0"/>
              <a:t>The operation </a:t>
            </a:r>
            <a:r>
              <a:rPr lang="en-US" altLang="en-US" b="1" dirty="0"/>
              <a:t>write</a:t>
            </a:r>
            <a:r>
              <a:rPr lang="en-US" altLang="en-US" i="1" dirty="0"/>
              <a:t>(D)</a:t>
            </a:r>
            <a:r>
              <a:rPr lang="en-US" altLang="en-US" dirty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</a:t>
            </a:r>
            <a:r>
              <a:rPr lang="en-US" altLang="en-US" b="1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then</a:t>
            </a:r>
            <a:r>
              <a:rPr lang="en-US" altLang="en-US" dirty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</a:t>
            </a:r>
            <a:r>
              <a:rPr lang="en-US" altLang="en-US" b="1" dirty="0"/>
              <a:t>else begin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necessary wait until no other trans. has any lock on </a:t>
            </a:r>
            <a:r>
              <a:rPr lang="en-US" altLang="en-US" i="1" dirty="0"/>
              <a:t>D</a:t>
            </a:r>
            <a:r>
              <a:rPr lang="en-US" altLang="en-US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 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has a </a:t>
            </a:r>
            <a:r>
              <a:rPr lang="en-US" altLang="en-US" b="1" dirty="0"/>
              <a:t>lock-S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then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    upgrade</a:t>
            </a:r>
            <a:r>
              <a:rPr lang="en-US" altLang="en-US" dirty="0"/>
              <a:t> lock on </a:t>
            </a:r>
            <a:r>
              <a:rPr lang="en-US" altLang="en-US" i="1" dirty="0"/>
              <a:t>D</a:t>
            </a:r>
            <a:r>
              <a:rPr lang="en-US" altLang="en-US" dirty="0"/>
              <a:t>  to </a:t>
            </a:r>
            <a:r>
              <a:rPr lang="en-US" altLang="en-US" b="1" dirty="0"/>
              <a:t>lock-X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                else</a:t>
            </a:r>
            <a:endParaRPr lang="en-US" altLang="en-US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                    grant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 </a:t>
            </a:r>
            <a:r>
              <a:rPr lang="en-US" altLang="en-US" b="1" dirty="0"/>
              <a:t>lock-X</a:t>
            </a:r>
            <a:r>
              <a:rPr lang="en-US" altLang="en-US" dirty="0"/>
              <a:t> on </a:t>
            </a:r>
            <a:r>
              <a:rPr lang="en-US" altLang="en-US" i="1" dirty="0"/>
              <a:t>D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write(</a:t>
            </a:r>
            <a:r>
              <a:rPr lang="en-US" altLang="en-US" i="1" dirty="0"/>
              <a:t>D</a:t>
            </a:r>
            <a:r>
              <a:rPr lang="en-US" altLang="en-US" dirty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b="1" dirty="0"/>
              <a:t>         end</a:t>
            </a:r>
            <a:r>
              <a:rPr lang="en-US" altLang="en-US" dirty="0"/>
              <a:t>;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b="1" dirty="0"/>
              <a:t>All locks are released after commit or abort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Locking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A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lock manager </a:t>
            </a:r>
            <a:r>
              <a:rPr lang="en-US" altLang="en-US" dirty="0"/>
              <a:t>can be implemented as a separate process </a:t>
            </a:r>
          </a:p>
          <a:p>
            <a:r>
              <a:rPr lang="en-US" altLang="en-US" dirty="0"/>
              <a:t>Transactions can send lock and unlock requests as messages</a:t>
            </a:r>
          </a:p>
          <a:p>
            <a:r>
              <a:rPr lang="en-US" altLang="en-US" dirty="0"/>
              <a:t>The lock manager replies to a lock request by sending a lock grant messages (or a message asking the transaction to roll back, in case of  a deadlock)</a:t>
            </a:r>
          </a:p>
          <a:p>
            <a:pPr lvl="1"/>
            <a:r>
              <a:rPr lang="en-US" altLang="en-US" dirty="0"/>
              <a:t>The requesting transaction waits until its request is answered</a:t>
            </a:r>
          </a:p>
          <a:p>
            <a:r>
              <a:rPr lang="en-US" altLang="en-US" dirty="0"/>
              <a:t>The lock manager maintains an in-memory data-structure called a </a:t>
            </a:r>
            <a:r>
              <a:rPr lang="en-US" altLang="en-US" b="1" dirty="0">
                <a:solidFill>
                  <a:srgbClr val="002060"/>
                </a:solidFill>
              </a:rPr>
              <a:t>lock table </a:t>
            </a:r>
            <a:r>
              <a:rPr lang="en-US" altLang="en-US" dirty="0"/>
              <a:t>to record granted locks and pending requests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Table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923278"/>
            <a:ext cx="4191000" cy="5325122"/>
          </a:xfrm>
          <a:noFill/>
        </p:spPr>
        <p:txBody>
          <a:bodyPr/>
          <a:lstStyle/>
          <a:p>
            <a:r>
              <a:rPr lang="en-US" altLang="en-US" dirty="0"/>
              <a:t>Dark rectangles indicate granted locks, light colored ones indicate waiting requests</a:t>
            </a:r>
          </a:p>
          <a:p>
            <a:r>
              <a:rPr lang="en-US" altLang="en-US" dirty="0"/>
              <a:t>Lock table also records the type of lock granted or requested</a:t>
            </a:r>
          </a:p>
          <a:p>
            <a:r>
              <a:rPr lang="en-US" altLang="en-US" dirty="0"/>
              <a:t>New request is added to the end of the queue of requests for the data item, and granted if it is compatible with all earlier locks</a:t>
            </a:r>
          </a:p>
          <a:p>
            <a:r>
              <a:rPr lang="en-US" altLang="en-US" dirty="0"/>
              <a:t>Unlock requests result in the request being deleted, and later requests are checked to see if they can now be granted</a:t>
            </a:r>
          </a:p>
          <a:p>
            <a:r>
              <a:rPr lang="en-US" altLang="en-US" dirty="0"/>
              <a:t>If transaction aborts, all waiting or granted requests of the transaction are deleted </a:t>
            </a:r>
          </a:p>
          <a:p>
            <a:pPr lvl="1"/>
            <a:r>
              <a:rPr lang="en-US" altLang="en-US" dirty="0"/>
              <a:t>lock manager may keep a list of locks held by each transaction, to implement this efficiently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37BC0C-40AC-4932-83F0-8E305F27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87156" y="1216346"/>
            <a:ext cx="3632559" cy="5189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dirty="0"/>
              <a:t>Graph-based protocols are an alternative to two-phase locking</a:t>
            </a:r>
          </a:p>
          <a:p>
            <a:r>
              <a:rPr lang="en-US" altLang="en-US" dirty="0"/>
              <a:t>Impose a partial ordering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on the set </a:t>
            </a:r>
            <a:r>
              <a:rPr lang="en-US" altLang="en-US" b="1" dirty="0"/>
              <a:t>D</a:t>
            </a:r>
            <a:r>
              <a:rPr lang="en-US" altLang="en-US" dirty="0"/>
              <a:t> = {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d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,..., d</a:t>
            </a:r>
            <a:r>
              <a:rPr lang="en-US" altLang="en-US" i="1" baseline="-25000" dirty="0"/>
              <a:t>h</a:t>
            </a:r>
            <a:r>
              <a:rPr lang="en-US" altLang="en-US" dirty="0"/>
              <a:t>} of all data items.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 then any transaction accessing both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must access d</a:t>
            </a:r>
            <a:r>
              <a:rPr lang="en-US" altLang="en-US" baseline="-25000" dirty="0"/>
              <a:t>i</a:t>
            </a:r>
            <a:r>
              <a:rPr lang="en-US" altLang="en-US" dirty="0"/>
              <a:t> before accessing </a:t>
            </a:r>
            <a:r>
              <a:rPr lang="en-US" altLang="en-US" i="1" dirty="0" err="1"/>
              <a:t>d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Implies that the set </a:t>
            </a:r>
            <a:r>
              <a:rPr lang="en-US" altLang="en-US" b="1" dirty="0"/>
              <a:t>D</a:t>
            </a:r>
            <a:r>
              <a:rPr lang="en-US" altLang="en-US" dirty="0"/>
              <a:t> may now be viewed as a directed acyclic graph, called a </a:t>
            </a:r>
            <a:r>
              <a:rPr lang="en-US" altLang="en-US" i="1" dirty="0"/>
              <a:t>database graph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tree-protocol</a:t>
            </a:r>
            <a:r>
              <a:rPr lang="en-US" altLang="en-US" dirty="0"/>
              <a:t> is a simple kind of graph protocol.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 Protocol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dirty="0"/>
              <a:t>Only exclusive locks are allowed.</a:t>
            </a:r>
          </a:p>
          <a:p>
            <a:r>
              <a:rPr lang="en-US" altLang="en-US" dirty="0"/>
              <a:t>The first lock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be on any data item. Subsequently, a data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Data items may be unlocked at any time.</a:t>
            </a:r>
          </a:p>
          <a:p>
            <a:r>
              <a:rPr lang="en-US" altLang="en-US" dirty="0"/>
              <a:t>A data item that has been locked and unlocked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 cannot subsequently be relocked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3254044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581531" cy="5367972"/>
          </a:xfrm>
        </p:spPr>
        <p:txBody>
          <a:bodyPr/>
          <a:lstStyle/>
          <a:p>
            <a:r>
              <a:rPr lang="en-US" altLang="en-US" dirty="0"/>
              <a:t>Lock-Based Protocols</a:t>
            </a:r>
          </a:p>
          <a:p>
            <a:r>
              <a:rPr lang="en-US" altLang="en-US" dirty="0"/>
              <a:t>Timestamp-Based Protocols</a:t>
            </a:r>
          </a:p>
          <a:p>
            <a:r>
              <a:rPr lang="en-US" altLang="en-US" dirty="0"/>
              <a:t>Validation-Based </a:t>
            </a:r>
            <a:r>
              <a:rPr lang="en-US" altLang="en-US" dirty="0" smtClean="0"/>
              <a:t>Protocols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2591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tree protocol ensures conflict serializability as well as freedom from deadlock.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Unlocking 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Schedules not possible under two-phase locking are possible under the tree protocol, and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dirty="0"/>
              <a:t>System is </a:t>
            </a:r>
            <a:r>
              <a:rPr lang="en-US" altLang="en-US" b="1" dirty="0">
                <a:solidFill>
                  <a:srgbClr val="002060"/>
                </a:solidFill>
              </a:rPr>
              <a:t>deadlocked</a:t>
            </a:r>
            <a:r>
              <a:rPr lang="en-US" altLang="en-US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630308" y="1914510"/>
            <a:ext cx="2753349" cy="27390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Some 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dirty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wait-die</a:t>
            </a:r>
            <a:r>
              <a:rPr lang="en-US" altLang="en-US" dirty="0"/>
              <a:t> scheme — non-preemptive</a:t>
            </a:r>
          </a:p>
          <a:p>
            <a:pPr lvl="1"/>
            <a:r>
              <a:rPr lang="en-US" altLang="en-US" dirty="0"/>
              <a:t>Older transaction may wait for younger one to release data item.</a:t>
            </a:r>
          </a:p>
          <a:p>
            <a:pPr lvl="1"/>
            <a:r>
              <a:rPr lang="en-US" altLang="en-US" dirty="0"/>
              <a:t>Younger transactions never wait for older ones; they are rolled back instead.</a:t>
            </a:r>
          </a:p>
          <a:p>
            <a:pPr lvl="1"/>
            <a:r>
              <a:rPr lang="en-US" altLang="en-US" dirty="0"/>
              <a:t>A transaction may die several times before acquiring a lock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wound-wait</a:t>
            </a:r>
            <a:r>
              <a:rPr lang="en-US" altLang="en-US" dirty="0"/>
              <a:t> scheme — preemptive</a:t>
            </a:r>
          </a:p>
          <a:p>
            <a:pPr lvl="1"/>
            <a:r>
              <a:rPr lang="en-US" altLang="en-US" dirty="0"/>
              <a:t>Older transaction </a:t>
            </a:r>
            <a:r>
              <a:rPr lang="en-US" altLang="en-US" i="1" dirty="0"/>
              <a:t>wounds</a:t>
            </a:r>
            <a:r>
              <a:rPr lang="en-US" altLang="en-US" dirty="0"/>
              <a:t> (forces rollback) of younger transaction instead of waiting for it. </a:t>
            </a:r>
          </a:p>
          <a:p>
            <a:pPr lvl="1"/>
            <a:r>
              <a:rPr lang="en-US" altLang="en-US" dirty="0"/>
              <a:t>Younger transactions may wait for older ones.</a:t>
            </a:r>
          </a:p>
          <a:p>
            <a:pPr lvl="1"/>
            <a:r>
              <a:rPr lang="en-US" altLang="en-US" dirty="0"/>
              <a:t>Fewer rollbacks than </a:t>
            </a:r>
            <a:r>
              <a:rPr lang="en-US" altLang="en-US" i="1" dirty="0"/>
              <a:t>wait-die</a:t>
            </a:r>
            <a:r>
              <a:rPr lang="en-US" altLang="en-US" dirty="0"/>
              <a:t> scheme.</a:t>
            </a:r>
          </a:p>
          <a:p>
            <a:r>
              <a:rPr lang="en-US" altLang="en-US" dirty="0"/>
              <a:t>In both schemes, a rolled back transactions is restarted with its original timestamp. </a:t>
            </a:r>
          </a:p>
          <a:p>
            <a:pPr lvl="1"/>
            <a:r>
              <a:rPr lang="en-US" altLang="en-US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dirty="0"/>
              <a:t>Ensures that deadlocks get resolved by timeout if they occur</a:t>
            </a:r>
          </a:p>
          <a:p>
            <a:pPr lvl="1"/>
            <a:r>
              <a:rPr lang="en-US" altLang="en-US" dirty="0"/>
              <a:t>Simple to implement</a:t>
            </a:r>
          </a:p>
          <a:p>
            <a:pPr lvl="1"/>
            <a:r>
              <a:rPr lang="en-US" altLang="en-US" dirty="0"/>
              <a:t>But may roll back transaction unnecessarily in absence of deadlock</a:t>
            </a:r>
          </a:p>
          <a:p>
            <a:pPr lvl="2"/>
            <a:r>
              <a:rPr lang="en-US" altLang="en-US" dirty="0"/>
              <a:t>Difficult to determine good value of the timeout interval.</a:t>
            </a:r>
          </a:p>
          <a:p>
            <a:pPr lvl="1"/>
            <a:r>
              <a:rPr lang="en-US" altLang="en-US" dirty="0"/>
              <a:t>Starvation is also possible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Wait-for graph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i="1" dirty="0"/>
              <a:t>Vertices: </a:t>
            </a:r>
            <a:r>
              <a:rPr lang="en-US" altLang="en-US" dirty="0"/>
              <a:t>transactions</a:t>
            </a:r>
          </a:p>
          <a:p>
            <a:pPr lvl="1"/>
            <a:r>
              <a:rPr lang="en-US" altLang="en-US" i="1" dirty="0"/>
              <a:t>Edge from</a:t>
            </a:r>
            <a:r>
              <a:rPr lang="en-US" altLang="en-US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dirty="0" err="1">
                <a:sym typeface="Symbol" panose="05050102010706020507" pitchFamily="18" charset="2"/>
              </a:rPr>
              <a:t>by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endParaRPr lang="en-US" altLang="en-US" dirty="0"/>
          </a:p>
          <a:p>
            <a:r>
              <a:rPr lang="en-US" altLang="en-US" dirty="0"/>
              <a:t>The system is in a deadlock state if and only if the wait-for graph has a cycle.  </a:t>
            </a:r>
          </a:p>
          <a:p>
            <a:r>
              <a:rPr lang="en-US" altLang="en-US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05397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xmlns="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281032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xmlns="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4230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xmlns="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699" y="3602608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(why?)</a:t>
            </a:r>
          </a:p>
          <a:p>
            <a:pPr lvl="1"/>
            <a:r>
              <a:rPr lang="en-US" altLang="en-US" dirty="0"/>
              <a:t>One solution: oldest transaction in the deadlock set is never chosen as victim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2014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Each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dirty="0"/>
              <a:t>is issued a timestamp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when it enters the system.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Each transaction has a </a:t>
            </a:r>
            <a:r>
              <a:rPr lang="en-US" altLang="en-US" i="1" dirty="0"/>
              <a:t>unique</a:t>
            </a:r>
            <a:r>
              <a:rPr lang="en-US" altLang="en-US" dirty="0"/>
              <a:t> timestamp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Newer transactions have timestamps strictly greater than earlier ones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Timestamp could be based on a logical counter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Real time may not be unique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Can use (wall-clock time, logical counter) to ensure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Timestamp-based protocols manage concurrent execution such that 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b="1" dirty="0"/>
              <a:t>time-stamp order = serializability order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Several alternative protocols based on timestamps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68806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timestamp ordering (TSO) protocol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Maintains for each data </a:t>
            </a:r>
            <a:r>
              <a:rPr lang="en-US" altLang="en-US" i="1" dirty="0"/>
              <a:t>Q </a:t>
            </a:r>
            <a:r>
              <a:rPr lang="en-US" altLang="en-US" dirty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is the largest time-stamp of any transaction that executed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successfully.</a:t>
            </a:r>
          </a:p>
          <a:p>
            <a:r>
              <a:rPr lang="en-US" altLang="en-US" dirty="0"/>
              <a:t>Imposes rules on read and write operations to ensure that </a:t>
            </a:r>
          </a:p>
          <a:p>
            <a:pPr lvl="1"/>
            <a:r>
              <a:rPr lang="en-US" altLang="en-US" dirty="0"/>
              <a:t>Any conflicting </a:t>
            </a:r>
            <a:r>
              <a:rPr lang="en-US" altLang="en-US" b="1" dirty="0"/>
              <a:t> </a:t>
            </a:r>
            <a:r>
              <a:rPr lang="en-US" altLang="en-US" dirty="0"/>
              <a:t>operations are executed in timestamp order</a:t>
            </a:r>
          </a:p>
          <a:p>
            <a:pPr lvl="1"/>
            <a:r>
              <a:rPr lang="en-US" altLang="en-US" dirty="0"/>
              <a:t>Out of order operations cause transaction rollback</a:t>
            </a:r>
          </a:p>
        </p:txBody>
      </p:sp>
    </p:spTree>
    <p:extLst>
      <p:ext uri="{BB962C8B-B14F-4D97-AF65-F5344CB8AC3E}">
        <p14:creationId xmlns:p14="http://schemas.microsoft.com/office/powerpoint/2010/main" val="175081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dirty="0"/>
              <a:t>A lock is a mechanism to control concurrent access to a data item</a:t>
            </a:r>
          </a:p>
          <a:p>
            <a:r>
              <a:rPr lang="en-US" altLang="en-US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1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exclusive</a:t>
            </a:r>
            <a:r>
              <a:rPr lang="en-US" altLang="en-US" i="1" dirty="0"/>
              <a:t> (X) mode</a:t>
            </a:r>
            <a:r>
              <a:rPr lang="en-US" altLang="en-US" dirty="0"/>
              <a:t>. Data item can be both </a:t>
            </a:r>
            <a:r>
              <a:rPr lang="en-US" altLang="en-US" b="1" u="sng" dirty="0"/>
              <a:t>read</a:t>
            </a:r>
            <a:r>
              <a:rPr lang="en-US" altLang="en-US" dirty="0"/>
              <a:t>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b="1" u="sng" dirty="0"/>
              <a:t>written</a:t>
            </a:r>
            <a:r>
              <a:rPr lang="en-US" altLang="en-US" dirty="0"/>
              <a:t>. X-lock is requested using </a:t>
            </a:r>
            <a:r>
              <a:rPr lang="en-US" altLang="en-US" b="1" dirty="0"/>
              <a:t> lock-X</a:t>
            </a:r>
            <a:r>
              <a:rPr lang="en-US" altLang="en-US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    </a:t>
            </a:r>
            <a:r>
              <a:rPr lang="en-US" altLang="en-US" dirty="0"/>
              <a:t>2</a:t>
            </a:r>
            <a:r>
              <a:rPr lang="en-US" altLang="en-US" i="1" dirty="0"/>
              <a:t>.  </a:t>
            </a:r>
            <a:r>
              <a:rPr lang="en-US" altLang="en-US" b="1" dirty="0">
                <a:solidFill>
                  <a:srgbClr val="002060"/>
                </a:solidFill>
              </a:rPr>
              <a:t>shared</a:t>
            </a:r>
            <a:r>
              <a:rPr lang="en-US" altLang="en-US" i="1" dirty="0"/>
              <a:t> (S) mode</a:t>
            </a:r>
            <a:r>
              <a:rPr lang="en-US" altLang="en-US" dirty="0"/>
              <a:t>. Data item can </a:t>
            </a:r>
            <a:r>
              <a:rPr lang="en-US" altLang="en-US" b="1" u="sng" dirty="0"/>
              <a:t>only be read</a:t>
            </a:r>
            <a:r>
              <a:rPr lang="en-US" altLang="en-US" dirty="0"/>
              <a:t>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 requested using </a:t>
            </a:r>
            <a:r>
              <a:rPr lang="en-US" altLang="en-US" b="1" dirty="0"/>
              <a:t> lock-S</a:t>
            </a:r>
            <a:r>
              <a:rPr lang="en-US" altLang="en-US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dirty="0"/>
              <a:t>Suppose a transaction T</a:t>
            </a:r>
            <a:r>
              <a:rPr lang="en-US" altLang="en-US" baseline="-25000" dirty="0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needs to read a value of </a:t>
            </a:r>
            <a:r>
              <a:rPr lang="en-US" altLang="en-US" i="1" dirty="0"/>
              <a:t>Q</a:t>
            </a:r>
            <a:r>
              <a:rPr lang="en-US" altLang="en-US" dirty="0"/>
              <a:t>  that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already overwritten.</a:t>
            </a:r>
          </a:p>
          <a:p>
            <a:pPr lvl="2"/>
            <a:r>
              <a:rPr lang="en-US" altLang="en-US" dirty="0"/>
              <a:t>Hence, the </a:t>
            </a:r>
            <a:r>
              <a:rPr lang="en-US" altLang="en-US" b="1" dirty="0"/>
              <a:t>read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b="1" dirty="0">
                <a:sym typeface="Symbol" panose="05050102010706020507" pitchFamily="18" charset="2"/>
              </a:rPr>
              <a:t>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 </a:t>
            </a:r>
            <a:r>
              <a:rPr lang="en-US" altLang="en-US" b="1" dirty="0"/>
              <a:t>W</a:t>
            </a:r>
            <a:r>
              <a:rPr lang="en-US" altLang="en-US" dirty="0"/>
              <a:t>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</a:t>
            </a:r>
            <a:r>
              <a:rPr lang="en-US" altLang="en-US" b="1" dirty="0"/>
              <a:t>read</a:t>
            </a:r>
            <a:r>
              <a:rPr lang="en-US" altLang="en-US" dirty="0"/>
              <a:t> operation is executed, and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R-timestamp(</a:t>
            </a:r>
            <a:r>
              <a:rPr lang="en-US" altLang="en-US" i="1" dirty="0"/>
              <a:t>Q</a:t>
            </a:r>
            <a:r>
              <a:rPr lang="en-US" altLang="en-US" dirty="0"/>
              <a:t>) is set to 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en-US" b="1" dirty="0"/>
              <a:t>                 max</a:t>
            </a:r>
            <a:r>
              <a:rPr lang="en-US" altLang="en-US" dirty="0"/>
              <a:t>(R-timestamp(</a:t>
            </a:r>
            <a:r>
              <a:rPr lang="en-US" altLang="en-US" i="1" dirty="0"/>
              <a:t>Q</a:t>
            </a:r>
            <a:r>
              <a:rPr lang="en-US" altLang="en-US" dirty="0"/>
              <a:t>),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88063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</a:t>
            </a:r>
          </a:p>
          <a:p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R-timestamp(</a:t>
            </a:r>
            <a:r>
              <a:rPr lang="en-US" altLang="en-US" i="1" dirty="0"/>
              <a:t>Q</a:t>
            </a:r>
            <a:r>
              <a:rPr lang="en-US" altLang="en-US" dirty="0"/>
              <a:t>), then the value of </a:t>
            </a:r>
            <a:r>
              <a:rPr lang="en-US" altLang="en-US" i="1" dirty="0"/>
              <a:t>Q</a:t>
            </a:r>
            <a:r>
              <a:rPr lang="en-US" altLang="en-US" dirty="0"/>
              <a:t> that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producing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was needed previously, and the system assumed that that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would never be produced.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the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marL="857250" lvl="2" indent="0">
              <a:buNone/>
            </a:pPr>
            <a:endParaRPr lang="en-US" altLang="en-US" sz="400" dirty="0"/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</a:t>
            </a:r>
            <a:r>
              <a:rPr lang="en-US" altLang="en-US" dirty="0"/>
              <a:t>  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obsolete value of </a:t>
            </a:r>
            <a:r>
              <a:rPr lang="en-US" altLang="en-US" i="1" dirty="0"/>
              <a:t>Q</a:t>
            </a:r>
            <a:r>
              <a:rPr lang="en-US" altLang="en-US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dirty="0"/>
              <a:t>Hence, this </a:t>
            </a:r>
            <a:r>
              <a:rPr lang="en-US" altLang="en-US" b="1" dirty="0"/>
              <a:t>write</a:t>
            </a:r>
            <a:r>
              <a:rPr lang="en-US" altLang="en-US" dirty="0"/>
              <a:t> operation is rejected,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Otherwise, the </a:t>
            </a:r>
            <a:r>
              <a:rPr lang="en-US" altLang="en-US" b="1" dirty="0"/>
              <a:t> write</a:t>
            </a:r>
            <a:r>
              <a:rPr lang="en-US" altLang="en-US" dirty="0"/>
              <a:t> operation is executed, and W-timestamp(</a:t>
            </a:r>
            <a:r>
              <a:rPr lang="en-US" altLang="en-US" i="1" dirty="0"/>
              <a:t>Q</a:t>
            </a:r>
            <a:r>
              <a:rPr lang="en-US" altLang="en-US" dirty="0"/>
              <a:t>)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set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00" y="4526790"/>
            <a:ext cx="3213150" cy="1086681"/>
          </a:xfrm>
        </p:spPr>
        <p:txBody>
          <a:bodyPr/>
          <a:lstStyle/>
          <a:p>
            <a:r>
              <a:rPr lang="en-IN" dirty="0"/>
              <a:t>How about this one,</a:t>
            </a:r>
            <a:br>
              <a:rPr lang="en-IN" dirty="0"/>
            </a:br>
            <a:r>
              <a:rPr lang="en-IN" dirty="0"/>
              <a:t>where initially</a:t>
            </a:r>
            <a:br>
              <a:rPr lang="en-IN" dirty="0"/>
            </a:br>
            <a:r>
              <a:rPr lang="en-IN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2BCE418-54EA-4B97-8980-C10ED5282181}"/>
              </a:ext>
            </a:extLst>
          </p:cNvPr>
          <p:cNvSpPr txBox="1"/>
          <p:nvPr/>
        </p:nvSpPr>
        <p:spPr>
          <a:xfrm>
            <a:off x="1082768" y="1530357"/>
            <a:ext cx="328289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/>
              <a:t>Assume that initially:</a:t>
            </a:r>
          </a:p>
          <a:p>
            <a:r>
              <a:rPr lang="en-IN" sz="1700" dirty="0"/>
              <a:t>    R-TS(A) = W-TS(A) = 0</a:t>
            </a:r>
          </a:p>
          <a:p>
            <a:r>
              <a:rPr lang="en-IN" sz="1700" dirty="0"/>
              <a:t>    R-TS(B) = W-TS(B) = 0</a:t>
            </a:r>
          </a:p>
          <a:p>
            <a:r>
              <a:rPr lang="en-IN" sz="1700" dirty="0"/>
              <a:t>Assume TS(T</a:t>
            </a:r>
            <a:r>
              <a:rPr lang="en-IN" sz="1700" baseline="-25000" dirty="0"/>
              <a:t>25</a:t>
            </a:r>
            <a:r>
              <a:rPr lang="en-IN" sz="1700" dirty="0"/>
              <a:t>) = 25 and         </a:t>
            </a:r>
            <a:br>
              <a:rPr lang="en-IN" sz="1700" dirty="0"/>
            </a:br>
            <a:r>
              <a:rPr lang="en-IN" sz="1700" dirty="0"/>
              <a:t>              TS(T</a:t>
            </a:r>
            <a:r>
              <a:rPr lang="en-IN" sz="1700" baseline="-25000" dirty="0"/>
              <a:t>26</a:t>
            </a:r>
            <a:r>
              <a:rPr lang="en-IN" sz="1700" dirty="0"/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sz="1700" kern="0" dirty="0"/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397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Another Example Under TSO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745725" y="1085850"/>
            <a:ext cx="735071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dirty="0"/>
              <a:t>A partial schedule for several data items for transactions with</a:t>
            </a:r>
          </a:p>
          <a:p>
            <a:r>
              <a:rPr kumimoji="1" lang="en-US" altLang="en-US" sz="1700" dirty="0"/>
              <a:t>timestamps 1, 2, 3, 4, 5, with all R-TS and W-TS = 0 initially</a:t>
            </a:r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041525"/>
            <a:ext cx="4983162" cy="371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dirty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the schedule may not be cascade-free, and may  not even be recoverable.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2" y="1775502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Recoverability and Cascade Freedom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Solution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is structured such that its writes are all performed at the end of its processing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writes of a transaction form an atomic action; no transaction may execute while a transaction is being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transaction that aborts is restarted with a new timestamp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Limited form of locking: wait for data to be committed before reading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3: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commit dependencies to ensure recoverability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r>
              <a:rPr lang="en-US" altLang="en-US" dirty="0"/>
              <a:t>Modified version of the timestamp-ordering protocol in which obsolete </a:t>
            </a:r>
            <a:r>
              <a:rPr lang="en-US" altLang="en-US" b="1" dirty="0"/>
              <a:t> write</a:t>
            </a:r>
            <a:r>
              <a:rPr lang="en-US" altLang="en-US" dirty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attempts to write data item </a:t>
            </a:r>
            <a:r>
              <a:rPr lang="en-US" altLang="en-US" i="1" dirty="0"/>
              <a:t>Q</a:t>
            </a:r>
            <a:r>
              <a:rPr lang="en-US" altLang="en-US" dirty="0"/>
              <a:t>, 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W-timestamp(</a:t>
            </a:r>
            <a:r>
              <a:rPr lang="en-US" altLang="en-US" i="1" dirty="0"/>
              <a:t>Q</a:t>
            </a:r>
            <a:r>
              <a:rPr lang="en-US" altLang="en-US" dirty="0"/>
              <a:t>),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attempting to write an obsolete value of {</a:t>
            </a:r>
            <a:r>
              <a:rPr lang="en-US" altLang="en-US" i="1" dirty="0"/>
              <a:t>Q</a:t>
            </a:r>
            <a:r>
              <a:rPr lang="en-US" altLang="en-US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Rather than rolling back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as the timestamp ordering protocol would have done, this {</a:t>
            </a:r>
            <a:r>
              <a:rPr lang="en-US" altLang="en-US" b="1" dirty="0"/>
              <a:t>write</a:t>
            </a:r>
            <a:r>
              <a:rPr lang="en-US" altLang="en-US" dirty="0"/>
              <a:t>} operation can be ignored.</a:t>
            </a:r>
          </a:p>
          <a:p>
            <a:r>
              <a:rPr lang="en-US" altLang="en-US" dirty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Allows some view-serializable schedules that are not conflict-serializable.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5A9A8-BFF8-4052-8CFB-07B8793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92" y="292136"/>
            <a:ext cx="8077200" cy="609600"/>
          </a:xfrm>
        </p:spPr>
        <p:txBody>
          <a:bodyPr/>
          <a:lstStyle/>
          <a:p>
            <a:r>
              <a:rPr lang="en-IN" dirty="0"/>
              <a:t>Validation-Based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050EBB-FA0D-4714-BEE0-AD114E09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32451" cy="5367972"/>
          </a:xfrm>
        </p:spPr>
        <p:txBody>
          <a:bodyPr/>
          <a:lstStyle/>
          <a:p>
            <a:r>
              <a:rPr lang="en-IN" dirty="0"/>
              <a:t>Idea: can we use commit time as serialization order?</a:t>
            </a:r>
          </a:p>
          <a:p>
            <a:r>
              <a:rPr lang="en-IN" dirty="0"/>
              <a:t>To do so:</a:t>
            </a:r>
          </a:p>
          <a:p>
            <a:pPr lvl="1"/>
            <a:r>
              <a:rPr lang="en-IN" dirty="0"/>
              <a:t>Postpone writes to end of transaction</a:t>
            </a:r>
          </a:p>
          <a:p>
            <a:pPr lvl="1"/>
            <a:r>
              <a:rPr lang="en-IN" dirty="0"/>
              <a:t>Keep track of data items read/written by transaction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Validation</a:t>
            </a:r>
            <a:r>
              <a:rPr lang="en-IN" dirty="0"/>
              <a:t> performed at commit time, detect any out-of-serialization order reads/writes</a:t>
            </a:r>
          </a:p>
          <a:p>
            <a:r>
              <a:rPr lang="en-US" altLang="en-US" dirty="0"/>
              <a:t>Also called as </a:t>
            </a:r>
            <a:r>
              <a:rPr lang="en-US" altLang="en-US" b="1" dirty="0">
                <a:solidFill>
                  <a:srgbClr val="002060"/>
                </a:solidFill>
              </a:rPr>
              <a:t>optimistic concurrency control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since transaction executes fully in the hope that all will go well during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74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Execution of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is done in three phases.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1.  Read and execution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writes only to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temporary local variables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2.  Validation phase</a:t>
            </a:r>
            <a:r>
              <a:rPr lang="en-US" altLang="en-US" dirty="0"/>
              <a:t>: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performs a  '‘validation test''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dirty="0"/>
              <a:t>        to determine if local variables can be written without violating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        serializability.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3.  Write phase</a:t>
            </a:r>
            <a:r>
              <a:rPr lang="en-US" altLang="en-US" dirty="0"/>
              <a:t>: If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validated, the updates are applied to the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dirty="0"/>
              <a:t>	  database; otherwise,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rolled back.</a:t>
            </a:r>
          </a:p>
          <a:p>
            <a:r>
              <a:rPr lang="en-US" altLang="en-US" dirty="0"/>
              <a:t>The three phases of concurrently executing transactions can be    interleaved, but each transaction must go through the three phases in that order.</a:t>
            </a:r>
          </a:p>
          <a:p>
            <a:pPr lvl="1"/>
            <a:r>
              <a:rPr lang="en-US" altLang="en-US" dirty="0"/>
              <a:t>We assume for simplicity that the validation and write phase occur together, atomically and serially</a:t>
            </a:r>
          </a:p>
          <a:p>
            <a:pPr lvl="2"/>
            <a:r>
              <a:rPr lang="en-US" altLang="en-US" dirty="0"/>
              <a:t>I.e., only one transaction executes validation/write at a time.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  <a:noFill/>
        </p:spPr>
        <p:txBody>
          <a:bodyPr/>
          <a:lstStyle/>
          <a:p>
            <a:r>
              <a:rPr lang="en-US" altLang="en-US" dirty="0"/>
              <a:t>Each transaction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has 3 timestamps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StartTS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started its execution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entered its validation phase</a:t>
            </a:r>
          </a:p>
          <a:p>
            <a:pPr lvl="1"/>
            <a:r>
              <a:rPr lang="en-US" altLang="en-US" b="1" dirty="0" err="1">
                <a:solidFill>
                  <a:srgbClr val="002060"/>
                </a:solidFill>
              </a:rPr>
              <a:t>FinishTS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: the time when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finished its write phase</a:t>
            </a:r>
          </a:p>
          <a:p>
            <a:r>
              <a:rPr lang="en-US" altLang="en-US" dirty="0"/>
              <a:t>Validation tests use above timestamps and read/write sets to ensure that serializability order is determined by validation time</a:t>
            </a:r>
          </a:p>
          <a:p>
            <a:pPr lvl="1"/>
            <a:r>
              <a:rPr lang="en-US" altLang="en-US" dirty="0"/>
              <a:t>Thus,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dirty="0" err="1"/>
              <a:t>ValidationTS</a:t>
            </a:r>
            <a:r>
              <a:rPr lang="en-US" altLang="en-US" dirty="0"/>
              <a:t>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Validation-based protocol has been found to give greater degree of concurrency than locking/TSO if probability of conflicts is low. 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dirty="0">
              <a:solidFill>
                <a:schemeClr val="tx2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dirty="0"/>
              <a:t>Any number of transactions can hold shared locks on an item, </a:t>
            </a:r>
          </a:p>
          <a:p>
            <a:r>
              <a:rPr lang="en-US" altLang="en-US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84338"/>
            <a:ext cx="191293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 Test for Transaction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r>
              <a:rPr lang="en-US" altLang="en-US" dirty="0"/>
              <a:t>If for all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with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) &lt; TS (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) either one of the following condition holds:</a:t>
            </a:r>
          </a:p>
          <a:p>
            <a:pPr marL="800100" lvl="1" indent="-342900"/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</a:p>
          <a:p>
            <a:pPr marL="800100" lvl="1" indent="-342900"/>
            <a:r>
              <a:rPr lang="en-US" altLang="en-US" b="1" dirty="0" err="1"/>
              <a:t>startTS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&lt; </a:t>
            </a:r>
            <a:r>
              <a:rPr lang="en-US" altLang="en-US" b="1" dirty="0" err="1"/>
              <a:t>finishTS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&lt; </a:t>
            </a:r>
            <a:r>
              <a:rPr lang="en-US" altLang="en-US" b="1" dirty="0" err="1"/>
              <a:t>validationTS</a:t>
            </a:r>
            <a:r>
              <a:rPr lang="en-US" altLang="en-US" dirty="0"/>
              <a:t>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) </a:t>
            </a:r>
            <a:r>
              <a:rPr lang="en-US" altLang="en-US" b="1" dirty="0"/>
              <a:t>and </a:t>
            </a:r>
            <a:r>
              <a:rPr lang="en-US" altLang="en-US" dirty="0"/>
              <a:t>the set of data items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does not intersect with the set of data items read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. 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then validation succeeds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can be committed.  </a:t>
            </a:r>
          </a:p>
          <a:p>
            <a:r>
              <a:rPr lang="en-US" altLang="en-US" dirty="0"/>
              <a:t>Otherwise, validation fails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aborted.</a:t>
            </a:r>
          </a:p>
          <a:p>
            <a:r>
              <a:rPr lang="en-US" altLang="en-US" dirty="0"/>
              <a:t>Justification:  </a:t>
            </a:r>
          </a:p>
          <a:p>
            <a:pPr lvl="1"/>
            <a:r>
              <a:rPr lang="en-US" altLang="en-US" dirty="0"/>
              <a:t>First condition applies when execution is not concurrent</a:t>
            </a:r>
          </a:p>
          <a:p>
            <a:pPr lvl="2"/>
            <a:r>
              <a:rPr lang="en-US" altLang="en-US" dirty="0"/>
              <a:t>The writes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 not affect reads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since they occur after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has finished its reads.</a:t>
            </a:r>
          </a:p>
          <a:p>
            <a:pPr lvl="1"/>
            <a:r>
              <a:rPr lang="en-US" altLang="en-US" dirty="0"/>
              <a:t>If the second condition holds, execution is concurrent,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does not read  any item written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Produced by Validation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altLang="en-US" dirty="0"/>
              <a:t>Example of schedule produced using validation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A822E36B-31B4-4FAE-A93C-2F68EE2E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457447" y="1348671"/>
            <a:ext cx="3289493" cy="389976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9" y="2719148"/>
            <a:ext cx="733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Multiversion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65709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Schemes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32451" cy="5367972"/>
          </a:xfrm>
        </p:spPr>
        <p:txBody>
          <a:bodyPr/>
          <a:lstStyle/>
          <a:p>
            <a:r>
              <a:rPr lang="en-US" altLang="en-US" dirty="0"/>
              <a:t>Multiversion schemes keep old versions of data item to increase concurrency.  Several variants: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Timestamp Ordering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Multiversion Two-Phase Locking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Snapshot isolation</a:t>
            </a:r>
          </a:p>
          <a:p>
            <a:r>
              <a:rPr lang="en-US" altLang="en-US" dirty="0"/>
              <a:t>Key ideas:</a:t>
            </a:r>
          </a:p>
          <a:p>
            <a:pPr lvl="1"/>
            <a:r>
              <a:rPr lang="en-US" altLang="en-US" dirty="0"/>
              <a:t>Each successful </a:t>
            </a:r>
            <a:r>
              <a:rPr lang="en-US" altLang="en-US" b="1" dirty="0"/>
              <a:t>write</a:t>
            </a:r>
            <a:r>
              <a:rPr lang="en-US" altLang="en-US" dirty="0"/>
              <a:t> results in the creation of a new version of the data item written.</a:t>
            </a:r>
          </a:p>
          <a:p>
            <a:pPr lvl="1"/>
            <a:r>
              <a:rPr lang="en-US" altLang="en-US" dirty="0"/>
              <a:t>Use timestamps to label versions.	</a:t>
            </a:r>
          </a:p>
          <a:p>
            <a:pPr lvl="1"/>
            <a:r>
              <a:rPr lang="en-US" altLang="en-US" dirty="0"/>
              <a:t>When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 is issued, select an appropriate version of </a:t>
            </a:r>
            <a:r>
              <a:rPr lang="en-US" altLang="en-US" i="1" dirty="0"/>
              <a:t>Q</a:t>
            </a:r>
            <a:r>
              <a:rPr lang="en-US" altLang="en-US" dirty="0"/>
              <a:t> based on the timestamp of the transaction issuing the read request, and return the value of the selected version.  </a:t>
            </a:r>
          </a:p>
          <a:p>
            <a:r>
              <a:rPr lang="en-US" altLang="en-US" b="1" dirty="0"/>
              <a:t>read</a:t>
            </a:r>
            <a:r>
              <a:rPr lang="en-US" altLang="en-US" dirty="0"/>
              <a:t>s never have to wait as an appropriate version is returned immediately.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670308" cy="5367972"/>
          </a:xfrm>
        </p:spPr>
        <p:txBody>
          <a:bodyPr/>
          <a:lstStyle/>
          <a:p>
            <a:r>
              <a:rPr lang="en-US" altLang="en-US" dirty="0"/>
              <a:t>Each data item </a:t>
            </a:r>
            <a:r>
              <a:rPr lang="en-US" altLang="en-US" i="1" dirty="0"/>
              <a:t>Q</a:t>
            </a:r>
            <a:r>
              <a:rPr lang="en-US" altLang="en-US" dirty="0"/>
              <a:t> has a sequence of versions &lt;</a:t>
            </a:r>
            <a:r>
              <a:rPr lang="en-US" altLang="en-US" i="1" dirty="0"/>
              <a:t>Q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Q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,....,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m</a:t>
            </a:r>
            <a:r>
              <a:rPr lang="en-US" altLang="en-US" dirty="0"/>
              <a:t>&gt;. Each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contains three data fields:</a:t>
            </a:r>
          </a:p>
          <a:p>
            <a:pPr lvl="1"/>
            <a:r>
              <a:rPr lang="en-US" altLang="en-US" b="1" dirty="0"/>
              <a:t>Content</a:t>
            </a:r>
            <a:r>
              <a:rPr lang="en-US" altLang="en-US" dirty="0"/>
              <a:t> -- the value of version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i="1" dirty="0"/>
              <a:t>.</a:t>
            </a:r>
            <a:endParaRPr lang="en-US" altLang="en-US" dirty="0"/>
          </a:p>
          <a:p>
            <a:pPr lvl="1"/>
            <a:r>
              <a:rPr lang="en-US" altLang="en-US" b="1" dirty="0"/>
              <a:t>W-timestamp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timestamp of the transaction that created (wrote)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lvl="1"/>
            <a:r>
              <a:rPr lang="en-US" altLang="en-US" b="1" dirty="0"/>
              <a:t>R-timestamp</a:t>
            </a:r>
            <a:r>
              <a:rPr lang="en-US" altLang="en-US" dirty="0"/>
              <a:t>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 -- largest timestamp of a transaction that successfully read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5" cy="5367972"/>
          </a:xfrm>
        </p:spPr>
        <p:txBody>
          <a:bodyPr/>
          <a:lstStyle/>
          <a:p>
            <a:r>
              <a:rPr lang="en-US" altLang="en-US" dirty="0"/>
              <a:t>Suppose that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or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 operation.  Let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denote the version of </a:t>
            </a:r>
            <a:r>
              <a:rPr lang="en-US" altLang="en-US" i="1" dirty="0"/>
              <a:t>Q</a:t>
            </a:r>
            <a:r>
              <a:rPr lang="en-US" altLang="en-US" dirty="0"/>
              <a:t> whose write timestamp is the largest write timestamp less than or equal to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).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1.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), then</a:t>
            </a:r>
          </a:p>
          <a:p>
            <a:pPr marL="1143000" lvl="2" indent="-342900"/>
            <a:r>
              <a:rPr lang="en-US" altLang="en-US" dirty="0"/>
              <a:t>the value returned is the  content of version 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endParaRPr lang="en-US" altLang="en-US" dirty="0"/>
          </a:p>
          <a:p>
            <a:pPr marL="1143000" lvl="2" indent="-342900"/>
            <a:r>
              <a:rPr lang="en-US" altLang="en-US" dirty="0"/>
              <a:t>If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&lt;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set R-timestamp(</a:t>
            </a:r>
            <a:r>
              <a:rPr lang="en-US" altLang="en-US" dirty="0" err="1"/>
              <a:t>Q</a:t>
            </a:r>
            <a:r>
              <a:rPr lang="en-US" altLang="en-US" baseline="-25000" dirty="0" err="1"/>
              <a:t>k</a:t>
            </a:r>
            <a:r>
              <a:rPr lang="en-US" altLang="en-US" dirty="0"/>
              <a:t>) =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 </a:t>
            </a:r>
            <a:r>
              <a:rPr lang="en-US" altLang="en-US" dirty="0"/>
              <a:t>If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issues a </a:t>
            </a:r>
            <a:r>
              <a:rPr lang="en-US" altLang="en-US" b="1" dirty="0"/>
              <a:t> write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&lt;</a:t>
            </a:r>
            <a:r>
              <a:rPr lang="en-US" altLang="en-US" dirty="0"/>
              <a:t> R-timestamp(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then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rolled back.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if TS(</a:t>
            </a:r>
            <a:r>
              <a:rPr lang="en-US" altLang="en-US" i="1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i="1" dirty="0"/>
              <a:t>=</a:t>
            </a:r>
            <a:r>
              <a:rPr lang="en-US" altLang="en-US" dirty="0"/>
              <a:t> W-timestamp(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), the contents of </a:t>
            </a:r>
            <a:r>
              <a:rPr lang="en-US" altLang="en-US" i="1" dirty="0" err="1"/>
              <a:t>Q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are overwritten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dirty="0"/>
              <a:t>Otherwise, 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</a:t>
            </a:r>
            <a:r>
              <a:rPr lang="en-US" altLang="en-US" i="1" dirty="0"/>
              <a:t>Q</a:t>
            </a:r>
            <a:r>
              <a:rPr lang="en-US" altLang="en-US" dirty="0"/>
              <a:t> is created</a:t>
            </a:r>
          </a:p>
          <a:p>
            <a:pPr lvl="3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and R-timestamp(Q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are initialized to TS(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). </a:t>
            </a:r>
          </a:p>
          <a:p>
            <a:pPr marL="1200150" lvl="2" indent="-342900">
              <a:buFont typeface="Monotype Sorts" charset="2"/>
              <a:buAutoNum type="arabicPeriod"/>
            </a:pPr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661430" cy="5367972"/>
          </a:xfrm>
        </p:spPr>
        <p:txBody>
          <a:bodyPr/>
          <a:lstStyle/>
          <a:p>
            <a:r>
              <a:rPr lang="en-US" altLang="en-US" dirty="0"/>
              <a:t>Observations</a:t>
            </a:r>
          </a:p>
          <a:p>
            <a:pPr marL="800100" lvl="1" indent="-342900"/>
            <a:r>
              <a:rPr lang="en-US" altLang="en-US" dirty="0"/>
              <a:t>Reads always succeed</a:t>
            </a:r>
          </a:p>
          <a:p>
            <a:pPr marL="800100" lvl="1" indent="-342900"/>
            <a:r>
              <a:rPr lang="en-US" altLang="en-US" dirty="0"/>
              <a:t>A write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rejected if some other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that (in the serialization order defined by the timestamp values) should read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 err="1"/>
              <a:t>'s</a:t>
            </a:r>
            <a:r>
              <a:rPr lang="en-US" altLang="en-US" dirty="0"/>
              <a:t> write, has already read a version created by a transaction older than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Protocol guarantees serializability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76838" cy="5367972"/>
          </a:xfrm>
        </p:spPr>
        <p:txBody>
          <a:bodyPr/>
          <a:lstStyle/>
          <a:p>
            <a:r>
              <a:rPr lang="en-US" altLang="en-US" dirty="0"/>
              <a:t>Differentiates between read-only transactions and update transactions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Update transactions </a:t>
            </a:r>
            <a:r>
              <a:rPr lang="en-US" altLang="en-US" dirty="0"/>
              <a:t>acquire read and write locks, and hold all locks up to the end of the transaction. That is, update transactions follow rigorous two-phase locking.</a:t>
            </a:r>
          </a:p>
          <a:p>
            <a:pPr lvl="1"/>
            <a:r>
              <a:rPr lang="en-US" altLang="en-US" dirty="0"/>
              <a:t>Read of a data item returns the latest version of the item</a:t>
            </a:r>
          </a:p>
          <a:p>
            <a:pPr lvl="1"/>
            <a:r>
              <a:rPr lang="en-US" altLang="en-US" dirty="0"/>
              <a:t>The first </a:t>
            </a:r>
            <a:r>
              <a:rPr lang="en-US" altLang="en-US" b="1" dirty="0"/>
              <a:t>write</a:t>
            </a:r>
            <a:r>
              <a:rPr lang="en-US" altLang="en-US" dirty="0"/>
              <a:t> of Q by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results in the creation of a new version Q</a:t>
            </a:r>
            <a:r>
              <a:rPr lang="en-US" altLang="en-US" baseline="-25000" dirty="0"/>
              <a:t>i</a:t>
            </a:r>
            <a:r>
              <a:rPr lang="en-US" altLang="en-US" dirty="0"/>
              <a:t> of the data item Q written</a:t>
            </a:r>
          </a:p>
          <a:p>
            <a:pPr lvl="2"/>
            <a:r>
              <a:rPr lang="en-US" altLang="en-US" dirty="0"/>
              <a:t>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set to ∞ initially</a:t>
            </a:r>
          </a:p>
          <a:p>
            <a:pPr lvl="1"/>
            <a:r>
              <a:rPr lang="en-US" altLang="en-US" dirty="0"/>
              <a:t>When update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completes, commit processing occurs:</a:t>
            </a:r>
          </a:p>
          <a:p>
            <a:pPr lvl="2"/>
            <a:r>
              <a:rPr lang="en-US" altLang="en-US" dirty="0"/>
              <a:t>Value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stored in the database is used to assign timestamps</a:t>
            </a:r>
          </a:p>
          <a:p>
            <a:pPr lvl="3"/>
            <a:r>
              <a:rPr lang="en-US" altLang="en-US" b="1" dirty="0" err="1"/>
              <a:t>ts</a:t>
            </a:r>
            <a:r>
              <a:rPr lang="en-US" altLang="en-US" b="1" dirty="0"/>
              <a:t>-counter </a:t>
            </a:r>
            <a:r>
              <a:rPr lang="en-US" altLang="en-US" dirty="0"/>
              <a:t>is locked in two-phase manner</a:t>
            </a:r>
          </a:p>
          <a:p>
            <a:pPr lvl="2"/>
            <a:r>
              <a:rPr lang="en-US" altLang="en-US" dirty="0"/>
              <a:t>Set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+ 1</a:t>
            </a:r>
          </a:p>
          <a:p>
            <a:pPr lvl="2"/>
            <a:r>
              <a:rPr lang="en-US" altLang="en-US" dirty="0"/>
              <a:t>Set W-timestamp(Q</a:t>
            </a:r>
            <a:r>
              <a:rPr lang="en-US" altLang="en-US" baseline="-25000" dirty="0"/>
              <a:t>i</a:t>
            </a:r>
            <a:r>
              <a:rPr lang="en-US" altLang="en-US" dirty="0"/>
              <a:t>) = TS(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for all versions Q</a:t>
            </a:r>
            <a:r>
              <a:rPr lang="en-US" altLang="en-US" baseline="-25000" dirty="0"/>
              <a:t>i </a:t>
            </a:r>
            <a:r>
              <a:rPr lang="en-US" altLang="en-US" dirty="0"/>
              <a:t>that it creates</a:t>
            </a:r>
          </a:p>
          <a:p>
            <a:pPr lvl="2"/>
            <a:r>
              <a:rPr lang="en-US" altLang="en-US" b="1" dirty="0" err="1"/>
              <a:t>ts</a:t>
            </a:r>
            <a:r>
              <a:rPr lang="en-US" altLang="en-US" b="1" dirty="0"/>
              <a:t>-counter</a:t>
            </a:r>
            <a:r>
              <a:rPr lang="en-US" altLang="en-US" dirty="0"/>
              <a:t> = </a:t>
            </a:r>
            <a:r>
              <a:rPr lang="en-US" altLang="en-US" b="1" dirty="0" err="1"/>
              <a:t>ts</a:t>
            </a:r>
            <a:r>
              <a:rPr lang="en-US" altLang="en-US" b="1" dirty="0"/>
              <a:t>-counter +</a:t>
            </a:r>
            <a:r>
              <a:rPr lang="en-US" altLang="en-US" dirty="0"/>
              <a:t> 1</a:t>
            </a:r>
          </a:p>
          <a:p>
            <a:pPr lvl="3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6142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Read-only transactions</a:t>
            </a:r>
          </a:p>
          <a:p>
            <a:pPr lvl="1"/>
            <a:r>
              <a:rPr lang="en-US" altLang="en-US" dirty="0"/>
              <a:t>are assigned a timestamp = </a:t>
            </a:r>
            <a:r>
              <a:rPr lang="en-US" altLang="en-US" b="1" dirty="0"/>
              <a:t>ts-counter</a:t>
            </a:r>
            <a:r>
              <a:rPr lang="en-US" altLang="en-US" dirty="0"/>
              <a:t> when they start execution</a:t>
            </a:r>
          </a:p>
          <a:p>
            <a:pPr lvl="1"/>
            <a:r>
              <a:rPr lang="en-US" altLang="en-US" dirty="0"/>
              <a:t>follow the multiversion timestamp-ordering protocol for performing reads</a:t>
            </a:r>
          </a:p>
          <a:p>
            <a:pPr lvl="2"/>
            <a:r>
              <a:rPr lang="en-US" altLang="en-US" dirty="0"/>
              <a:t>Do not obtain any locks</a:t>
            </a:r>
          </a:p>
          <a:p>
            <a:r>
              <a:rPr lang="en-US" altLang="en-US" dirty="0"/>
              <a:t>Read-only transactions that start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</a:t>
            </a:r>
            <a:r>
              <a:rPr lang="en-US" altLang="en-US" b="1" dirty="0"/>
              <a:t>ts-counter</a:t>
            </a:r>
            <a:r>
              <a:rPr lang="en-US" altLang="en-US" dirty="0"/>
              <a:t> will see the values updated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Read-only transactions that start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increments the</a:t>
            </a:r>
            <a:br>
              <a:rPr lang="en-US" altLang="en-US" dirty="0"/>
            </a:br>
            <a:r>
              <a:rPr lang="en-US" altLang="en-US" b="1" dirty="0"/>
              <a:t>ts-counter</a:t>
            </a:r>
            <a:r>
              <a:rPr lang="en-US" altLang="en-US" dirty="0"/>
              <a:t> will see the value before the updates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Only serializable schedules are produced.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MVCC: Implementation Issues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30106" cy="5367972"/>
          </a:xfrm>
        </p:spPr>
        <p:txBody>
          <a:bodyPr/>
          <a:lstStyle/>
          <a:p>
            <a:r>
              <a:rPr lang="en-US" altLang="en-US" dirty="0"/>
              <a:t>Creation of multiple versions increases storage overhead</a:t>
            </a:r>
          </a:p>
          <a:p>
            <a:pPr lvl="1"/>
            <a:r>
              <a:rPr lang="en-US" altLang="en-US" dirty="0"/>
              <a:t>Extra tuples</a:t>
            </a:r>
          </a:p>
          <a:p>
            <a:pPr lvl="1"/>
            <a:r>
              <a:rPr lang="en-US" altLang="en-US" dirty="0"/>
              <a:t>Extra space in each tuple for storing version information</a:t>
            </a:r>
          </a:p>
          <a:p>
            <a:r>
              <a:rPr lang="en-US" altLang="en-US" dirty="0"/>
              <a:t>Versions can, however, be garbage collected</a:t>
            </a:r>
          </a:p>
          <a:p>
            <a:pPr lvl="1"/>
            <a:r>
              <a:rPr lang="en-US" altLang="en-US" dirty="0"/>
              <a:t>E.g., if Q has two versions Q5 and Q9, and the oldest active transaction has timestamp &gt; 9, than Q5 will never be required again</a:t>
            </a:r>
          </a:p>
          <a:p>
            <a:r>
              <a:rPr lang="en-US" altLang="en-US" dirty="0"/>
              <a:t>Issues with </a:t>
            </a:r>
          </a:p>
          <a:p>
            <a:pPr lvl="1"/>
            <a:r>
              <a:rPr lang="en-US" altLang="en-US" dirty="0"/>
              <a:t>primary key and foreign key constraint checking</a:t>
            </a:r>
          </a:p>
          <a:p>
            <a:pPr lvl="1"/>
            <a:r>
              <a:rPr lang="en-US" altLang="en-US" dirty="0"/>
              <a:t>Indexing of records with multiple versions</a:t>
            </a:r>
          </a:p>
          <a:p>
            <a:pPr marL="457200" lvl="1" indent="0">
              <a:buNone/>
            </a:pPr>
            <a:r>
              <a:rPr lang="en-US" altLang="en-US" dirty="0"/>
              <a:t>See textbook for details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     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:</a:t>
            </a:r>
            <a:r>
              <a:rPr lang="en-US" altLang="en-US" b="1" dirty="0"/>
              <a:t> lock-S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(A)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lock-S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read 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unlock</a:t>
            </a:r>
            <a:r>
              <a:rPr lang="en-US" altLang="en-US" i="1" dirty="0"/>
              <a:t>(B)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                   display</a:t>
            </a:r>
            <a:r>
              <a:rPr lang="en-US" altLang="en-US" i="1" dirty="0"/>
              <a:t>(A+B)</a:t>
            </a:r>
          </a:p>
          <a:p>
            <a:r>
              <a:rPr lang="en-US" altLang="en-US" dirty="0"/>
              <a:t>Locking as above is </a:t>
            </a:r>
            <a:r>
              <a:rPr lang="en-US" altLang="en-US" i="1" u="sng" dirty="0"/>
              <a:t>not sufficient </a:t>
            </a:r>
            <a:r>
              <a:rPr lang="en-US" altLang="en-US" dirty="0"/>
              <a:t>to guarantee serializability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	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735874" y="987087"/>
            <a:ext cx="76002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Motivation: Decision support queries that read large amounts of data have concurrency conflicts with OLTP transactions that update a few rows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Poor performance results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1:  Use multiversion 2-phase locking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Give logical </a:t>
            </a:r>
            <a:r>
              <a:rPr lang="ja-JP" altLang="en-US" dirty="0"/>
              <a:t>“</a:t>
            </a:r>
            <a:r>
              <a:rPr lang="en-US" altLang="ja-JP" dirty="0"/>
              <a:t>snapshot</a:t>
            </a:r>
            <a:r>
              <a:rPr lang="ja-JP" altLang="en-US" dirty="0"/>
              <a:t>”</a:t>
            </a:r>
            <a:r>
              <a:rPr lang="en-US" altLang="ja-JP" dirty="0"/>
              <a:t> of database state to read only transaction</a:t>
            </a:r>
          </a:p>
          <a:p>
            <a:pPr lvl="2">
              <a:lnSpc>
                <a:spcPct val="90000"/>
              </a:lnSpc>
            </a:pPr>
            <a:r>
              <a:rPr lang="en-US" altLang="ja-JP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ja-JP" dirty="0"/>
              <a:t>Update (read-write) transactions use normal locking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Works well, but how does system know a transaction is read only?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 2 (partial): Give snapshot of database state to every transaction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 2-phase locking on updated data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Problem: variety of anomalies such as lost update can result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Better solution: snapshot isolation level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825" y="1093788"/>
            <a:ext cx="4569750" cy="5297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1600" dirty="0"/>
              <a:t>A transaction T1 executing with Snapshot Isolation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Takes snapshot of committed data at 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Always reads/modifies data in its own snapshot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Updates of concurrent transactions are not visible to T1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Writes of T1 complete when it commits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b="1" dirty="0"/>
              <a:t>First-committer-wins rule</a:t>
            </a:r>
            <a:r>
              <a:rPr kumimoji="0" lang="en-US" altLang="en-US" sz="1600" dirty="0"/>
              <a:t>:</a:t>
            </a:r>
          </a:p>
          <a:p>
            <a:pPr lvl="2"/>
            <a:r>
              <a:rPr kumimoji="0" lang="en-US" altLang="en-US" sz="1600" dirty="0"/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T3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R(X)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R(Y)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R(Z)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W(X:=3)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Commit-</a:t>
                      </a: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Req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Abort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2060"/>
                </a:solidFill>
              </a:rPr>
              <a:t>Concurrent updates not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Own updates are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Not first-committer of X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Serialization error, T2 is rolled back</a:t>
            </a: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31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</a:rPr>
              <a:t>Snapshot Read</a:t>
            </a:r>
            <a:endParaRPr lang="en-US" b="0"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556993"/>
            <a:ext cx="7111205" cy="4551701"/>
          </a:xfrm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06450" y="1109709"/>
            <a:ext cx="7948613" cy="36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Concurrent updates invisible to snapshot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Snapshot Write:</a:t>
            </a:r>
            <a:r>
              <a:rPr lang="en-US" b="0">
                <a:effectLst/>
                <a:latin typeface="Arial" charset="0"/>
                <a:ea typeface="+mj-ea"/>
                <a:cs typeface="+mj-cs"/>
              </a:rPr>
              <a:t> First Committer Wins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2875" y="4521625"/>
            <a:ext cx="7261933" cy="196966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Variant: </a:t>
            </a:r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2060"/>
                </a:solidFill>
              </a:rPr>
              <a:t>First-updater-wins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Check for concurrent updates when write occurs by locking item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But lock should be held till all concurrent transactions have finished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(Oracle uses this plus some extra features)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Differs only in when abort occurs, otherwise equivalent 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9889"/>
            <a:ext cx="5477730" cy="340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Benefits of SI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Reads are </a:t>
            </a:r>
            <a:r>
              <a:rPr lang="en-US" altLang="en-US" i="1" dirty="0"/>
              <a:t>never </a:t>
            </a:r>
            <a:r>
              <a:rPr lang="en-US" altLang="en-US" dirty="0"/>
              <a:t>blocked,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also don</a:t>
            </a:r>
            <a:r>
              <a:rPr lang="ja-JP" altLang="en-US" dirty="0"/>
              <a:t>’</a:t>
            </a:r>
            <a:r>
              <a:rPr lang="en-US" altLang="ja-JP" dirty="0"/>
              <a:t>t block other </a:t>
            </a:r>
            <a:r>
              <a:rPr lang="en-US" altLang="ja-JP" dirty="0" err="1"/>
              <a:t>txns</a:t>
            </a:r>
            <a:r>
              <a:rPr lang="en-US" altLang="ja-JP" dirty="0"/>
              <a:t> activities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Performance similar to Read Committed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Avoids several anomalies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dirty read, i.e. no read of uncommitted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lost update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update made by a transaction is overwritten by another transaction that did not see the update)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non-repeatable read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if read is executed again, it will see the same value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Problems with SI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 does not always give serializable executions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Serializable: among two concurrent </a:t>
            </a:r>
            <a:r>
              <a:rPr lang="en-US" altLang="en-US" dirty="0" err="1"/>
              <a:t>txns</a:t>
            </a:r>
            <a:r>
              <a:rPr lang="en-US" altLang="en-US" dirty="0"/>
              <a:t>, one sees the effects of the other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SI: neither sees the effects of the other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Result: Integrity constraints can be violated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US" altLang="en-US" dirty="0"/>
              <a:t>Example of problem with SI</a:t>
            </a:r>
          </a:p>
          <a:p>
            <a:pPr lvl="1"/>
            <a:r>
              <a:rPr kumimoji="0" lang="en-US" altLang="en-US" dirty="0"/>
              <a:t>Initially A = 3 and B = 17</a:t>
            </a:r>
          </a:p>
          <a:p>
            <a:pPr lvl="2"/>
            <a:r>
              <a:rPr kumimoji="0" lang="en-US" altLang="en-US" dirty="0"/>
              <a:t>Serial execution:  A = ??, B = ??</a:t>
            </a:r>
          </a:p>
          <a:p>
            <a:pPr lvl="2"/>
            <a:r>
              <a:rPr kumimoji="0" lang="en-US" altLang="en-US" dirty="0"/>
              <a:t>if both transactions start at the same time, </a:t>
            </a:r>
            <a:br>
              <a:rPr kumimoji="0" lang="en-US" altLang="en-US" dirty="0"/>
            </a:br>
            <a:r>
              <a:rPr kumimoji="0" lang="en-US" altLang="en-US" dirty="0"/>
              <a:t>with snapshot isolation:  A = ?? , B = ??</a:t>
            </a:r>
          </a:p>
          <a:p>
            <a:r>
              <a:rPr kumimoji="0" lang="en-US" altLang="en-US" dirty="0"/>
              <a:t>Called </a:t>
            </a:r>
            <a:r>
              <a:rPr kumimoji="0" lang="en-US" altLang="en-US" b="1" dirty="0">
                <a:solidFill>
                  <a:srgbClr val="002060"/>
                </a:solidFill>
              </a:rPr>
              <a:t>skew write</a:t>
            </a:r>
          </a:p>
          <a:p>
            <a:r>
              <a:rPr kumimoji="0" lang="en-US" altLang="en-US" dirty="0"/>
              <a:t>Skew also occurs with inserts</a:t>
            </a:r>
          </a:p>
          <a:p>
            <a:pPr lvl="1"/>
            <a:r>
              <a:rPr kumimoji="0" lang="en-US" altLang="en-US" dirty="0" err="1"/>
              <a:t>E.g</a:t>
            </a:r>
            <a:r>
              <a:rPr kumimoji="0" lang="en-US" altLang="en-US" dirty="0"/>
              <a:t>:</a:t>
            </a:r>
          </a:p>
          <a:p>
            <a:pPr lvl="2"/>
            <a:r>
              <a:rPr kumimoji="0" lang="en-US" altLang="en-US" dirty="0"/>
              <a:t>Find max order number among all orders</a:t>
            </a:r>
          </a:p>
          <a:p>
            <a:pPr lvl="2"/>
            <a:r>
              <a:rPr kumimoji="0" lang="en-US" altLang="en-US" dirty="0"/>
              <a:t>Create a new order with order number = previous max + 1</a:t>
            </a:r>
          </a:p>
          <a:p>
            <a:pPr lvl="2"/>
            <a:r>
              <a:rPr kumimoji="0" lang="en-US" altLang="en-US" dirty="0"/>
              <a:t>Two transaction can both create order with same number</a:t>
            </a:r>
          </a:p>
          <a:p>
            <a:pPr lvl="3"/>
            <a:r>
              <a:rPr kumimoji="0" lang="en-US" altLang="en-US" dirty="0"/>
              <a:t>Is an example of phantom phenomenon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45756FA-8398-4EF6-847F-D82A158D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343650" y="957471"/>
            <a:ext cx="2362926" cy="29793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017143"/>
            <a:ext cx="2959304" cy="5363110"/>
          </a:xfrm>
        </p:spPr>
        <p:txBody>
          <a:bodyPr/>
          <a:lstStyle/>
          <a:p>
            <a:r>
              <a:rPr lang="en-IN" dirty="0"/>
              <a:t>Grants omitted in rest of chapter</a:t>
            </a:r>
          </a:p>
          <a:p>
            <a:pPr lvl="1"/>
            <a:r>
              <a:rPr lang="en-IN" dirty="0"/>
              <a:t>Assume grant happens just before the next instruction following lock request</a:t>
            </a:r>
          </a:p>
          <a:p>
            <a:r>
              <a:rPr lang="en-IN" dirty="0"/>
              <a:t>This schedule is not serializable (why?)</a:t>
            </a:r>
          </a:p>
          <a:p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locking protocol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set of rules followed by all transactions while requesting and releasing locks.</a:t>
            </a:r>
          </a:p>
          <a:p>
            <a:r>
              <a:rPr lang="en-US" altLang="en-US" dirty="0"/>
              <a:t>Locking protocols enforce serializability by restricting the set of possible schedules.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Neither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nor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can make progress — executing  </a:t>
            </a:r>
            <a:r>
              <a:rPr lang="en-US" altLang="en-US" b="1" dirty="0"/>
              <a:t>lock-S</a:t>
            </a:r>
            <a:r>
              <a:rPr lang="en-US" altLang="en-US" i="1" dirty="0"/>
              <a:t>(B)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B</a:t>
            </a:r>
            <a:r>
              <a:rPr lang="en-US" altLang="en-US" dirty="0"/>
              <a:t>, while executing  </a:t>
            </a:r>
            <a:r>
              <a:rPr lang="en-US" altLang="en-US" b="1" dirty="0"/>
              <a:t>lock-X</a:t>
            </a:r>
            <a:r>
              <a:rPr lang="en-US" altLang="en-US" i="1" dirty="0"/>
              <a:t>(A)</a:t>
            </a:r>
            <a:r>
              <a:rPr lang="en-US" altLang="en-US" dirty="0"/>
              <a:t> causes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i="1" dirty="0"/>
              <a:t> </a:t>
            </a:r>
            <a:r>
              <a:rPr lang="en-US" altLang="en-US" dirty="0"/>
              <a:t> to wait for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to release its lock on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Such a situation is called a </a:t>
            </a:r>
            <a:r>
              <a:rPr lang="en-US" altLang="en-US" b="1" dirty="0">
                <a:solidFill>
                  <a:srgbClr val="002060"/>
                </a:solidFill>
              </a:rPr>
              <a:t>deadlock</a:t>
            </a:r>
            <a:r>
              <a:rPr lang="en-US" altLang="en-US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To handle a deadlock one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3</a:t>
            </a:r>
            <a:r>
              <a:rPr lang="en-US" altLang="en-US" dirty="0"/>
              <a:t>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4</a:t>
            </a:r>
            <a:r>
              <a:rPr lang="en-US" altLang="en-US" dirty="0"/>
              <a:t> must be rolled back </a:t>
            </a:r>
            <a:br>
              <a:rPr lang="en-US" altLang="en-US" dirty="0"/>
            </a:br>
            <a:r>
              <a:rPr lang="en-US" altLang="en-US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171057" y="1376516"/>
            <a:ext cx="2646298" cy="26325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dirty="0"/>
              <a:t>The potential for deadlock exists in most locking protocols. Deadlocks are a necessary evil.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Starvation</a:t>
            </a:r>
            <a:r>
              <a:rPr lang="en-US" altLang="en-US" dirty="0"/>
              <a:t> is also possible if concurrency control manager is badly designed. For example:</a:t>
            </a:r>
          </a:p>
          <a:p>
            <a:pPr lvl="1"/>
            <a:r>
              <a:rPr lang="en-US" altLang="en-US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dirty="0"/>
              <a:t>The same transaction is repeatedly rolled back due to deadlocks.</a:t>
            </a:r>
          </a:p>
          <a:p>
            <a:r>
              <a:rPr lang="en-US" altLang="en-US" dirty="0"/>
              <a:t>Concurrency control manager can be designed to prevent starvation.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conflict-serializable schedules.</a:t>
            </a:r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protocol assures serializability.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xmlns="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3A9857D5-A3B4-4348-AD13-80AB0BFB7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97618</TotalTime>
  <Words>3868</Words>
  <Application>Microsoft Office PowerPoint</Application>
  <PresentationFormat>On-screen Show (4:3)</PresentationFormat>
  <Paragraphs>506</Paragraphs>
  <Slides>55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ＭＳ Ｐゴシック</vt:lpstr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db</vt:lpstr>
      <vt:lpstr>Chapter 18 : Concurrency Control </vt:lpstr>
      <vt:lpstr>Outline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</vt:lpstr>
      <vt:lpstr>The Two-Phase Locking Protocol (Cont.)</vt:lpstr>
      <vt:lpstr>The Two-Phase Locking Protocol (Cont.)</vt:lpstr>
      <vt:lpstr>Locking Protocols</vt:lpstr>
      <vt:lpstr>Lock Conversions</vt:lpstr>
      <vt:lpstr>Automatic Acquisition of Locks</vt:lpstr>
      <vt:lpstr>Automatic Acquisition of Locks (Cont.)</vt:lpstr>
      <vt:lpstr>Implementation of Locking</vt:lpstr>
      <vt:lpstr>Lock Table</vt:lpstr>
      <vt:lpstr>Graph-Based Protocols</vt:lpstr>
      <vt:lpstr>Tree Protocol</vt:lpstr>
      <vt:lpstr>Graph-Based Protocols (Cont.)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Recovery</vt:lpstr>
      <vt:lpstr>PowerPoint Presentation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Another Example Under TSO</vt:lpstr>
      <vt:lpstr>Correctness of Timestamp-Ordering Protocol</vt:lpstr>
      <vt:lpstr>Recoverability and Cascade Freedom</vt:lpstr>
      <vt:lpstr>Thomas’ Write Rule</vt:lpstr>
      <vt:lpstr>Validation-Based Protocol</vt:lpstr>
      <vt:lpstr>Validation-Based Protocol</vt:lpstr>
      <vt:lpstr>Validation-Based Protocol (Cont.)</vt:lpstr>
      <vt:lpstr>Validation Test for Transaction Tj</vt:lpstr>
      <vt:lpstr>Schedule Produced by Validation</vt:lpstr>
      <vt:lpstr>PowerPoint Presentation</vt:lpstr>
      <vt:lpstr>Multiversion Schemes</vt:lpstr>
      <vt:lpstr>Multiversion Timestamp Ordering</vt:lpstr>
      <vt:lpstr>Multiversion Timestamp Ordering (Cont)</vt:lpstr>
      <vt:lpstr>Multiversion Timestamp Ordering (Cont)</vt:lpstr>
      <vt:lpstr>Multiversion Two-Phase Locking</vt:lpstr>
      <vt:lpstr>Multiversion Two-Phase Locking (Cont.)</vt:lpstr>
      <vt:lpstr>MVCC: Implementation Issues</vt:lpstr>
      <vt:lpstr>Snapshot Isolation </vt:lpstr>
      <vt:lpstr>Snapshot Isolation</vt:lpstr>
      <vt:lpstr>Snapshot Read</vt:lpstr>
      <vt:lpstr>Snapshot Write: First Committer Wins</vt:lpstr>
      <vt:lpstr>Benefits of SI</vt:lpstr>
      <vt:lpstr>Snapshot Isolation</vt:lpstr>
    </vt:vector>
  </TitlesOfParts>
  <Company>IITB, Mumbai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LJMCA</cp:lastModifiedBy>
  <cp:revision>433</cp:revision>
  <dcterms:created xsi:type="dcterms:W3CDTF">2009-12-21T15:40:24Z</dcterms:created>
  <dcterms:modified xsi:type="dcterms:W3CDTF">2025-10-03T04:25:55Z</dcterms:modified>
</cp:coreProperties>
</file>