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90"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08122F-97C7-48C5-B6A0-AF7DF0A48B12}" type="datetimeFigureOut">
              <a:rPr lang="en-IN" smtClean="0"/>
              <a:t>01-12-2023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D94ADD-1DCD-460C-B6DB-7B553741AA5F}" type="slidenum">
              <a:rPr lang="en-IN" smtClean="0"/>
              <a:t>‹#›</a:t>
            </a:fld>
            <a:endParaRPr lang="en-IN"/>
          </a:p>
        </p:txBody>
      </p:sp>
    </p:spTree>
    <p:extLst>
      <p:ext uri="{BB962C8B-B14F-4D97-AF65-F5344CB8AC3E}">
        <p14:creationId xmlns:p14="http://schemas.microsoft.com/office/powerpoint/2010/main" val="4065581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4D94ADD-1DCD-460C-B6DB-7B553741AA5F}" type="slidenum">
              <a:rPr lang="en-IN" smtClean="0"/>
              <a:t>16</a:t>
            </a:fld>
            <a:endParaRPr lang="en-IN"/>
          </a:p>
        </p:txBody>
      </p:sp>
    </p:spTree>
    <p:extLst>
      <p:ext uri="{BB962C8B-B14F-4D97-AF65-F5344CB8AC3E}">
        <p14:creationId xmlns:p14="http://schemas.microsoft.com/office/powerpoint/2010/main" val="1477250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DBF2E7-07F7-4EED-A7F3-82E8D58523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768F49D9-4FAF-4594-B52B-FFD911BE5B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83E5FB09-D7A4-4452-A82A-3D079CD50E6F}"/>
              </a:ext>
            </a:extLst>
          </p:cNvPr>
          <p:cNvSpPr>
            <a:spLocks noGrp="1"/>
          </p:cNvSpPr>
          <p:nvPr>
            <p:ph type="dt" sz="half" idx="10"/>
          </p:nvPr>
        </p:nvSpPr>
        <p:spPr/>
        <p:txBody>
          <a:bodyPr/>
          <a:lstStyle/>
          <a:p>
            <a:fld id="{97D27B52-92AA-4B87-932A-2F6BD153A896}" type="datetimeFigureOut">
              <a:rPr lang="en-IN" smtClean="0"/>
              <a:t>01-12-2023</a:t>
            </a:fld>
            <a:endParaRPr lang="en-IN"/>
          </a:p>
        </p:txBody>
      </p:sp>
      <p:sp>
        <p:nvSpPr>
          <p:cNvPr id="5" name="Footer Placeholder 4">
            <a:extLst>
              <a:ext uri="{FF2B5EF4-FFF2-40B4-BE49-F238E27FC236}">
                <a16:creationId xmlns:a16="http://schemas.microsoft.com/office/drawing/2014/main" xmlns="" id="{B31B4E68-1E4B-4D65-92A4-CDBCA7AA5C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1F76B13-72A4-4259-A870-DFFB61865112}"/>
              </a:ext>
            </a:extLst>
          </p:cNvPr>
          <p:cNvSpPr>
            <a:spLocks noGrp="1"/>
          </p:cNvSpPr>
          <p:nvPr>
            <p:ph type="sldNum" sz="quarter" idx="12"/>
          </p:nvPr>
        </p:nvSpPr>
        <p:spPr/>
        <p:txBody>
          <a:bodyPr/>
          <a:lstStyle/>
          <a:p>
            <a:fld id="{AC8C8AFB-0B5C-4DFA-8312-62E9EC9129CA}" type="slidenum">
              <a:rPr lang="en-IN" smtClean="0"/>
              <a:t>‹#›</a:t>
            </a:fld>
            <a:endParaRPr lang="en-IN"/>
          </a:p>
        </p:txBody>
      </p:sp>
    </p:spTree>
    <p:extLst>
      <p:ext uri="{BB962C8B-B14F-4D97-AF65-F5344CB8AC3E}">
        <p14:creationId xmlns:p14="http://schemas.microsoft.com/office/powerpoint/2010/main" val="3970780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3FC923-E005-4C9D-AA8D-5E6D2350711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00DAFBB-A200-49FE-9D6D-0D36332E52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F938162-A0FA-4A8C-9977-92D852286820}"/>
              </a:ext>
            </a:extLst>
          </p:cNvPr>
          <p:cNvSpPr>
            <a:spLocks noGrp="1"/>
          </p:cNvSpPr>
          <p:nvPr>
            <p:ph type="dt" sz="half" idx="10"/>
          </p:nvPr>
        </p:nvSpPr>
        <p:spPr/>
        <p:txBody>
          <a:bodyPr/>
          <a:lstStyle/>
          <a:p>
            <a:fld id="{97D27B52-92AA-4B87-932A-2F6BD153A896}" type="datetimeFigureOut">
              <a:rPr lang="en-IN" smtClean="0"/>
              <a:t>01-12-2023</a:t>
            </a:fld>
            <a:endParaRPr lang="en-IN"/>
          </a:p>
        </p:txBody>
      </p:sp>
      <p:sp>
        <p:nvSpPr>
          <p:cNvPr id="5" name="Footer Placeholder 4">
            <a:extLst>
              <a:ext uri="{FF2B5EF4-FFF2-40B4-BE49-F238E27FC236}">
                <a16:creationId xmlns:a16="http://schemas.microsoft.com/office/drawing/2014/main" xmlns="" id="{12C2CA97-9CDC-4F7F-BC78-9B60D11BBE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881F23E-055D-4978-9895-3948F095C7FA}"/>
              </a:ext>
            </a:extLst>
          </p:cNvPr>
          <p:cNvSpPr>
            <a:spLocks noGrp="1"/>
          </p:cNvSpPr>
          <p:nvPr>
            <p:ph type="sldNum" sz="quarter" idx="12"/>
          </p:nvPr>
        </p:nvSpPr>
        <p:spPr/>
        <p:txBody>
          <a:bodyPr/>
          <a:lstStyle/>
          <a:p>
            <a:fld id="{AC8C8AFB-0B5C-4DFA-8312-62E9EC9129CA}" type="slidenum">
              <a:rPr lang="en-IN" smtClean="0"/>
              <a:t>‹#›</a:t>
            </a:fld>
            <a:endParaRPr lang="en-IN"/>
          </a:p>
        </p:txBody>
      </p:sp>
    </p:spTree>
    <p:extLst>
      <p:ext uri="{BB962C8B-B14F-4D97-AF65-F5344CB8AC3E}">
        <p14:creationId xmlns:p14="http://schemas.microsoft.com/office/powerpoint/2010/main" val="1785130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E5B6321-3589-4E77-A3B5-96237B934E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82E221B-77F2-4FAF-A9AA-CD7CA85087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522A82E-98DC-4770-BF96-55B9DFE61BBC}"/>
              </a:ext>
            </a:extLst>
          </p:cNvPr>
          <p:cNvSpPr>
            <a:spLocks noGrp="1"/>
          </p:cNvSpPr>
          <p:nvPr>
            <p:ph type="dt" sz="half" idx="10"/>
          </p:nvPr>
        </p:nvSpPr>
        <p:spPr/>
        <p:txBody>
          <a:bodyPr/>
          <a:lstStyle/>
          <a:p>
            <a:fld id="{97D27B52-92AA-4B87-932A-2F6BD153A896}" type="datetimeFigureOut">
              <a:rPr lang="en-IN" smtClean="0"/>
              <a:t>01-12-2023</a:t>
            </a:fld>
            <a:endParaRPr lang="en-IN"/>
          </a:p>
        </p:txBody>
      </p:sp>
      <p:sp>
        <p:nvSpPr>
          <p:cNvPr id="5" name="Footer Placeholder 4">
            <a:extLst>
              <a:ext uri="{FF2B5EF4-FFF2-40B4-BE49-F238E27FC236}">
                <a16:creationId xmlns:a16="http://schemas.microsoft.com/office/drawing/2014/main" xmlns="" id="{CB761954-23E4-4F00-8A71-7B65C28E23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81651C3-ED9D-4C29-A9D0-F979A23D9BFF}"/>
              </a:ext>
            </a:extLst>
          </p:cNvPr>
          <p:cNvSpPr>
            <a:spLocks noGrp="1"/>
          </p:cNvSpPr>
          <p:nvPr>
            <p:ph type="sldNum" sz="quarter" idx="12"/>
          </p:nvPr>
        </p:nvSpPr>
        <p:spPr/>
        <p:txBody>
          <a:bodyPr/>
          <a:lstStyle/>
          <a:p>
            <a:fld id="{AC8C8AFB-0B5C-4DFA-8312-62E9EC9129CA}" type="slidenum">
              <a:rPr lang="en-IN" smtClean="0"/>
              <a:t>‹#›</a:t>
            </a:fld>
            <a:endParaRPr lang="en-IN"/>
          </a:p>
        </p:txBody>
      </p:sp>
    </p:spTree>
    <p:extLst>
      <p:ext uri="{BB962C8B-B14F-4D97-AF65-F5344CB8AC3E}">
        <p14:creationId xmlns:p14="http://schemas.microsoft.com/office/powerpoint/2010/main" val="1009541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C4DB1-7B3B-4A0F-9378-371A715825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D660F43-C53B-4092-B6D5-C1966D1815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8091CD2-DF35-4C6F-A893-D36029E00BD5}"/>
              </a:ext>
            </a:extLst>
          </p:cNvPr>
          <p:cNvSpPr>
            <a:spLocks noGrp="1"/>
          </p:cNvSpPr>
          <p:nvPr>
            <p:ph type="dt" sz="half" idx="10"/>
          </p:nvPr>
        </p:nvSpPr>
        <p:spPr/>
        <p:txBody>
          <a:bodyPr/>
          <a:lstStyle/>
          <a:p>
            <a:fld id="{97D27B52-92AA-4B87-932A-2F6BD153A896}" type="datetimeFigureOut">
              <a:rPr lang="en-IN" smtClean="0"/>
              <a:t>01-12-2023</a:t>
            </a:fld>
            <a:endParaRPr lang="en-IN"/>
          </a:p>
        </p:txBody>
      </p:sp>
      <p:sp>
        <p:nvSpPr>
          <p:cNvPr id="5" name="Footer Placeholder 4">
            <a:extLst>
              <a:ext uri="{FF2B5EF4-FFF2-40B4-BE49-F238E27FC236}">
                <a16:creationId xmlns:a16="http://schemas.microsoft.com/office/drawing/2014/main" xmlns="" id="{DD7434A9-668F-48EF-9C83-DA75BC95B8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79CC50A-AEC5-4BE2-9064-863FAB637414}"/>
              </a:ext>
            </a:extLst>
          </p:cNvPr>
          <p:cNvSpPr>
            <a:spLocks noGrp="1"/>
          </p:cNvSpPr>
          <p:nvPr>
            <p:ph type="sldNum" sz="quarter" idx="12"/>
          </p:nvPr>
        </p:nvSpPr>
        <p:spPr/>
        <p:txBody>
          <a:bodyPr/>
          <a:lstStyle/>
          <a:p>
            <a:fld id="{AC8C8AFB-0B5C-4DFA-8312-62E9EC9129CA}" type="slidenum">
              <a:rPr lang="en-IN" smtClean="0"/>
              <a:t>‹#›</a:t>
            </a:fld>
            <a:endParaRPr lang="en-IN"/>
          </a:p>
        </p:txBody>
      </p:sp>
    </p:spTree>
    <p:extLst>
      <p:ext uri="{BB962C8B-B14F-4D97-AF65-F5344CB8AC3E}">
        <p14:creationId xmlns:p14="http://schemas.microsoft.com/office/powerpoint/2010/main" val="375907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894E22-F3CE-47CD-AC29-832FAB56DC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2908268-4A8F-4140-B100-280FBB9318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0C4842E-DE94-4371-AD2B-4D283BDFE1EB}"/>
              </a:ext>
            </a:extLst>
          </p:cNvPr>
          <p:cNvSpPr>
            <a:spLocks noGrp="1"/>
          </p:cNvSpPr>
          <p:nvPr>
            <p:ph type="dt" sz="half" idx="10"/>
          </p:nvPr>
        </p:nvSpPr>
        <p:spPr/>
        <p:txBody>
          <a:bodyPr/>
          <a:lstStyle/>
          <a:p>
            <a:fld id="{97D27B52-92AA-4B87-932A-2F6BD153A896}" type="datetimeFigureOut">
              <a:rPr lang="en-IN" smtClean="0"/>
              <a:t>01-12-2023</a:t>
            </a:fld>
            <a:endParaRPr lang="en-IN"/>
          </a:p>
        </p:txBody>
      </p:sp>
      <p:sp>
        <p:nvSpPr>
          <p:cNvPr id="5" name="Footer Placeholder 4">
            <a:extLst>
              <a:ext uri="{FF2B5EF4-FFF2-40B4-BE49-F238E27FC236}">
                <a16:creationId xmlns:a16="http://schemas.microsoft.com/office/drawing/2014/main" xmlns="" id="{E71F7AA0-9EB1-4D7C-A97D-302E626069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B8BA7C6-0197-480F-9198-1F5B21369A8E}"/>
              </a:ext>
            </a:extLst>
          </p:cNvPr>
          <p:cNvSpPr>
            <a:spLocks noGrp="1"/>
          </p:cNvSpPr>
          <p:nvPr>
            <p:ph type="sldNum" sz="quarter" idx="12"/>
          </p:nvPr>
        </p:nvSpPr>
        <p:spPr/>
        <p:txBody>
          <a:bodyPr/>
          <a:lstStyle/>
          <a:p>
            <a:fld id="{AC8C8AFB-0B5C-4DFA-8312-62E9EC9129CA}" type="slidenum">
              <a:rPr lang="en-IN" smtClean="0"/>
              <a:t>‹#›</a:t>
            </a:fld>
            <a:endParaRPr lang="en-IN"/>
          </a:p>
        </p:txBody>
      </p:sp>
    </p:spTree>
    <p:extLst>
      <p:ext uri="{BB962C8B-B14F-4D97-AF65-F5344CB8AC3E}">
        <p14:creationId xmlns:p14="http://schemas.microsoft.com/office/powerpoint/2010/main" val="2759976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9F080D-F656-4348-B306-EA30B2D1A8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EA0B23B-2A5C-4281-9A5B-E400013CE2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D16FBCD6-ED11-483C-975B-2602759EA1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18D26B10-40C9-4B25-BDCD-5A72C7127C40}"/>
              </a:ext>
            </a:extLst>
          </p:cNvPr>
          <p:cNvSpPr>
            <a:spLocks noGrp="1"/>
          </p:cNvSpPr>
          <p:nvPr>
            <p:ph type="dt" sz="half" idx="10"/>
          </p:nvPr>
        </p:nvSpPr>
        <p:spPr/>
        <p:txBody>
          <a:bodyPr/>
          <a:lstStyle/>
          <a:p>
            <a:fld id="{97D27B52-92AA-4B87-932A-2F6BD153A896}" type="datetimeFigureOut">
              <a:rPr lang="en-IN" smtClean="0"/>
              <a:t>01-12-2023</a:t>
            </a:fld>
            <a:endParaRPr lang="en-IN"/>
          </a:p>
        </p:txBody>
      </p:sp>
      <p:sp>
        <p:nvSpPr>
          <p:cNvPr id="6" name="Footer Placeholder 5">
            <a:extLst>
              <a:ext uri="{FF2B5EF4-FFF2-40B4-BE49-F238E27FC236}">
                <a16:creationId xmlns:a16="http://schemas.microsoft.com/office/drawing/2014/main" xmlns="" id="{A20E94AC-926B-4B69-966F-3B48ED8A28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CCE384A-8158-4886-9978-9532D5B1085F}"/>
              </a:ext>
            </a:extLst>
          </p:cNvPr>
          <p:cNvSpPr>
            <a:spLocks noGrp="1"/>
          </p:cNvSpPr>
          <p:nvPr>
            <p:ph type="sldNum" sz="quarter" idx="12"/>
          </p:nvPr>
        </p:nvSpPr>
        <p:spPr/>
        <p:txBody>
          <a:bodyPr/>
          <a:lstStyle/>
          <a:p>
            <a:fld id="{AC8C8AFB-0B5C-4DFA-8312-62E9EC9129CA}" type="slidenum">
              <a:rPr lang="en-IN" smtClean="0"/>
              <a:t>‹#›</a:t>
            </a:fld>
            <a:endParaRPr lang="en-IN"/>
          </a:p>
        </p:txBody>
      </p:sp>
    </p:spTree>
    <p:extLst>
      <p:ext uri="{BB962C8B-B14F-4D97-AF65-F5344CB8AC3E}">
        <p14:creationId xmlns:p14="http://schemas.microsoft.com/office/powerpoint/2010/main" val="2478309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A3CD0A-5609-4F4F-BD72-7E5A08E98BA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35E5409-FFDF-4700-BE71-741048378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C7C63B6-18E5-4E1D-8A5D-804FA49B98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F42B8102-DB80-464E-83C4-C92B11BD55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4EA14FD-A821-44E0-8E88-A0E1274FD1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A8D6471-3C1A-4D20-9851-E061E849034C}"/>
              </a:ext>
            </a:extLst>
          </p:cNvPr>
          <p:cNvSpPr>
            <a:spLocks noGrp="1"/>
          </p:cNvSpPr>
          <p:nvPr>
            <p:ph type="dt" sz="half" idx="10"/>
          </p:nvPr>
        </p:nvSpPr>
        <p:spPr/>
        <p:txBody>
          <a:bodyPr/>
          <a:lstStyle/>
          <a:p>
            <a:fld id="{97D27B52-92AA-4B87-932A-2F6BD153A896}" type="datetimeFigureOut">
              <a:rPr lang="en-IN" smtClean="0"/>
              <a:t>01-12-2023</a:t>
            </a:fld>
            <a:endParaRPr lang="en-IN"/>
          </a:p>
        </p:txBody>
      </p:sp>
      <p:sp>
        <p:nvSpPr>
          <p:cNvPr id="8" name="Footer Placeholder 7">
            <a:extLst>
              <a:ext uri="{FF2B5EF4-FFF2-40B4-BE49-F238E27FC236}">
                <a16:creationId xmlns:a16="http://schemas.microsoft.com/office/drawing/2014/main" xmlns="" id="{29A4EE88-59A8-4A6B-AD35-DFC6D368014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6E75A0CB-07E4-4103-BF94-79D5B9FE64CD}"/>
              </a:ext>
            </a:extLst>
          </p:cNvPr>
          <p:cNvSpPr>
            <a:spLocks noGrp="1"/>
          </p:cNvSpPr>
          <p:nvPr>
            <p:ph type="sldNum" sz="quarter" idx="12"/>
          </p:nvPr>
        </p:nvSpPr>
        <p:spPr/>
        <p:txBody>
          <a:bodyPr/>
          <a:lstStyle/>
          <a:p>
            <a:fld id="{AC8C8AFB-0B5C-4DFA-8312-62E9EC9129CA}" type="slidenum">
              <a:rPr lang="en-IN" smtClean="0"/>
              <a:t>‹#›</a:t>
            </a:fld>
            <a:endParaRPr lang="en-IN"/>
          </a:p>
        </p:txBody>
      </p:sp>
    </p:spTree>
    <p:extLst>
      <p:ext uri="{BB962C8B-B14F-4D97-AF65-F5344CB8AC3E}">
        <p14:creationId xmlns:p14="http://schemas.microsoft.com/office/powerpoint/2010/main" val="3719555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59C38F-6081-4D45-9555-FA45C720D0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BE0FD9A-44A2-4E86-91AF-E6778AD7BEB0}"/>
              </a:ext>
            </a:extLst>
          </p:cNvPr>
          <p:cNvSpPr>
            <a:spLocks noGrp="1"/>
          </p:cNvSpPr>
          <p:nvPr>
            <p:ph type="dt" sz="half" idx="10"/>
          </p:nvPr>
        </p:nvSpPr>
        <p:spPr/>
        <p:txBody>
          <a:bodyPr/>
          <a:lstStyle/>
          <a:p>
            <a:fld id="{97D27B52-92AA-4B87-932A-2F6BD153A896}" type="datetimeFigureOut">
              <a:rPr lang="en-IN" smtClean="0"/>
              <a:t>01-12-2023</a:t>
            </a:fld>
            <a:endParaRPr lang="en-IN"/>
          </a:p>
        </p:txBody>
      </p:sp>
      <p:sp>
        <p:nvSpPr>
          <p:cNvPr id="4" name="Footer Placeholder 3">
            <a:extLst>
              <a:ext uri="{FF2B5EF4-FFF2-40B4-BE49-F238E27FC236}">
                <a16:creationId xmlns:a16="http://schemas.microsoft.com/office/drawing/2014/main" xmlns="" id="{539A395B-7B16-449D-8B95-40DB164619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F7697981-B37E-4D1D-BC69-80E3C0C48F99}"/>
              </a:ext>
            </a:extLst>
          </p:cNvPr>
          <p:cNvSpPr>
            <a:spLocks noGrp="1"/>
          </p:cNvSpPr>
          <p:nvPr>
            <p:ph type="sldNum" sz="quarter" idx="12"/>
          </p:nvPr>
        </p:nvSpPr>
        <p:spPr/>
        <p:txBody>
          <a:bodyPr/>
          <a:lstStyle/>
          <a:p>
            <a:fld id="{AC8C8AFB-0B5C-4DFA-8312-62E9EC9129CA}" type="slidenum">
              <a:rPr lang="en-IN" smtClean="0"/>
              <a:t>‹#›</a:t>
            </a:fld>
            <a:endParaRPr lang="en-IN"/>
          </a:p>
        </p:txBody>
      </p:sp>
    </p:spTree>
    <p:extLst>
      <p:ext uri="{BB962C8B-B14F-4D97-AF65-F5344CB8AC3E}">
        <p14:creationId xmlns:p14="http://schemas.microsoft.com/office/powerpoint/2010/main" val="3622426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7805416-6D9C-42DC-9620-44BBABBCA7B5}"/>
              </a:ext>
            </a:extLst>
          </p:cNvPr>
          <p:cNvSpPr>
            <a:spLocks noGrp="1"/>
          </p:cNvSpPr>
          <p:nvPr>
            <p:ph type="dt" sz="half" idx="10"/>
          </p:nvPr>
        </p:nvSpPr>
        <p:spPr/>
        <p:txBody>
          <a:bodyPr/>
          <a:lstStyle/>
          <a:p>
            <a:fld id="{97D27B52-92AA-4B87-932A-2F6BD153A896}" type="datetimeFigureOut">
              <a:rPr lang="en-IN" smtClean="0"/>
              <a:t>01-12-2023</a:t>
            </a:fld>
            <a:endParaRPr lang="en-IN"/>
          </a:p>
        </p:txBody>
      </p:sp>
      <p:sp>
        <p:nvSpPr>
          <p:cNvPr id="3" name="Footer Placeholder 2">
            <a:extLst>
              <a:ext uri="{FF2B5EF4-FFF2-40B4-BE49-F238E27FC236}">
                <a16:creationId xmlns:a16="http://schemas.microsoft.com/office/drawing/2014/main" xmlns="" id="{94C5B89B-4615-4D90-93A9-AD2FE7B8E5C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59B1F3FC-7840-481B-B46C-6E4B336F70BE}"/>
              </a:ext>
            </a:extLst>
          </p:cNvPr>
          <p:cNvSpPr>
            <a:spLocks noGrp="1"/>
          </p:cNvSpPr>
          <p:nvPr>
            <p:ph type="sldNum" sz="quarter" idx="12"/>
          </p:nvPr>
        </p:nvSpPr>
        <p:spPr/>
        <p:txBody>
          <a:bodyPr/>
          <a:lstStyle/>
          <a:p>
            <a:fld id="{AC8C8AFB-0B5C-4DFA-8312-62E9EC9129CA}" type="slidenum">
              <a:rPr lang="en-IN" smtClean="0"/>
              <a:t>‹#›</a:t>
            </a:fld>
            <a:endParaRPr lang="en-IN"/>
          </a:p>
        </p:txBody>
      </p:sp>
    </p:spTree>
    <p:extLst>
      <p:ext uri="{BB962C8B-B14F-4D97-AF65-F5344CB8AC3E}">
        <p14:creationId xmlns:p14="http://schemas.microsoft.com/office/powerpoint/2010/main" val="126712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A403B-3CB1-49A3-B5F7-9CDCFAC40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CC3A75D-6072-4060-92D9-E92241A68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E8762A2D-7E0C-4C08-AEE9-72744262D3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808EAC4-6B36-42B0-85E2-3CE625BC6EA3}"/>
              </a:ext>
            </a:extLst>
          </p:cNvPr>
          <p:cNvSpPr>
            <a:spLocks noGrp="1"/>
          </p:cNvSpPr>
          <p:nvPr>
            <p:ph type="dt" sz="half" idx="10"/>
          </p:nvPr>
        </p:nvSpPr>
        <p:spPr/>
        <p:txBody>
          <a:bodyPr/>
          <a:lstStyle/>
          <a:p>
            <a:fld id="{97D27B52-92AA-4B87-932A-2F6BD153A896}" type="datetimeFigureOut">
              <a:rPr lang="en-IN" smtClean="0"/>
              <a:t>01-12-2023</a:t>
            </a:fld>
            <a:endParaRPr lang="en-IN"/>
          </a:p>
        </p:txBody>
      </p:sp>
      <p:sp>
        <p:nvSpPr>
          <p:cNvPr id="6" name="Footer Placeholder 5">
            <a:extLst>
              <a:ext uri="{FF2B5EF4-FFF2-40B4-BE49-F238E27FC236}">
                <a16:creationId xmlns:a16="http://schemas.microsoft.com/office/drawing/2014/main" xmlns="" id="{2CBB1B67-A109-491E-9D05-8E4A0644FB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A32B285-8810-4048-ABC7-2532B1361E7D}"/>
              </a:ext>
            </a:extLst>
          </p:cNvPr>
          <p:cNvSpPr>
            <a:spLocks noGrp="1"/>
          </p:cNvSpPr>
          <p:nvPr>
            <p:ph type="sldNum" sz="quarter" idx="12"/>
          </p:nvPr>
        </p:nvSpPr>
        <p:spPr/>
        <p:txBody>
          <a:bodyPr/>
          <a:lstStyle/>
          <a:p>
            <a:fld id="{AC8C8AFB-0B5C-4DFA-8312-62E9EC9129CA}" type="slidenum">
              <a:rPr lang="en-IN" smtClean="0"/>
              <a:t>‹#›</a:t>
            </a:fld>
            <a:endParaRPr lang="en-IN"/>
          </a:p>
        </p:txBody>
      </p:sp>
    </p:spTree>
    <p:extLst>
      <p:ext uri="{BB962C8B-B14F-4D97-AF65-F5344CB8AC3E}">
        <p14:creationId xmlns:p14="http://schemas.microsoft.com/office/powerpoint/2010/main" val="955990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1AF394-49D1-4182-8BED-C2603984EC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35E2630E-4D2D-4AEA-A2F5-A7FA29949B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E0708DE1-3C20-4335-BE53-F92467D642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ECA833B-5B1E-4A85-A680-F554ED4EDE5F}"/>
              </a:ext>
            </a:extLst>
          </p:cNvPr>
          <p:cNvSpPr>
            <a:spLocks noGrp="1"/>
          </p:cNvSpPr>
          <p:nvPr>
            <p:ph type="dt" sz="half" idx="10"/>
          </p:nvPr>
        </p:nvSpPr>
        <p:spPr/>
        <p:txBody>
          <a:bodyPr/>
          <a:lstStyle/>
          <a:p>
            <a:fld id="{97D27B52-92AA-4B87-932A-2F6BD153A896}" type="datetimeFigureOut">
              <a:rPr lang="en-IN" smtClean="0"/>
              <a:t>01-12-2023</a:t>
            </a:fld>
            <a:endParaRPr lang="en-IN"/>
          </a:p>
        </p:txBody>
      </p:sp>
      <p:sp>
        <p:nvSpPr>
          <p:cNvPr id="6" name="Footer Placeholder 5">
            <a:extLst>
              <a:ext uri="{FF2B5EF4-FFF2-40B4-BE49-F238E27FC236}">
                <a16:creationId xmlns:a16="http://schemas.microsoft.com/office/drawing/2014/main" xmlns="" id="{4AB06050-41BC-4B77-8C48-CD8D7B7282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AA795F0-BED5-4133-B59D-17C63FFDB3BE}"/>
              </a:ext>
            </a:extLst>
          </p:cNvPr>
          <p:cNvSpPr>
            <a:spLocks noGrp="1"/>
          </p:cNvSpPr>
          <p:nvPr>
            <p:ph type="sldNum" sz="quarter" idx="12"/>
          </p:nvPr>
        </p:nvSpPr>
        <p:spPr/>
        <p:txBody>
          <a:bodyPr/>
          <a:lstStyle/>
          <a:p>
            <a:fld id="{AC8C8AFB-0B5C-4DFA-8312-62E9EC9129CA}" type="slidenum">
              <a:rPr lang="en-IN" smtClean="0"/>
              <a:t>‹#›</a:t>
            </a:fld>
            <a:endParaRPr lang="en-IN"/>
          </a:p>
        </p:txBody>
      </p:sp>
    </p:spTree>
    <p:extLst>
      <p:ext uri="{BB962C8B-B14F-4D97-AF65-F5344CB8AC3E}">
        <p14:creationId xmlns:p14="http://schemas.microsoft.com/office/powerpoint/2010/main" val="233955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DE8C4A8-A967-4E6F-B27C-6547356495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AC1667F-A06E-4D42-816D-97A4266E66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78F2156-EEE9-42BD-82AF-142E068A13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D27B52-92AA-4B87-932A-2F6BD153A896}" type="datetimeFigureOut">
              <a:rPr lang="en-IN" smtClean="0"/>
              <a:t>01-12-2023</a:t>
            </a:fld>
            <a:endParaRPr lang="en-IN"/>
          </a:p>
        </p:txBody>
      </p:sp>
      <p:sp>
        <p:nvSpPr>
          <p:cNvPr id="5" name="Footer Placeholder 4">
            <a:extLst>
              <a:ext uri="{FF2B5EF4-FFF2-40B4-BE49-F238E27FC236}">
                <a16:creationId xmlns:a16="http://schemas.microsoft.com/office/drawing/2014/main" xmlns="" id="{0847B11D-04BE-410F-87DE-7DFF7A6AC4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7059CBB7-B4CB-4DE3-9859-6C89692F1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8C8AFB-0B5C-4DFA-8312-62E9EC9129CA}" type="slidenum">
              <a:rPr lang="en-IN" smtClean="0"/>
              <a:t>‹#›</a:t>
            </a:fld>
            <a:endParaRPr lang="en-IN"/>
          </a:p>
        </p:txBody>
      </p:sp>
    </p:spTree>
    <p:extLst>
      <p:ext uri="{BB962C8B-B14F-4D97-AF65-F5344CB8AC3E}">
        <p14:creationId xmlns:p14="http://schemas.microsoft.com/office/powerpoint/2010/main" val="2385594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DE4481-DF40-4401-B06F-15020AD91883}"/>
              </a:ext>
            </a:extLst>
          </p:cNvPr>
          <p:cNvSpPr>
            <a:spLocks noGrp="1"/>
          </p:cNvSpPr>
          <p:nvPr>
            <p:ph type="ctrTitle"/>
          </p:nvPr>
        </p:nvSpPr>
        <p:spPr/>
        <p:txBody>
          <a:bodyPr/>
          <a:lstStyle/>
          <a:p>
            <a:r>
              <a:rPr lang="en-IN" dirty="0"/>
              <a:t>PL/SQL - Subprogram</a:t>
            </a:r>
          </a:p>
        </p:txBody>
      </p:sp>
      <p:sp>
        <p:nvSpPr>
          <p:cNvPr id="3" name="Subtitle 2">
            <a:extLst>
              <a:ext uri="{FF2B5EF4-FFF2-40B4-BE49-F238E27FC236}">
                <a16:creationId xmlns:a16="http://schemas.microsoft.com/office/drawing/2014/main" xmlns="" id="{93DCF8C0-7726-4F23-A9DD-4FBD4730DDD1}"/>
              </a:ext>
            </a:extLst>
          </p:cNvPr>
          <p:cNvSpPr>
            <a:spLocks noGrp="1"/>
          </p:cNvSpPr>
          <p:nvPr>
            <p:ph type="subTitle" idx="1"/>
          </p:nvPr>
        </p:nvSpPr>
        <p:spPr/>
        <p:txBody>
          <a:bodyPr/>
          <a:lstStyle/>
          <a:p>
            <a:r>
              <a:rPr lang="en-IN" dirty="0"/>
              <a:t>Unit - 5 (</a:t>
            </a:r>
            <a:r>
              <a:rPr lang="en-IN" dirty="0" err="1"/>
              <a:t>Cont</a:t>
            </a:r>
            <a:r>
              <a:rPr lang="en-IN" dirty="0"/>
              <a:t>…)</a:t>
            </a:r>
          </a:p>
        </p:txBody>
      </p:sp>
    </p:spTree>
    <p:extLst>
      <p:ext uri="{BB962C8B-B14F-4D97-AF65-F5344CB8AC3E}">
        <p14:creationId xmlns:p14="http://schemas.microsoft.com/office/powerpoint/2010/main" val="5234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B707C7-E9E4-4F73-A865-CABBC30F28D5}"/>
              </a:ext>
            </a:extLst>
          </p:cNvPr>
          <p:cNvSpPr>
            <a:spLocks noGrp="1"/>
          </p:cNvSpPr>
          <p:nvPr>
            <p:ph type="title"/>
          </p:nvPr>
        </p:nvSpPr>
        <p:spPr/>
        <p:txBody>
          <a:bodyPr/>
          <a:lstStyle/>
          <a:p>
            <a:r>
              <a:rPr lang="en-IN" dirty="0"/>
              <a:t>RETURN</a:t>
            </a:r>
          </a:p>
        </p:txBody>
      </p:sp>
      <p:sp>
        <p:nvSpPr>
          <p:cNvPr id="3" name="Content Placeholder 2">
            <a:extLst>
              <a:ext uri="{FF2B5EF4-FFF2-40B4-BE49-F238E27FC236}">
                <a16:creationId xmlns:a16="http://schemas.microsoft.com/office/drawing/2014/main" xmlns="" id="{3BB2947F-F89C-4CDA-BDD6-3D590FC53025}"/>
              </a:ext>
            </a:extLst>
          </p:cNvPr>
          <p:cNvSpPr>
            <a:spLocks noGrp="1"/>
          </p:cNvSpPr>
          <p:nvPr>
            <p:ph idx="1"/>
          </p:nvPr>
        </p:nvSpPr>
        <p:spPr/>
        <p:txBody>
          <a:bodyPr>
            <a:normAutofit fontScale="92500" lnSpcReduction="10000"/>
          </a:bodyPr>
          <a:lstStyle/>
          <a:p>
            <a:pPr algn="just"/>
            <a:r>
              <a:rPr lang="en-IN" dirty="0"/>
              <a:t>RETURN is the keyword that instructs the compiler to switch the control from the subprogram to the calling statement. </a:t>
            </a:r>
          </a:p>
          <a:p>
            <a:pPr algn="just"/>
            <a:r>
              <a:rPr lang="en-IN" dirty="0"/>
              <a:t>In subprogram RETURN simply means that the control needs to exit from the subprogram. Once the controller finds RETURN keyword in the subprogram, the code after this will be skipped.</a:t>
            </a:r>
          </a:p>
          <a:p>
            <a:pPr algn="just"/>
            <a:r>
              <a:rPr lang="en-IN" dirty="0"/>
              <a:t>Normally, parent or main block will call the subprograms, and then the control will shift from those parent block to the called subprograms.</a:t>
            </a:r>
          </a:p>
          <a:p>
            <a:pPr algn="just"/>
            <a:r>
              <a:rPr lang="en-IN" dirty="0"/>
              <a:t>RETURN in the subprogram will return the control back to their parent block. In the case of functions RETURN statement also returns the value.</a:t>
            </a:r>
          </a:p>
          <a:p>
            <a:pPr algn="just"/>
            <a:r>
              <a:rPr lang="en-IN" dirty="0"/>
              <a:t>The datatype of this value is always mentioned at the time of function declaration. The datatype can be of any valid PL/SQL data type.</a:t>
            </a:r>
          </a:p>
        </p:txBody>
      </p:sp>
    </p:spTree>
    <p:extLst>
      <p:ext uri="{BB962C8B-B14F-4D97-AF65-F5344CB8AC3E}">
        <p14:creationId xmlns:p14="http://schemas.microsoft.com/office/powerpoint/2010/main" val="1704918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A4580F-6902-4923-B380-1C9E54E95001}"/>
              </a:ext>
            </a:extLst>
          </p:cNvPr>
          <p:cNvSpPr>
            <a:spLocks noGrp="1"/>
          </p:cNvSpPr>
          <p:nvPr>
            <p:ph type="title"/>
          </p:nvPr>
        </p:nvSpPr>
        <p:spPr/>
        <p:txBody>
          <a:bodyPr>
            <a:normAutofit/>
          </a:bodyPr>
          <a:lstStyle/>
          <a:p>
            <a:r>
              <a:rPr lang="en-IN" sz="3600" b="1" dirty="0"/>
              <a:t>Characteristics of Procedure subprogram unit in PL/SQL</a:t>
            </a:r>
          </a:p>
        </p:txBody>
      </p:sp>
      <p:sp>
        <p:nvSpPr>
          <p:cNvPr id="3" name="Content Placeholder 2">
            <a:extLst>
              <a:ext uri="{FF2B5EF4-FFF2-40B4-BE49-F238E27FC236}">
                <a16:creationId xmlns:a16="http://schemas.microsoft.com/office/drawing/2014/main" xmlns="" id="{7FD1E0A2-C00E-4908-820B-F96B2AE8450C}"/>
              </a:ext>
            </a:extLst>
          </p:cNvPr>
          <p:cNvSpPr>
            <a:spLocks noGrp="1"/>
          </p:cNvSpPr>
          <p:nvPr>
            <p:ph idx="1"/>
          </p:nvPr>
        </p:nvSpPr>
        <p:spPr>
          <a:xfrm>
            <a:off x="838200" y="1814286"/>
            <a:ext cx="10515600" cy="4804227"/>
          </a:xfrm>
        </p:spPr>
        <p:txBody>
          <a:bodyPr>
            <a:normAutofit fontScale="77500" lnSpcReduction="20000"/>
          </a:bodyPr>
          <a:lstStyle/>
          <a:p>
            <a:pPr algn="just"/>
            <a:r>
              <a:rPr lang="en-IN" dirty="0"/>
              <a:t>Procedures are standalone blocks of a program that can be stored in the database.</a:t>
            </a:r>
          </a:p>
          <a:p>
            <a:pPr algn="just"/>
            <a:r>
              <a:rPr lang="en-IN" dirty="0"/>
              <a:t>Call to these PLSQL procedures can be made by referring to their name, to execute the PL/SQL statements.</a:t>
            </a:r>
          </a:p>
          <a:p>
            <a:pPr algn="just"/>
            <a:r>
              <a:rPr lang="en-IN" dirty="0"/>
              <a:t>It is mainly used to execute a process in PL/SQL.</a:t>
            </a:r>
          </a:p>
          <a:p>
            <a:pPr algn="just"/>
            <a:r>
              <a:rPr lang="en-IN" dirty="0"/>
              <a:t>It can have nested blocks, or it can be defined and nested inside the other blocks or packages.</a:t>
            </a:r>
          </a:p>
          <a:p>
            <a:pPr algn="just"/>
            <a:r>
              <a:rPr lang="en-IN" dirty="0"/>
              <a:t>It contains declaration part (optional), execution part, exception handling part (optional).</a:t>
            </a:r>
          </a:p>
          <a:p>
            <a:pPr algn="just"/>
            <a:r>
              <a:rPr lang="en-IN" dirty="0"/>
              <a:t>The values can be passed into Oracle procedure or fetched from the procedure through parameters.</a:t>
            </a:r>
          </a:p>
          <a:p>
            <a:pPr algn="just"/>
            <a:r>
              <a:rPr lang="en-IN" dirty="0"/>
              <a:t>These parameters should be included in the calling statement.</a:t>
            </a:r>
          </a:p>
          <a:p>
            <a:pPr algn="just"/>
            <a:r>
              <a:rPr lang="en-IN" dirty="0"/>
              <a:t>A Procedure in SQL can RETURN the control to the calling block, but it cannot return any values through the RETURN statement.</a:t>
            </a:r>
          </a:p>
          <a:p>
            <a:pPr algn="just"/>
            <a:r>
              <a:rPr lang="en-IN" dirty="0"/>
              <a:t>Procedures cannot be called directly from SELECT statements. They can be called from another block or through EXEC keyword.</a:t>
            </a:r>
          </a:p>
        </p:txBody>
      </p:sp>
    </p:spTree>
    <p:extLst>
      <p:ext uri="{BB962C8B-B14F-4D97-AF65-F5344CB8AC3E}">
        <p14:creationId xmlns:p14="http://schemas.microsoft.com/office/powerpoint/2010/main" val="1953529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32DE45-635E-416B-8E9D-6CA39DDF87B6}"/>
              </a:ext>
            </a:extLst>
          </p:cNvPr>
          <p:cNvSpPr>
            <a:spLocks noGrp="1"/>
          </p:cNvSpPr>
          <p:nvPr>
            <p:ph type="title"/>
          </p:nvPr>
        </p:nvSpPr>
        <p:spPr>
          <a:xfrm>
            <a:off x="867229" y="317764"/>
            <a:ext cx="1716314" cy="1046579"/>
          </a:xfrm>
        </p:spPr>
        <p:txBody>
          <a:bodyPr/>
          <a:lstStyle/>
          <a:p>
            <a:r>
              <a:rPr lang="en-IN" dirty="0"/>
              <a:t>Syntax</a:t>
            </a:r>
          </a:p>
        </p:txBody>
      </p:sp>
      <p:sp>
        <p:nvSpPr>
          <p:cNvPr id="3" name="Content Placeholder 2">
            <a:extLst>
              <a:ext uri="{FF2B5EF4-FFF2-40B4-BE49-F238E27FC236}">
                <a16:creationId xmlns:a16="http://schemas.microsoft.com/office/drawing/2014/main" xmlns="" id="{B93CF996-CCA5-4519-BFA3-AC8B8C4F3ADA}"/>
              </a:ext>
            </a:extLst>
          </p:cNvPr>
          <p:cNvSpPr>
            <a:spLocks noGrp="1"/>
          </p:cNvSpPr>
          <p:nvPr>
            <p:ph idx="1"/>
          </p:nvPr>
        </p:nvSpPr>
        <p:spPr>
          <a:xfrm>
            <a:off x="6096000" y="466298"/>
            <a:ext cx="5457370" cy="6183086"/>
          </a:xfrm>
        </p:spPr>
        <p:txBody>
          <a:bodyPr>
            <a:normAutofit lnSpcReduction="10000"/>
          </a:bodyPr>
          <a:lstStyle/>
          <a:p>
            <a:pPr marL="0" indent="0">
              <a:buNone/>
            </a:pPr>
            <a:r>
              <a:rPr lang="en-IN" sz="2400" dirty="0"/>
              <a:t>CREATE OR REPLACE PROCEDURE </a:t>
            </a:r>
          </a:p>
          <a:p>
            <a:pPr marL="0" indent="0">
              <a:buNone/>
            </a:pPr>
            <a:r>
              <a:rPr lang="en-IN" sz="2400" dirty="0"/>
              <a:t>&lt;procedure name&gt;</a:t>
            </a:r>
          </a:p>
          <a:p>
            <a:pPr marL="0" indent="0">
              <a:buNone/>
            </a:pPr>
            <a:r>
              <a:rPr lang="en-IN" sz="2400" dirty="0"/>
              <a:t>	(</a:t>
            </a:r>
          </a:p>
          <a:p>
            <a:pPr marL="0" indent="0">
              <a:buNone/>
            </a:pPr>
            <a:r>
              <a:rPr lang="en-IN" sz="2400" dirty="0"/>
              <a:t>	&lt;parameter IN/OUT &lt;datatype&gt;</a:t>
            </a:r>
          </a:p>
          <a:p>
            <a:pPr marL="0" indent="0">
              <a:buNone/>
            </a:pPr>
            <a:r>
              <a:rPr lang="en-IN" sz="2400" dirty="0"/>
              <a:t>	..</a:t>
            </a:r>
          </a:p>
          <a:p>
            <a:pPr marL="0" indent="0">
              <a:buNone/>
            </a:pPr>
            <a:r>
              <a:rPr lang="en-IN" sz="2400" dirty="0"/>
              <a:t>	.</a:t>
            </a:r>
          </a:p>
          <a:p>
            <a:pPr marL="0" indent="0">
              <a:buNone/>
            </a:pPr>
            <a:r>
              <a:rPr lang="en-IN" sz="2400" dirty="0"/>
              <a:t>	)</a:t>
            </a:r>
          </a:p>
          <a:p>
            <a:pPr marL="0" indent="0">
              <a:buNone/>
            </a:pPr>
            <a:r>
              <a:rPr lang="en-IN" sz="2400" dirty="0"/>
              <a:t>[ IS | AS ]</a:t>
            </a:r>
          </a:p>
          <a:p>
            <a:pPr marL="0" indent="0">
              <a:buNone/>
            </a:pPr>
            <a:r>
              <a:rPr lang="en-IN" sz="2400" dirty="0"/>
              <a:t>	&lt;declaration part&gt;</a:t>
            </a:r>
          </a:p>
          <a:p>
            <a:pPr marL="0" indent="0">
              <a:buNone/>
            </a:pPr>
            <a:r>
              <a:rPr lang="en-IN" sz="2400" dirty="0"/>
              <a:t>BEGIN</a:t>
            </a:r>
          </a:p>
          <a:p>
            <a:pPr marL="0" indent="0">
              <a:buNone/>
            </a:pPr>
            <a:r>
              <a:rPr lang="en-IN" sz="2400" dirty="0"/>
              <a:t>	&lt;execution part&gt;</a:t>
            </a:r>
          </a:p>
          <a:p>
            <a:pPr marL="0" indent="0">
              <a:buNone/>
            </a:pPr>
            <a:r>
              <a:rPr lang="en-IN" sz="2400" dirty="0"/>
              <a:t>EXCEPTION</a:t>
            </a:r>
          </a:p>
          <a:p>
            <a:pPr marL="0" indent="0">
              <a:buNone/>
            </a:pPr>
            <a:r>
              <a:rPr lang="en-IN" sz="2400" dirty="0"/>
              <a:t>	&lt;exception handling part&gt;</a:t>
            </a:r>
          </a:p>
          <a:p>
            <a:pPr marL="0" indent="0">
              <a:buNone/>
            </a:pPr>
            <a:r>
              <a:rPr lang="en-IN" sz="2400" dirty="0"/>
              <a:t>END;</a:t>
            </a:r>
          </a:p>
        </p:txBody>
      </p:sp>
      <p:sp>
        <p:nvSpPr>
          <p:cNvPr id="6" name="TextBox 5">
            <a:extLst>
              <a:ext uri="{FF2B5EF4-FFF2-40B4-BE49-F238E27FC236}">
                <a16:creationId xmlns:a16="http://schemas.microsoft.com/office/drawing/2014/main" xmlns="" id="{4FE1DFD7-4B82-4488-A716-3C95896AF015}"/>
              </a:ext>
            </a:extLst>
          </p:cNvPr>
          <p:cNvSpPr txBox="1"/>
          <p:nvPr/>
        </p:nvSpPr>
        <p:spPr>
          <a:xfrm>
            <a:off x="279400" y="1509486"/>
            <a:ext cx="5617030" cy="5262979"/>
          </a:xfrm>
          <a:prstGeom prst="rect">
            <a:avLst/>
          </a:prstGeom>
          <a:noFill/>
        </p:spPr>
        <p:txBody>
          <a:bodyPr wrap="square">
            <a:spAutoFit/>
          </a:bodyPr>
          <a:lstStyle/>
          <a:p>
            <a:pPr algn="just">
              <a:buFont typeface="Arial" panose="020B0604020202020204" pitchFamily="34" charset="0"/>
              <a:buChar char="•"/>
            </a:pPr>
            <a:r>
              <a:rPr lang="en-IN" sz="2400" b="0" i="0" dirty="0">
                <a:solidFill>
                  <a:srgbClr val="222222"/>
                </a:solidFill>
                <a:effectLst/>
                <a:latin typeface="Source Sans Pro" panose="020B0503030403020204" pitchFamily="34" charset="0"/>
              </a:rPr>
              <a:t>CREATE PROCEDURE instructs the compiler to create new procedure in Oracle. Keyword ‘OR REPLACE’ instructs the compile to replace the existing procedure (if any) with the current one.</a:t>
            </a:r>
          </a:p>
          <a:p>
            <a:pPr algn="just">
              <a:buFont typeface="Arial" panose="020B0604020202020204" pitchFamily="34" charset="0"/>
              <a:buChar char="•"/>
            </a:pPr>
            <a:endParaRPr lang="en-IN" sz="2400" b="0" i="0" dirty="0">
              <a:solidFill>
                <a:srgbClr val="222222"/>
              </a:solidFill>
              <a:effectLst/>
              <a:latin typeface="Source Sans Pro" panose="020B0503030403020204" pitchFamily="34" charset="0"/>
            </a:endParaRPr>
          </a:p>
          <a:p>
            <a:pPr algn="just">
              <a:buFont typeface="Arial" panose="020B0604020202020204" pitchFamily="34" charset="0"/>
              <a:buChar char="•"/>
            </a:pPr>
            <a:r>
              <a:rPr lang="en-IN" sz="2400" b="0" i="0" dirty="0">
                <a:solidFill>
                  <a:srgbClr val="222222"/>
                </a:solidFill>
                <a:effectLst/>
                <a:latin typeface="Source Sans Pro" panose="020B0503030403020204" pitchFamily="34" charset="0"/>
              </a:rPr>
              <a:t>Procedure name should be unique.</a:t>
            </a:r>
          </a:p>
          <a:p>
            <a:pPr algn="just">
              <a:buFont typeface="Arial" panose="020B0604020202020204" pitchFamily="34" charset="0"/>
              <a:buChar char="•"/>
            </a:pPr>
            <a:endParaRPr lang="en-IN" sz="2400" b="0" i="0" dirty="0">
              <a:solidFill>
                <a:srgbClr val="222222"/>
              </a:solidFill>
              <a:effectLst/>
              <a:latin typeface="Source Sans Pro" panose="020B0503030403020204" pitchFamily="34" charset="0"/>
            </a:endParaRPr>
          </a:p>
          <a:p>
            <a:pPr algn="just">
              <a:buFont typeface="Arial" panose="020B0604020202020204" pitchFamily="34" charset="0"/>
              <a:buChar char="•"/>
            </a:pPr>
            <a:r>
              <a:rPr lang="en-IN" sz="2400" b="0" i="0" dirty="0">
                <a:solidFill>
                  <a:srgbClr val="222222"/>
                </a:solidFill>
                <a:effectLst/>
                <a:latin typeface="Source Sans Pro" panose="020B0503030403020204" pitchFamily="34" charset="0"/>
              </a:rPr>
              <a:t>Keyword ‘IS’ will be used, when the stored procedure in Oracle is nested into some other blocks. If the procedure is standalone then ‘AS’ will be used. Other than this coding standard, both have the same meaning.</a:t>
            </a:r>
          </a:p>
        </p:txBody>
      </p:sp>
    </p:spTree>
    <p:extLst>
      <p:ext uri="{BB962C8B-B14F-4D97-AF65-F5344CB8AC3E}">
        <p14:creationId xmlns:p14="http://schemas.microsoft.com/office/powerpoint/2010/main" val="694792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AF8FABD-08F4-4797-B03C-EF9D0586AEF6}"/>
              </a:ext>
            </a:extLst>
          </p:cNvPr>
          <p:cNvSpPr>
            <a:spLocks noGrp="1"/>
          </p:cNvSpPr>
          <p:nvPr>
            <p:ph idx="1"/>
          </p:nvPr>
        </p:nvSpPr>
        <p:spPr>
          <a:xfrm>
            <a:off x="464456" y="185057"/>
            <a:ext cx="5849258" cy="6168572"/>
          </a:xfrm>
        </p:spPr>
        <p:txBody>
          <a:bodyPr>
            <a:noAutofit/>
          </a:bodyPr>
          <a:lstStyle/>
          <a:p>
            <a:pPr marL="0" indent="0">
              <a:buNone/>
            </a:pPr>
            <a:r>
              <a:rPr lang="en-IN" sz="1700" dirty="0"/>
              <a:t>create or replace procedure p1</a:t>
            </a:r>
          </a:p>
          <a:p>
            <a:pPr marL="0" indent="0">
              <a:buNone/>
            </a:pPr>
            <a:r>
              <a:rPr lang="en-IN" sz="1700" dirty="0"/>
              <a:t>(empid IN </a:t>
            </a:r>
            <a:r>
              <a:rPr lang="en-IN" sz="1700" dirty="0" err="1"/>
              <a:t>emp.empno%type</a:t>
            </a:r>
            <a:r>
              <a:rPr lang="en-IN" sz="1700" dirty="0"/>
              <a:t>, </a:t>
            </a:r>
            <a:r>
              <a:rPr lang="en-IN" sz="1700" dirty="0" err="1"/>
              <a:t>enm</a:t>
            </a:r>
            <a:r>
              <a:rPr lang="en-IN" sz="1700" dirty="0"/>
              <a:t> OUT </a:t>
            </a:r>
            <a:r>
              <a:rPr lang="en-IN" sz="1700" dirty="0" err="1"/>
              <a:t>emp.ename%type</a:t>
            </a:r>
            <a:r>
              <a:rPr lang="en-IN" sz="1700" dirty="0"/>
              <a:t>) is</a:t>
            </a:r>
          </a:p>
          <a:p>
            <a:pPr marL="0" indent="0">
              <a:buNone/>
            </a:pPr>
            <a:r>
              <a:rPr lang="en-IN" sz="1700" dirty="0"/>
              <a:t>Begin</a:t>
            </a:r>
          </a:p>
          <a:p>
            <a:pPr marL="0" indent="0">
              <a:buNone/>
            </a:pPr>
            <a:r>
              <a:rPr lang="en-IN" sz="1700" dirty="0"/>
              <a:t>   Select </a:t>
            </a:r>
            <a:r>
              <a:rPr lang="en-IN" sz="1700" dirty="0" err="1"/>
              <a:t>ename</a:t>
            </a:r>
            <a:r>
              <a:rPr lang="en-IN" sz="1700" dirty="0"/>
              <a:t> into </a:t>
            </a:r>
            <a:r>
              <a:rPr lang="en-IN" sz="1700" dirty="0" err="1"/>
              <a:t>enm</a:t>
            </a:r>
            <a:r>
              <a:rPr lang="en-IN" sz="1700" dirty="0"/>
              <a:t> from emp where </a:t>
            </a:r>
            <a:r>
              <a:rPr lang="en-IN" sz="1700" dirty="0" err="1"/>
              <a:t>empno</a:t>
            </a:r>
            <a:r>
              <a:rPr lang="en-IN" sz="1700" dirty="0"/>
              <a:t> = empid;</a:t>
            </a:r>
          </a:p>
          <a:p>
            <a:pPr marL="0" indent="0">
              <a:buNone/>
            </a:pPr>
            <a:r>
              <a:rPr lang="en-IN" sz="1700" dirty="0"/>
              <a:t>Exception</a:t>
            </a:r>
          </a:p>
          <a:p>
            <a:pPr marL="0" indent="0">
              <a:buNone/>
            </a:pPr>
            <a:r>
              <a:rPr lang="en-IN" sz="1700" dirty="0"/>
              <a:t>   when NO_DATA_FOUND then</a:t>
            </a:r>
          </a:p>
          <a:p>
            <a:pPr marL="0" indent="0">
              <a:buNone/>
            </a:pPr>
            <a:r>
              <a:rPr lang="en-IN" sz="1700" dirty="0"/>
              <a:t>           </a:t>
            </a:r>
            <a:r>
              <a:rPr lang="en-IN" sz="1700" dirty="0" err="1"/>
              <a:t>DBMS_Output.Put_Line</a:t>
            </a:r>
            <a:r>
              <a:rPr lang="en-IN" sz="1700" dirty="0"/>
              <a:t>('No Emp...');</a:t>
            </a:r>
          </a:p>
          <a:p>
            <a:pPr marL="0" indent="0">
              <a:buNone/>
            </a:pPr>
            <a:r>
              <a:rPr lang="en-IN" sz="1700" dirty="0"/>
              <a:t>end;</a:t>
            </a:r>
          </a:p>
          <a:p>
            <a:pPr marL="0" indent="0">
              <a:buNone/>
            </a:pPr>
            <a:r>
              <a:rPr lang="en-IN" sz="1700" dirty="0"/>
              <a:t>/</a:t>
            </a:r>
          </a:p>
          <a:p>
            <a:pPr marL="0" indent="0">
              <a:buNone/>
            </a:pPr>
            <a:r>
              <a:rPr lang="en-IN" sz="1700" dirty="0"/>
              <a:t>TO USE...</a:t>
            </a:r>
          </a:p>
          <a:p>
            <a:pPr marL="0" indent="0">
              <a:buNone/>
            </a:pPr>
            <a:r>
              <a:rPr lang="en-IN" sz="1700" dirty="0"/>
              <a:t>(I) Write another block</a:t>
            </a:r>
          </a:p>
          <a:p>
            <a:pPr marL="0" indent="0">
              <a:buNone/>
            </a:pPr>
            <a:r>
              <a:rPr lang="en-IN" sz="1700" dirty="0"/>
              <a:t> declare</a:t>
            </a:r>
          </a:p>
          <a:p>
            <a:pPr marL="0" indent="0">
              <a:buNone/>
            </a:pPr>
            <a:r>
              <a:rPr lang="en-IN" sz="1700" dirty="0"/>
              <a:t>    name varchar(25);</a:t>
            </a:r>
          </a:p>
          <a:p>
            <a:pPr marL="0" indent="0">
              <a:buNone/>
            </a:pPr>
            <a:r>
              <a:rPr lang="en-IN" sz="1700" dirty="0"/>
              <a:t> begin</a:t>
            </a:r>
          </a:p>
          <a:p>
            <a:pPr marL="0" indent="0">
              <a:buNone/>
            </a:pPr>
            <a:r>
              <a:rPr lang="en-IN" sz="1700" dirty="0"/>
              <a:t>    p1(7900,name);</a:t>
            </a:r>
          </a:p>
          <a:p>
            <a:pPr marL="0" indent="0">
              <a:buNone/>
            </a:pPr>
            <a:r>
              <a:rPr lang="en-IN" sz="1700" dirty="0"/>
              <a:t>    </a:t>
            </a:r>
            <a:r>
              <a:rPr lang="en-IN" sz="1700" dirty="0" err="1"/>
              <a:t>DBMS_output.put_line</a:t>
            </a:r>
            <a:r>
              <a:rPr lang="en-IN" sz="1700" dirty="0"/>
              <a:t>(name);</a:t>
            </a:r>
          </a:p>
          <a:p>
            <a:pPr marL="0" indent="0">
              <a:buNone/>
            </a:pPr>
            <a:r>
              <a:rPr lang="en-IN" sz="1700" dirty="0"/>
              <a:t> end;</a:t>
            </a:r>
          </a:p>
          <a:p>
            <a:pPr marL="0" indent="0">
              <a:buNone/>
            </a:pPr>
            <a:r>
              <a:rPr lang="en-IN" sz="1700" dirty="0"/>
              <a:t> /</a:t>
            </a:r>
          </a:p>
        </p:txBody>
      </p:sp>
      <p:sp>
        <p:nvSpPr>
          <p:cNvPr id="7" name="TextBox 6">
            <a:extLst>
              <a:ext uri="{FF2B5EF4-FFF2-40B4-BE49-F238E27FC236}">
                <a16:creationId xmlns:a16="http://schemas.microsoft.com/office/drawing/2014/main" xmlns="" id="{B50A717A-C52D-4694-970B-B90EC0051156}"/>
              </a:ext>
            </a:extLst>
          </p:cNvPr>
          <p:cNvSpPr txBox="1"/>
          <p:nvPr/>
        </p:nvSpPr>
        <p:spPr>
          <a:xfrm>
            <a:off x="7024914" y="3429000"/>
            <a:ext cx="4847771" cy="2585323"/>
          </a:xfrm>
          <a:prstGeom prst="rect">
            <a:avLst/>
          </a:prstGeom>
          <a:noFill/>
        </p:spPr>
        <p:txBody>
          <a:bodyPr wrap="square">
            <a:spAutoFit/>
          </a:bodyPr>
          <a:lstStyle/>
          <a:p>
            <a:r>
              <a:rPr lang="en-IN" sz="1800" dirty="0"/>
              <a:t> </a:t>
            </a:r>
          </a:p>
          <a:p>
            <a:r>
              <a:rPr lang="en-IN" sz="1800" dirty="0"/>
              <a:t>(II) Without PLSQL block</a:t>
            </a:r>
          </a:p>
          <a:p>
            <a:endParaRPr lang="en-IN" sz="1800" dirty="0"/>
          </a:p>
          <a:p>
            <a:r>
              <a:rPr lang="en-IN" sz="1800" dirty="0"/>
              <a:t>SQL&gt; variable nm varchar2(40);</a:t>
            </a:r>
          </a:p>
          <a:p>
            <a:r>
              <a:rPr lang="en-IN" sz="1800" dirty="0"/>
              <a:t>SQL&gt; execute p1(7900,:nm);</a:t>
            </a:r>
          </a:p>
          <a:p>
            <a:endParaRPr lang="en-IN" sz="1800" dirty="0"/>
          </a:p>
          <a:p>
            <a:r>
              <a:rPr lang="en-IN" sz="1800" dirty="0"/>
              <a:t>PL/SQL procedure successfully completed.</a:t>
            </a:r>
          </a:p>
          <a:p>
            <a:endParaRPr lang="en-IN" sz="1800" dirty="0"/>
          </a:p>
          <a:p>
            <a:r>
              <a:rPr lang="en-IN" sz="1800" dirty="0"/>
              <a:t>SQL&gt; print nm;</a:t>
            </a:r>
          </a:p>
        </p:txBody>
      </p:sp>
    </p:spTree>
    <p:extLst>
      <p:ext uri="{BB962C8B-B14F-4D97-AF65-F5344CB8AC3E}">
        <p14:creationId xmlns:p14="http://schemas.microsoft.com/office/powerpoint/2010/main" val="3549880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5B51D9-5A63-4F2C-8948-AC459F16F575}"/>
              </a:ext>
            </a:extLst>
          </p:cNvPr>
          <p:cNvSpPr>
            <a:spLocks noGrp="1"/>
          </p:cNvSpPr>
          <p:nvPr>
            <p:ph type="title"/>
          </p:nvPr>
        </p:nvSpPr>
        <p:spPr>
          <a:xfrm>
            <a:off x="838200" y="365126"/>
            <a:ext cx="10515600" cy="825046"/>
          </a:xfrm>
        </p:spPr>
        <p:txBody>
          <a:bodyPr/>
          <a:lstStyle/>
          <a:p>
            <a:r>
              <a:rPr lang="en-IN" dirty="0"/>
              <a:t>Function</a:t>
            </a:r>
          </a:p>
        </p:txBody>
      </p:sp>
      <p:sp>
        <p:nvSpPr>
          <p:cNvPr id="3" name="Content Placeholder 2">
            <a:extLst>
              <a:ext uri="{FF2B5EF4-FFF2-40B4-BE49-F238E27FC236}">
                <a16:creationId xmlns:a16="http://schemas.microsoft.com/office/drawing/2014/main" xmlns="" id="{0C42E989-EDD3-4C31-B48E-F0E6BFB126E3}"/>
              </a:ext>
            </a:extLst>
          </p:cNvPr>
          <p:cNvSpPr>
            <a:spLocks noGrp="1"/>
          </p:cNvSpPr>
          <p:nvPr>
            <p:ph idx="1"/>
          </p:nvPr>
        </p:nvSpPr>
        <p:spPr>
          <a:xfrm>
            <a:off x="537029" y="1190172"/>
            <a:ext cx="10816771" cy="5428342"/>
          </a:xfrm>
        </p:spPr>
        <p:txBody>
          <a:bodyPr>
            <a:normAutofit fontScale="85000" lnSpcReduction="10000"/>
          </a:bodyPr>
          <a:lstStyle/>
          <a:p>
            <a:pPr algn="just"/>
            <a:r>
              <a:rPr lang="en-IN" sz="2400" dirty="0"/>
              <a:t>Functions is a standalone PL/SQL subprogram. Like PL/SQL procedure, functions have a unique name by which it can be referred. These are stored as PL/SQL database objects. Below are some of the characteristics of functions.</a:t>
            </a:r>
          </a:p>
          <a:p>
            <a:pPr algn="just"/>
            <a:r>
              <a:rPr lang="en-IN" sz="2400" dirty="0"/>
              <a:t>Functions are a standalone block that is mainly used for calculation purpose.</a:t>
            </a:r>
          </a:p>
          <a:p>
            <a:pPr algn="just"/>
            <a:r>
              <a:rPr lang="en-IN" sz="2400" dirty="0"/>
              <a:t>Function use RETURN keyword to return the value, and the datatype of this is defined at the time of creation.</a:t>
            </a:r>
          </a:p>
          <a:p>
            <a:pPr algn="just"/>
            <a:r>
              <a:rPr lang="en-IN" sz="2400" dirty="0"/>
              <a:t>A Function should either return a value or raise the exception, i.e. </a:t>
            </a:r>
            <a:r>
              <a:rPr lang="en-IN" sz="2400" u="sng" dirty="0"/>
              <a:t>return is mandatory in functions</a:t>
            </a:r>
            <a:r>
              <a:rPr lang="en-IN" sz="2400" dirty="0"/>
              <a:t>.</a:t>
            </a:r>
          </a:p>
          <a:p>
            <a:pPr algn="just"/>
            <a:r>
              <a:rPr lang="en-IN" sz="2400" dirty="0"/>
              <a:t>Function with no DML statements can be </a:t>
            </a:r>
            <a:r>
              <a:rPr lang="en-IN" sz="2400" u="sng" dirty="0"/>
              <a:t>directly called in SELECT query </a:t>
            </a:r>
            <a:r>
              <a:rPr lang="en-IN" sz="2400" dirty="0"/>
              <a:t>whereas the function with DML operation can only be called from other PL/SQL blocks.</a:t>
            </a:r>
          </a:p>
          <a:p>
            <a:pPr algn="just"/>
            <a:r>
              <a:rPr lang="en-IN" sz="2400" dirty="0"/>
              <a:t>It can have nested blocks, or it can be defined and nested inside the other blocks or packages.</a:t>
            </a:r>
          </a:p>
          <a:p>
            <a:pPr algn="just"/>
            <a:r>
              <a:rPr lang="en-IN" sz="2400" dirty="0"/>
              <a:t>It contains declaration part (optional), execution part, exception handling part (optional).</a:t>
            </a:r>
          </a:p>
          <a:p>
            <a:pPr algn="just"/>
            <a:r>
              <a:rPr lang="en-IN" sz="2400" dirty="0"/>
              <a:t>The values can be passed into the function or fetched from the procedure through the parameters.</a:t>
            </a:r>
          </a:p>
          <a:p>
            <a:pPr algn="just"/>
            <a:r>
              <a:rPr lang="en-IN" sz="2400" dirty="0"/>
              <a:t>These parameters should be included in the calling statement.</a:t>
            </a:r>
          </a:p>
          <a:p>
            <a:pPr algn="just"/>
            <a:r>
              <a:rPr lang="en-IN" sz="2400" dirty="0"/>
              <a:t>A PLSQL function can also return the value through OUT parameters other than using RETURN.</a:t>
            </a:r>
          </a:p>
          <a:p>
            <a:pPr algn="just"/>
            <a:r>
              <a:rPr lang="en-IN" sz="2400" dirty="0"/>
              <a:t>Since it will always return the value, in calling statement it always accompanies with assignment operator to populate the variables.</a:t>
            </a:r>
          </a:p>
        </p:txBody>
      </p:sp>
    </p:spTree>
    <p:extLst>
      <p:ext uri="{BB962C8B-B14F-4D97-AF65-F5344CB8AC3E}">
        <p14:creationId xmlns:p14="http://schemas.microsoft.com/office/powerpoint/2010/main" val="1735033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4E87B792-AA29-41B6-B549-A9F55ED996B3}"/>
              </a:ext>
            </a:extLst>
          </p:cNvPr>
          <p:cNvPicPr>
            <a:picLocks noChangeAspect="1"/>
          </p:cNvPicPr>
          <p:nvPr/>
        </p:nvPicPr>
        <p:blipFill>
          <a:blip r:embed="rId2"/>
          <a:stretch>
            <a:fillRect/>
          </a:stretch>
        </p:blipFill>
        <p:spPr>
          <a:xfrm>
            <a:off x="1465944" y="51980"/>
            <a:ext cx="9142332" cy="6668134"/>
          </a:xfrm>
          <a:prstGeom prst="rect">
            <a:avLst/>
          </a:prstGeom>
        </p:spPr>
      </p:pic>
    </p:spTree>
    <p:extLst>
      <p:ext uri="{BB962C8B-B14F-4D97-AF65-F5344CB8AC3E}">
        <p14:creationId xmlns:p14="http://schemas.microsoft.com/office/powerpoint/2010/main" val="2741209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33B84C-540E-4C38-850F-B24E56703768}"/>
              </a:ext>
            </a:extLst>
          </p:cNvPr>
          <p:cNvSpPr>
            <a:spLocks noGrp="1"/>
          </p:cNvSpPr>
          <p:nvPr>
            <p:ph type="title"/>
          </p:nvPr>
        </p:nvSpPr>
        <p:spPr>
          <a:xfrm>
            <a:off x="726244" y="365125"/>
            <a:ext cx="10515600" cy="852001"/>
          </a:xfrm>
        </p:spPr>
        <p:txBody>
          <a:bodyPr/>
          <a:lstStyle/>
          <a:p>
            <a:r>
              <a:rPr lang="en-IN" dirty="0"/>
              <a:t>Example</a:t>
            </a:r>
          </a:p>
        </p:txBody>
      </p:sp>
      <p:sp>
        <p:nvSpPr>
          <p:cNvPr id="3" name="Content Placeholder 2">
            <a:extLst>
              <a:ext uri="{FF2B5EF4-FFF2-40B4-BE49-F238E27FC236}">
                <a16:creationId xmlns:a16="http://schemas.microsoft.com/office/drawing/2014/main" xmlns="" id="{6862942E-635B-4E99-8A8F-F714208496AC}"/>
              </a:ext>
            </a:extLst>
          </p:cNvPr>
          <p:cNvSpPr>
            <a:spLocks noGrp="1"/>
          </p:cNvSpPr>
          <p:nvPr>
            <p:ph idx="1"/>
          </p:nvPr>
        </p:nvSpPr>
        <p:spPr>
          <a:xfrm>
            <a:off x="267286" y="1547446"/>
            <a:ext cx="6358598" cy="4945429"/>
          </a:xfrm>
        </p:spPr>
        <p:txBody>
          <a:bodyPr>
            <a:normAutofit fontScale="92500" lnSpcReduction="20000"/>
          </a:bodyPr>
          <a:lstStyle/>
          <a:p>
            <a:pPr marL="0" indent="0">
              <a:buNone/>
            </a:pPr>
            <a:r>
              <a:rPr lang="en-IN" sz="2400" dirty="0"/>
              <a:t>create or replace function f1</a:t>
            </a:r>
          </a:p>
          <a:p>
            <a:pPr marL="0" indent="0">
              <a:buNone/>
            </a:pPr>
            <a:r>
              <a:rPr lang="en-IN" sz="2400" dirty="0"/>
              <a:t>(no IN number)</a:t>
            </a:r>
          </a:p>
          <a:p>
            <a:pPr marL="0" indent="0">
              <a:buNone/>
            </a:pPr>
            <a:r>
              <a:rPr lang="en-IN" sz="2400" dirty="0"/>
              <a:t>return number</a:t>
            </a:r>
          </a:p>
          <a:p>
            <a:pPr marL="0" indent="0">
              <a:buNone/>
            </a:pPr>
            <a:r>
              <a:rPr lang="en-IN" sz="2400" dirty="0"/>
              <a:t>as</a:t>
            </a:r>
          </a:p>
          <a:p>
            <a:pPr marL="0" indent="0">
              <a:buNone/>
            </a:pPr>
            <a:r>
              <a:rPr lang="en-IN" sz="2400" dirty="0"/>
              <a:t>nm varchar(25);</a:t>
            </a:r>
          </a:p>
          <a:p>
            <a:pPr marL="0" indent="0">
              <a:buNone/>
            </a:pPr>
            <a:r>
              <a:rPr lang="en-IN" sz="2400" dirty="0"/>
              <a:t>begin</a:t>
            </a:r>
          </a:p>
          <a:p>
            <a:pPr marL="0" indent="0">
              <a:buNone/>
            </a:pPr>
            <a:r>
              <a:rPr lang="en-IN" sz="2400" dirty="0"/>
              <a:t>   select </a:t>
            </a:r>
            <a:r>
              <a:rPr lang="en-IN" sz="2400" dirty="0" err="1"/>
              <a:t>ename</a:t>
            </a:r>
            <a:r>
              <a:rPr lang="en-IN" sz="2400" dirty="0"/>
              <a:t> into nm from emp where </a:t>
            </a:r>
            <a:r>
              <a:rPr lang="en-IN" sz="2400" dirty="0" err="1"/>
              <a:t>empno</a:t>
            </a:r>
            <a:r>
              <a:rPr lang="en-IN" sz="2400" dirty="0"/>
              <a:t> = no;</a:t>
            </a:r>
          </a:p>
          <a:p>
            <a:pPr marL="0" indent="0">
              <a:buNone/>
            </a:pPr>
            <a:r>
              <a:rPr lang="en-IN" sz="2400" dirty="0"/>
              <a:t>   return 1;</a:t>
            </a:r>
          </a:p>
          <a:p>
            <a:pPr marL="0" indent="0">
              <a:buNone/>
            </a:pPr>
            <a:r>
              <a:rPr lang="en-IN" sz="2400" dirty="0"/>
              <a:t>exception</a:t>
            </a:r>
          </a:p>
          <a:p>
            <a:pPr marL="0" indent="0">
              <a:buNone/>
            </a:pPr>
            <a:r>
              <a:rPr lang="en-IN" sz="2400" dirty="0"/>
              <a:t>   when </a:t>
            </a:r>
            <a:r>
              <a:rPr lang="en-IN" sz="2400" dirty="0" err="1"/>
              <a:t>no_data_found</a:t>
            </a:r>
            <a:r>
              <a:rPr lang="en-IN" sz="2400" dirty="0"/>
              <a:t> then</a:t>
            </a:r>
          </a:p>
          <a:p>
            <a:pPr marL="0" indent="0">
              <a:buNone/>
            </a:pPr>
            <a:r>
              <a:rPr lang="en-IN" sz="2400" dirty="0"/>
              <a:t>   return 0;</a:t>
            </a:r>
          </a:p>
          <a:p>
            <a:pPr marL="0" indent="0">
              <a:buNone/>
            </a:pPr>
            <a:r>
              <a:rPr lang="en-IN" sz="2400" dirty="0"/>
              <a:t>end;</a:t>
            </a:r>
          </a:p>
          <a:p>
            <a:pPr marL="0" indent="0">
              <a:buNone/>
            </a:pPr>
            <a:r>
              <a:rPr lang="en-IN" sz="2400" dirty="0"/>
              <a:t>/</a:t>
            </a:r>
          </a:p>
        </p:txBody>
      </p:sp>
      <p:sp>
        <p:nvSpPr>
          <p:cNvPr id="5" name="TextBox 4">
            <a:extLst>
              <a:ext uri="{FF2B5EF4-FFF2-40B4-BE49-F238E27FC236}">
                <a16:creationId xmlns:a16="http://schemas.microsoft.com/office/drawing/2014/main" xmlns="" id="{058BB52A-4A0A-4D49-BC8F-9860568E65D1}"/>
              </a:ext>
            </a:extLst>
          </p:cNvPr>
          <p:cNvSpPr txBox="1"/>
          <p:nvPr/>
        </p:nvSpPr>
        <p:spPr>
          <a:xfrm>
            <a:off x="6935373" y="1547446"/>
            <a:ext cx="5145844" cy="4093428"/>
          </a:xfrm>
          <a:prstGeom prst="rect">
            <a:avLst/>
          </a:prstGeom>
          <a:noFill/>
        </p:spPr>
        <p:txBody>
          <a:bodyPr wrap="square">
            <a:spAutoFit/>
          </a:bodyPr>
          <a:lstStyle/>
          <a:p>
            <a:r>
              <a:rPr lang="en-IN" sz="2000" dirty="0"/>
              <a:t>declare</a:t>
            </a:r>
          </a:p>
          <a:p>
            <a:r>
              <a:rPr lang="en-IN" sz="2000" dirty="0"/>
              <a:t>   </a:t>
            </a:r>
            <a:r>
              <a:rPr lang="en-IN" sz="2000" dirty="0" err="1"/>
              <a:t>chk</a:t>
            </a:r>
            <a:r>
              <a:rPr lang="en-IN" sz="2000" dirty="0"/>
              <a:t> number(1);</a:t>
            </a:r>
          </a:p>
          <a:p>
            <a:r>
              <a:rPr lang="en-IN" sz="2000" dirty="0"/>
              <a:t>begin</a:t>
            </a:r>
          </a:p>
          <a:p>
            <a:r>
              <a:rPr lang="en-IN" sz="2000" dirty="0"/>
              <a:t>   </a:t>
            </a:r>
            <a:r>
              <a:rPr lang="en-IN" sz="2000" dirty="0" err="1"/>
              <a:t>chk</a:t>
            </a:r>
            <a:r>
              <a:rPr lang="en-IN" sz="2000" dirty="0"/>
              <a:t> := f1(7988);</a:t>
            </a:r>
          </a:p>
          <a:p>
            <a:r>
              <a:rPr lang="en-IN" sz="2000" dirty="0"/>
              <a:t>   if </a:t>
            </a:r>
            <a:r>
              <a:rPr lang="en-IN" sz="2000" dirty="0" err="1"/>
              <a:t>chk</a:t>
            </a:r>
            <a:r>
              <a:rPr lang="en-IN" sz="2000" dirty="0"/>
              <a:t> = 0 then</a:t>
            </a:r>
          </a:p>
          <a:p>
            <a:r>
              <a:rPr lang="en-IN" sz="2000" dirty="0"/>
              <a:t>           </a:t>
            </a:r>
            <a:r>
              <a:rPr lang="en-IN" sz="2000" dirty="0" err="1"/>
              <a:t>dbms_output.Put_line</a:t>
            </a:r>
            <a:r>
              <a:rPr lang="en-IN" sz="2000" dirty="0"/>
              <a:t>('Employee does not exists...');</a:t>
            </a:r>
          </a:p>
          <a:p>
            <a:r>
              <a:rPr lang="en-IN" sz="2000" dirty="0"/>
              <a:t>   else</a:t>
            </a:r>
          </a:p>
          <a:p>
            <a:r>
              <a:rPr lang="en-IN" sz="2000" dirty="0"/>
              <a:t>           </a:t>
            </a:r>
            <a:r>
              <a:rPr lang="en-IN" sz="2000" dirty="0" err="1"/>
              <a:t>dbms_output.put_line</a:t>
            </a:r>
            <a:r>
              <a:rPr lang="en-IN" sz="2000" dirty="0"/>
              <a:t>('Employee exists...');</a:t>
            </a:r>
          </a:p>
          <a:p>
            <a:r>
              <a:rPr lang="en-IN" sz="2000" dirty="0"/>
              <a:t>   end if;</a:t>
            </a:r>
          </a:p>
          <a:p>
            <a:r>
              <a:rPr lang="en-IN" sz="2000" dirty="0"/>
              <a:t>end;</a:t>
            </a:r>
          </a:p>
          <a:p>
            <a:r>
              <a:rPr lang="en-IN" sz="2000" dirty="0"/>
              <a:t>/</a:t>
            </a:r>
          </a:p>
        </p:txBody>
      </p:sp>
      <p:cxnSp>
        <p:nvCxnSpPr>
          <p:cNvPr id="7" name="Straight Connector 6">
            <a:extLst>
              <a:ext uri="{FF2B5EF4-FFF2-40B4-BE49-F238E27FC236}">
                <a16:creationId xmlns:a16="http://schemas.microsoft.com/office/drawing/2014/main" xmlns="" id="{71780250-8E2A-407F-8E27-0F7984CAF770}"/>
              </a:ext>
            </a:extLst>
          </p:cNvPr>
          <p:cNvCxnSpPr/>
          <p:nvPr/>
        </p:nvCxnSpPr>
        <p:spPr>
          <a:xfrm>
            <a:off x="6625884" y="1547446"/>
            <a:ext cx="0" cy="512064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1704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AAF12C-9737-4C88-9FE2-8D3D8EA3D238}"/>
              </a:ext>
            </a:extLst>
          </p:cNvPr>
          <p:cNvSpPr>
            <a:spLocks noGrp="1"/>
          </p:cNvSpPr>
          <p:nvPr>
            <p:ph type="title"/>
          </p:nvPr>
        </p:nvSpPr>
        <p:spPr/>
        <p:txBody>
          <a:bodyPr/>
          <a:lstStyle/>
          <a:p>
            <a:r>
              <a:rPr lang="en-IN" dirty="0"/>
              <a:t>Subprogram</a:t>
            </a:r>
          </a:p>
        </p:txBody>
      </p:sp>
      <p:sp>
        <p:nvSpPr>
          <p:cNvPr id="3" name="Content Placeholder 2">
            <a:extLst>
              <a:ext uri="{FF2B5EF4-FFF2-40B4-BE49-F238E27FC236}">
                <a16:creationId xmlns:a16="http://schemas.microsoft.com/office/drawing/2014/main" xmlns="" id="{127D217C-E064-4121-82D6-B52B5417057C}"/>
              </a:ext>
            </a:extLst>
          </p:cNvPr>
          <p:cNvSpPr>
            <a:spLocks noGrp="1"/>
          </p:cNvSpPr>
          <p:nvPr>
            <p:ph idx="1"/>
          </p:nvPr>
        </p:nvSpPr>
        <p:spPr>
          <a:xfrm>
            <a:off x="682171" y="1690688"/>
            <a:ext cx="10943772" cy="4802187"/>
          </a:xfrm>
        </p:spPr>
        <p:txBody>
          <a:bodyPr>
            <a:normAutofit/>
          </a:bodyPr>
          <a:lstStyle/>
          <a:p>
            <a:pPr algn="just"/>
            <a:r>
              <a:rPr lang="en-IN" sz="2000" b="0" i="0" dirty="0">
                <a:solidFill>
                  <a:srgbClr val="000000"/>
                </a:solidFill>
                <a:effectLst/>
                <a:latin typeface="Arial" panose="020B0604020202020204" pitchFamily="34" charset="0"/>
              </a:rPr>
              <a:t> A </a:t>
            </a:r>
            <a:r>
              <a:rPr lang="en-IN" sz="2000" b="1" i="0" dirty="0">
                <a:solidFill>
                  <a:srgbClr val="000000"/>
                </a:solidFill>
                <a:effectLst/>
                <a:latin typeface="Arial" panose="020B0604020202020204" pitchFamily="34" charset="0"/>
              </a:rPr>
              <a:t>subprogram</a:t>
            </a:r>
            <a:r>
              <a:rPr lang="en-IN" sz="2000" b="0" i="0" dirty="0">
                <a:solidFill>
                  <a:srgbClr val="000000"/>
                </a:solidFill>
                <a:effectLst/>
                <a:latin typeface="Arial" panose="020B0604020202020204" pitchFamily="34" charset="0"/>
              </a:rPr>
              <a:t> is a program unit/module that performs a particular task. </a:t>
            </a:r>
          </a:p>
          <a:p>
            <a:pPr algn="just"/>
            <a:r>
              <a:rPr lang="en-IN" sz="2000" b="0" i="0" dirty="0">
                <a:solidFill>
                  <a:srgbClr val="000000"/>
                </a:solidFill>
                <a:effectLst/>
                <a:latin typeface="Arial" panose="020B0604020202020204" pitchFamily="34" charset="0"/>
              </a:rPr>
              <a:t>These subprograms are combined to form larger programs. This is basically called the 'Modular design’. </a:t>
            </a:r>
          </a:p>
          <a:p>
            <a:pPr algn="just"/>
            <a:r>
              <a:rPr lang="en-IN" sz="2000" b="0" i="0" dirty="0">
                <a:solidFill>
                  <a:srgbClr val="000000"/>
                </a:solidFill>
                <a:effectLst/>
                <a:latin typeface="Arial" panose="020B0604020202020204" pitchFamily="34" charset="0"/>
              </a:rPr>
              <a:t>A subprogram can be invoked by another subprogram or program which is called the </a:t>
            </a:r>
            <a:r>
              <a:rPr lang="en-IN" sz="2000" b="1" i="0" dirty="0">
                <a:solidFill>
                  <a:srgbClr val="000000"/>
                </a:solidFill>
                <a:effectLst/>
                <a:latin typeface="Arial" panose="020B0604020202020204" pitchFamily="34" charset="0"/>
              </a:rPr>
              <a:t>calling program</a:t>
            </a:r>
          </a:p>
          <a:p>
            <a:pPr algn="just"/>
            <a:r>
              <a:rPr lang="en-IN" sz="2000" b="0" i="0" dirty="0">
                <a:solidFill>
                  <a:srgbClr val="000000"/>
                </a:solidFill>
                <a:effectLst/>
                <a:latin typeface="Arial" panose="020B0604020202020204" pitchFamily="34" charset="0"/>
              </a:rPr>
              <a:t>At the schema level, subprogram is a </a:t>
            </a:r>
            <a:r>
              <a:rPr lang="en-IN" sz="2000" b="1" i="0" dirty="0">
                <a:solidFill>
                  <a:srgbClr val="000000"/>
                </a:solidFill>
                <a:effectLst/>
                <a:latin typeface="Arial" panose="020B0604020202020204" pitchFamily="34" charset="0"/>
              </a:rPr>
              <a:t>standalone subprogram</a:t>
            </a:r>
            <a:r>
              <a:rPr lang="en-IN" sz="2000" b="0" i="0" dirty="0">
                <a:solidFill>
                  <a:srgbClr val="000000"/>
                </a:solidFill>
                <a:effectLst/>
                <a:latin typeface="Arial" panose="020B0604020202020204" pitchFamily="34" charset="0"/>
              </a:rPr>
              <a:t>. It is created with the CREATE PROCEDURE or the CREATE FUNCTION statement. It is stored in the database and can be deleted with the DROP PROCEDURE or DROP FUNCTION statement.</a:t>
            </a:r>
          </a:p>
          <a:p>
            <a:pPr algn="just"/>
            <a:r>
              <a:rPr lang="en-IN" sz="2000" b="0" i="0" dirty="0">
                <a:solidFill>
                  <a:srgbClr val="000000"/>
                </a:solidFill>
                <a:effectLst/>
                <a:latin typeface="Arial" panose="020B0604020202020204" pitchFamily="34" charset="0"/>
              </a:rPr>
              <a:t>PL/SQL subprograms are named PL/SQL blocks that can be invoked with a set of parameters. PL/SQL provides two kinds of subprograms −</a:t>
            </a:r>
          </a:p>
          <a:p>
            <a:pPr algn="just">
              <a:buFont typeface="Arial" panose="020B0604020202020204" pitchFamily="34" charset="0"/>
              <a:buChar char="•"/>
            </a:pPr>
            <a:r>
              <a:rPr lang="en-IN" sz="2000" b="1" i="0" dirty="0">
                <a:solidFill>
                  <a:srgbClr val="000000"/>
                </a:solidFill>
                <a:effectLst/>
                <a:latin typeface="Arial" panose="020B0604020202020204" pitchFamily="34" charset="0"/>
              </a:rPr>
              <a:t>Functions</a:t>
            </a:r>
            <a:r>
              <a:rPr lang="en-IN" sz="2000" b="0" i="0" dirty="0">
                <a:solidFill>
                  <a:srgbClr val="000000"/>
                </a:solidFill>
                <a:effectLst/>
                <a:latin typeface="Arial" panose="020B0604020202020204" pitchFamily="34" charset="0"/>
              </a:rPr>
              <a:t> − These subprograms return a single value; mainly used to compute and return a value.</a:t>
            </a:r>
          </a:p>
          <a:p>
            <a:pPr algn="just">
              <a:buFont typeface="Arial" panose="020B0604020202020204" pitchFamily="34" charset="0"/>
              <a:buChar char="•"/>
            </a:pPr>
            <a:r>
              <a:rPr lang="en-IN" sz="2000" b="1" i="0" dirty="0">
                <a:solidFill>
                  <a:srgbClr val="000000"/>
                </a:solidFill>
                <a:effectLst/>
                <a:latin typeface="Arial" panose="020B0604020202020204" pitchFamily="34" charset="0"/>
              </a:rPr>
              <a:t>Procedures</a:t>
            </a:r>
            <a:r>
              <a:rPr lang="en-IN" sz="2000" b="0" i="0" dirty="0">
                <a:solidFill>
                  <a:srgbClr val="000000"/>
                </a:solidFill>
                <a:effectLst/>
                <a:latin typeface="Arial" panose="020B0604020202020204" pitchFamily="34" charset="0"/>
              </a:rPr>
              <a:t> − These subprograms do not return a value directly; mainly used to perform an action.</a:t>
            </a:r>
          </a:p>
          <a:p>
            <a:pPr algn="just"/>
            <a:endParaRPr lang="en-IN" sz="2000" dirty="0"/>
          </a:p>
        </p:txBody>
      </p:sp>
    </p:spTree>
    <p:extLst>
      <p:ext uri="{BB962C8B-B14F-4D97-AF65-F5344CB8AC3E}">
        <p14:creationId xmlns:p14="http://schemas.microsoft.com/office/powerpoint/2010/main" val="2377304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9681EB-94A6-49FB-9395-5AA9D417CAF1}"/>
              </a:ext>
            </a:extLst>
          </p:cNvPr>
          <p:cNvSpPr>
            <a:spLocks noGrp="1"/>
          </p:cNvSpPr>
          <p:nvPr>
            <p:ph type="title"/>
          </p:nvPr>
        </p:nvSpPr>
        <p:spPr/>
        <p:txBody>
          <a:bodyPr/>
          <a:lstStyle/>
          <a:p>
            <a:r>
              <a:rPr lang="en-IN" dirty="0"/>
              <a:t>Procedure</a:t>
            </a:r>
          </a:p>
        </p:txBody>
      </p:sp>
      <p:sp>
        <p:nvSpPr>
          <p:cNvPr id="3" name="Content Placeholder 2">
            <a:extLst>
              <a:ext uri="{FF2B5EF4-FFF2-40B4-BE49-F238E27FC236}">
                <a16:creationId xmlns:a16="http://schemas.microsoft.com/office/drawing/2014/main" xmlns="" id="{D2F3DAFA-A09F-4AE3-9A8A-45FD690F5291}"/>
              </a:ext>
            </a:extLst>
          </p:cNvPr>
          <p:cNvSpPr>
            <a:spLocks noGrp="1"/>
          </p:cNvSpPr>
          <p:nvPr>
            <p:ph idx="1"/>
          </p:nvPr>
        </p:nvSpPr>
        <p:spPr/>
        <p:txBody>
          <a:bodyPr>
            <a:normAutofit lnSpcReduction="10000"/>
          </a:bodyPr>
          <a:lstStyle/>
          <a:p>
            <a:pPr algn="just"/>
            <a:r>
              <a:rPr lang="en-IN" dirty="0"/>
              <a:t>Procedures and Functions are the subprograms which can be created and saved in the database as database objects. They can be called or referred inside the other blocks also.</a:t>
            </a:r>
          </a:p>
          <a:p>
            <a:pPr algn="just"/>
            <a:r>
              <a:rPr lang="en-IN" dirty="0"/>
              <a:t>A stored procedure in PL/SQL is a series of declarative SQL statements which can be stored in the database catalogue. </a:t>
            </a:r>
          </a:p>
          <a:p>
            <a:pPr algn="just"/>
            <a:r>
              <a:rPr lang="en-IN" dirty="0"/>
              <a:t>A procedure can be thought of as a function or a method. </a:t>
            </a:r>
          </a:p>
          <a:p>
            <a:pPr algn="just"/>
            <a:r>
              <a:rPr lang="en-IN" dirty="0"/>
              <a:t>They can be invoked through triggers, other procedures, or applications on Java, PHP etc.</a:t>
            </a:r>
          </a:p>
          <a:p>
            <a:pPr algn="just"/>
            <a:r>
              <a:rPr lang="en-IN" dirty="0"/>
              <a:t>All the statements of a block are passed to Oracle engine all at once which increases processing speed and decreases the traffic.</a:t>
            </a:r>
          </a:p>
          <a:p>
            <a:pPr marL="0" indent="0" algn="just">
              <a:buNone/>
            </a:pPr>
            <a:endParaRPr lang="en-IN" dirty="0"/>
          </a:p>
        </p:txBody>
      </p:sp>
    </p:spTree>
    <p:extLst>
      <p:ext uri="{BB962C8B-B14F-4D97-AF65-F5344CB8AC3E}">
        <p14:creationId xmlns:p14="http://schemas.microsoft.com/office/powerpoint/2010/main" val="333308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43CC63-67AE-47CE-AD87-415E816AB99A}"/>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xmlns="" id="{590AD61C-DA23-4CC9-9346-9111430D01D3}"/>
              </a:ext>
            </a:extLst>
          </p:cNvPr>
          <p:cNvSpPr>
            <a:spLocks noGrp="1"/>
          </p:cNvSpPr>
          <p:nvPr>
            <p:ph idx="1"/>
          </p:nvPr>
        </p:nvSpPr>
        <p:spPr/>
        <p:txBody>
          <a:bodyPr/>
          <a:lstStyle/>
          <a:p>
            <a:pPr algn="just"/>
            <a:r>
              <a:rPr lang="en-IN" dirty="0"/>
              <a:t>They result in performance improvement of the application. If a procedure is being called frequently in an application in a single connection, then the compiled version of the procedure is delivered.</a:t>
            </a:r>
          </a:p>
          <a:p>
            <a:pPr algn="just"/>
            <a:r>
              <a:rPr lang="en-IN" dirty="0"/>
              <a:t>They reduce the traffic between the database and the application, since the lengthy statements are already fed into the database and need not be sent again and again via the application.</a:t>
            </a:r>
          </a:p>
          <a:p>
            <a:pPr algn="just"/>
            <a:r>
              <a:rPr lang="en-IN" dirty="0"/>
              <a:t>They add to code reusability, similar to how functions and methods work in other languages such as C/C++ and Java.</a:t>
            </a:r>
          </a:p>
        </p:txBody>
      </p:sp>
    </p:spTree>
    <p:extLst>
      <p:ext uri="{BB962C8B-B14F-4D97-AF65-F5344CB8AC3E}">
        <p14:creationId xmlns:p14="http://schemas.microsoft.com/office/powerpoint/2010/main" val="3636485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53BEA7-3321-4C26-9374-FD8F9858918C}"/>
              </a:ext>
            </a:extLst>
          </p:cNvPr>
          <p:cNvSpPr>
            <a:spLocks noGrp="1"/>
          </p:cNvSpPr>
          <p:nvPr>
            <p:ph type="title"/>
          </p:nvPr>
        </p:nvSpPr>
        <p:spPr/>
        <p:txBody>
          <a:bodyPr/>
          <a:lstStyle/>
          <a:p>
            <a:r>
              <a:rPr lang="en-IN" dirty="0"/>
              <a:t>Limitations</a:t>
            </a:r>
          </a:p>
        </p:txBody>
      </p:sp>
      <p:sp>
        <p:nvSpPr>
          <p:cNvPr id="3" name="Content Placeholder 2">
            <a:extLst>
              <a:ext uri="{FF2B5EF4-FFF2-40B4-BE49-F238E27FC236}">
                <a16:creationId xmlns:a16="http://schemas.microsoft.com/office/drawing/2014/main" xmlns="" id="{AB05869B-6D76-4634-B824-FE952B439028}"/>
              </a:ext>
            </a:extLst>
          </p:cNvPr>
          <p:cNvSpPr>
            <a:spLocks noGrp="1"/>
          </p:cNvSpPr>
          <p:nvPr>
            <p:ph idx="1"/>
          </p:nvPr>
        </p:nvSpPr>
        <p:spPr/>
        <p:txBody>
          <a:bodyPr/>
          <a:lstStyle/>
          <a:p>
            <a:pPr algn="just"/>
            <a:r>
              <a:rPr lang="en-IN" dirty="0"/>
              <a:t>Stored procedures can cause a lot of memory usage. The database administrator should decide an upper bound as to how many stored procedures are feasible for a particular application.</a:t>
            </a:r>
          </a:p>
          <a:p>
            <a:pPr algn="just"/>
            <a:r>
              <a:rPr lang="en-IN" dirty="0"/>
              <a:t>MySQL does not provide the functionality of debugging the stored procedures.</a:t>
            </a:r>
          </a:p>
        </p:txBody>
      </p:sp>
    </p:spTree>
    <p:extLst>
      <p:ext uri="{BB962C8B-B14F-4D97-AF65-F5344CB8AC3E}">
        <p14:creationId xmlns:p14="http://schemas.microsoft.com/office/powerpoint/2010/main" val="2663515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BA854E-AD28-4E64-A533-62AE17C90022}"/>
              </a:ext>
            </a:extLst>
          </p:cNvPr>
          <p:cNvSpPr>
            <a:spLocks noGrp="1"/>
          </p:cNvSpPr>
          <p:nvPr>
            <p:ph type="title"/>
          </p:nvPr>
        </p:nvSpPr>
        <p:spPr/>
        <p:txBody>
          <a:bodyPr/>
          <a:lstStyle/>
          <a:p>
            <a:r>
              <a:rPr lang="en-IN" b="1" i="0" dirty="0">
                <a:solidFill>
                  <a:srgbClr val="222222"/>
                </a:solidFill>
                <a:effectLst/>
                <a:latin typeface="Source Sans Pro" panose="020B0503030403020204" pitchFamily="34" charset="0"/>
              </a:rPr>
              <a:t>Parameter</a:t>
            </a:r>
            <a:endParaRPr lang="en-IN" dirty="0"/>
          </a:p>
        </p:txBody>
      </p:sp>
      <p:sp>
        <p:nvSpPr>
          <p:cNvPr id="3" name="Content Placeholder 2">
            <a:extLst>
              <a:ext uri="{FF2B5EF4-FFF2-40B4-BE49-F238E27FC236}">
                <a16:creationId xmlns:a16="http://schemas.microsoft.com/office/drawing/2014/main" xmlns="" id="{14CFF129-3642-4810-BD22-975D08DCAB7B}"/>
              </a:ext>
            </a:extLst>
          </p:cNvPr>
          <p:cNvSpPr>
            <a:spLocks noGrp="1"/>
          </p:cNvSpPr>
          <p:nvPr>
            <p:ph idx="1"/>
          </p:nvPr>
        </p:nvSpPr>
        <p:spPr>
          <a:xfrm>
            <a:off x="838200" y="1825625"/>
            <a:ext cx="10515600" cy="4667250"/>
          </a:xfrm>
        </p:spPr>
        <p:txBody>
          <a:bodyPr>
            <a:normAutofit fontScale="92500" lnSpcReduction="20000"/>
          </a:bodyPr>
          <a:lstStyle/>
          <a:p>
            <a:pPr algn="just"/>
            <a:r>
              <a:rPr lang="en-IN" dirty="0"/>
              <a:t>The parameter is variable or placeholder of any valid PL/SQL datatype through which the PL/SQL subprogram exchange the values with the main code. This parameter allows to give input to the subprograms and to extract from these subprograms.</a:t>
            </a:r>
          </a:p>
          <a:p>
            <a:pPr algn="just"/>
            <a:endParaRPr lang="en-IN" dirty="0"/>
          </a:p>
          <a:p>
            <a:pPr algn="just"/>
            <a:r>
              <a:rPr lang="en-IN" dirty="0"/>
              <a:t>These parameters should be defined along with the subprograms at the time of creation.</a:t>
            </a:r>
          </a:p>
          <a:p>
            <a:pPr algn="just"/>
            <a:r>
              <a:rPr lang="en-IN" dirty="0"/>
              <a:t>These parameters are included n the calling statement of these subprograms to interact the values with the subprograms.</a:t>
            </a:r>
          </a:p>
          <a:p>
            <a:pPr algn="just"/>
            <a:r>
              <a:rPr lang="en-IN" dirty="0"/>
              <a:t>The datatype of the parameter in the subprogram and the calling statement should be same.</a:t>
            </a:r>
          </a:p>
          <a:p>
            <a:pPr algn="just"/>
            <a:r>
              <a:rPr lang="en-IN" dirty="0"/>
              <a:t>The size of the datatype should not mention at the time of parameter declaration, as the size is dynamic for this type.</a:t>
            </a:r>
          </a:p>
        </p:txBody>
      </p:sp>
    </p:spTree>
    <p:extLst>
      <p:ext uri="{BB962C8B-B14F-4D97-AF65-F5344CB8AC3E}">
        <p14:creationId xmlns:p14="http://schemas.microsoft.com/office/powerpoint/2010/main" val="2417947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E1F6D9-94E8-4089-8045-65475C0DC8DD}"/>
              </a:ext>
            </a:extLst>
          </p:cNvPr>
          <p:cNvSpPr>
            <a:spLocks noGrp="1"/>
          </p:cNvSpPr>
          <p:nvPr>
            <p:ph type="title"/>
          </p:nvPr>
        </p:nvSpPr>
        <p:spPr/>
        <p:txBody>
          <a:bodyPr/>
          <a:lstStyle/>
          <a:p>
            <a:r>
              <a:rPr lang="en-IN" dirty="0"/>
              <a:t>Types of Parameters</a:t>
            </a:r>
          </a:p>
        </p:txBody>
      </p:sp>
      <p:sp>
        <p:nvSpPr>
          <p:cNvPr id="3" name="Content Placeholder 2">
            <a:extLst>
              <a:ext uri="{FF2B5EF4-FFF2-40B4-BE49-F238E27FC236}">
                <a16:creationId xmlns:a16="http://schemas.microsoft.com/office/drawing/2014/main" xmlns="" id="{802A0FEC-43EB-47BD-9F72-2C39D410832C}"/>
              </a:ext>
            </a:extLst>
          </p:cNvPr>
          <p:cNvSpPr>
            <a:spLocks noGrp="1"/>
          </p:cNvSpPr>
          <p:nvPr>
            <p:ph idx="1"/>
          </p:nvPr>
        </p:nvSpPr>
        <p:spPr/>
        <p:txBody>
          <a:bodyPr/>
          <a:lstStyle/>
          <a:p>
            <a:pPr algn="just"/>
            <a:r>
              <a:rPr lang="en-IN" b="1" i="0" dirty="0">
                <a:solidFill>
                  <a:srgbClr val="222222"/>
                </a:solidFill>
                <a:effectLst/>
                <a:latin typeface="Source Sans Pro" panose="020B0503030403020204" pitchFamily="34" charset="0"/>
              </a:rPr>
              <a:t>IN Parameter:</a:t>
            </a:r>
          </a:p>
          <a:p>
            <a:pPr algn="just">
              <a:buFont typeface="Arial" panose="020B0604020202020204" pitchFamily="34" charset="0"/>
              <a:buChar char="•"/>
            </a:pPr>
            <a:r>
              <a:rPr lang="en-IN" b="0" i="0" dirty="0">
                <a:solidFill>
                  <a:srgbClr val="222222"/>
                </a:solidFill>
                <a:effectLst/>
                <a:latin typeface="Source Sans Pro" panose="020B0503030403020204" pitchFamily="34" charset="0"/>
              </a:rPr>
              <a:t>This parameter is used for giving input to the subprograms.</a:t>
            </a:r>
          </a:p>
          <a:p>
            <a:pPr algn="just">
              <a:buFont typeface="Arial" panose="020B0604020202020204" pitchFamily="34" charset="0"/>
              <a:buChar char="•"/>
            </a:pPr>
            <a:r>
              <a:rPr lang="en-IN" b="0" i="0" dirty="0">
                <a:solidFill>
                  <a:srgbClr val="222222"/>
                </a:solidFill>
                <a:effectLst/>
                <a:latin typeface="Source Sans Pro" panose="020B0503030403020204" pitchFamily="34" charset="0"/>
              </a:rPr>
              <a:t>It is a read-only variable inside the subprograms. Their values cannot be changed inside the subprogram.</a:t>
            </a:r>
          </a:p>
          <a:p>
            <a:pPr algn="just">
              <a:buFont typeface="Arial" panose="020B0604020202020204" pitchFamily="34" charset="0"/>
              <a:buChar char="•"/>
            </a:pPr>
            <a:r>
              <a:rPr lang="en-IN" b="0" i="0" dirty="0">
                <a:solidFill>
                  <a:srgbClr val="222222"/>
                </a:solidFill>
                <a:effectLst/>
                <a:latin typeface="Source Sans Pro" panose="020B0503030403020204" pitchFamily="34" charset="0"/>
              </a:rPr>
              <a:t>In the calling statement, these parameters can be a variable or a literal value or an expression, for example, it could be the arithmetic expression like ‘5*8’ or ‘a/b’ where ‘a’ and ‘b’ are variables.</a:t>
            </a:r>
          </a:p>
          <a:p>
            <a:pPr algn="just">
              <a:buFont typeface="Arial" panose="020B0604020202020204" pitchFamily="34" charset="0"/>
              <a:buChar char="•"/>
            </a:pPr>
            <a:r>
              <a:rPr lang="en-IN" b="0" i="0" dirty="0">
                <a:solidFill>
                  <a:srgbClr val="222222"/>
                </a:solidFill>
                <a:effectLst/>
                <a:latin typeface="Source Sans Pro" panose="020B0503030403020204" pitchFamily="34" charset="0"/>
              </a:rPr>
              <a:t>By default, the parameters are of IN type.</a:t>
            </a:r>
          </a:p>
        </p:txBody>
      </p:sp>
    </p:spTree>
    <p:extLst>
      <p:ext uri="{BB962C8B-B14F-4D97-AF65-F5344CB8AC3E}">
        <p14:creationId xmlns:p14="http://schemas.microsoft.com/office/powerpoint/2010/main" val="1903023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E1F6D9-94E8-4089-8045-65475C0DC8DD}"/>
              </a:ext>
            </a:extLst>
          </p:cNvPr>
          <p:cNvSpPr>
            <a:spLocks noGrp="1"/>
          </p:cNvSpPr>
          <p:nvPr>
            <p:ph type="title"/>
          </p:nvPr>
        </p:nvSpPr>
        <p:spPr/>
        <p:txBody>
          <a:bodyPr/>
          <a:lstStyle/>
          <a:p>
            <a:r>
              <a:rPr lang="en-IN" dirty="0"/>
              <a:t>Types of Parameters</a:t>
            </a:r>
          </a:p>
        </p:txBody>
      </p:sp>
      <p:sp>
        <p:nvSpPr>
          <p:cNvPr id="3" name="Content Placeholder 2">
            <a:extLst>
              <a:ext uri="{FF2B5EF4-FFF2-40B4-BE49-F238E27FC236}">
                <a16:creationId xmlns:a16="http://schemas.microsoft.com/office/drawing/2014/main" xmlns="" id="{802A0FEC-43EB-47BD-9F72-2C39D410832C}"/>
              </a:ext>
            </a:extLst>
          </p:cNvPr>
          <p:cNvSpPr>
            <a:spLocks noGrp="1"/>
          </p:cNvSpPr>
          <p:nvPr>
            <p:ph idx="1"/>
          </p:nvPr>
        </p:nvSpPr>
        <p:spPr/>
        <p:txBody>
          <a:bodyPr/>
          <a:lstStyle/>
          <a:p>
            <a:pPr algn="just"/>
            <a:r>
              <a:rPr lang="en-IN" b="1" i="0" dirty="0">
                <a:solidFill>
                  <a:srgbClr val="222222"/>
                </a:solidFill>
                <a:effectLst/>
                <a:latin typeface="Source Sans Pro" panose="020B0503030403020204" pitchFamily="34" charset="0"/>
              </a:rPr>
              <a:t>OUT Parameter:</a:t>
            </a:r>
          </a:p>
          <a:p>
            <a:pPr algn="just">
              <a:buFont typeface="Arial" panose="020B0604020202020204" pitchFamily="34" charset="0"/>
              <a:buChar char="•"/>
            </a:pPr>
            <a:r>
              <a:rPr lang="en-IN" b="0" i="0" dirty="0">
                <a:solidFill>
                  <a:srgbClr val="222222"/>
                </a:solidFill>
                <a:effectLst/>
                <a:latin typeface="Source Sans Pro" panose="020B0503030403020204" pitchFamily="34" charset="0"/>
              </a:rPr>
              <a:t>This parameter is used for getting output from the subprograms.</a:t>
            </a:r>
          </a:p>
          <a:p>
            <a:pPr algn="just">
              <a:buFont typeface="Arial" panose="020B0604020202020204" pitchFamily="34" charset="0"/>
              <a:buChar char="•"/>
            </a:pPr>
            <a:r>
              <a:rPr lang="en-IN" b="0" i="0" dirty="0">
                <a:solidFill>
                  <a:srgbClr val="222222"/>
                </a:solidFill>
                <a:effectLst/>
                <a:latin typeface="Source Sans Pro" panose="020B0503030403020204" pitchFamily="34" charset="0"/>
              </a:rPr>
              <a:t>It is a read-write variable inside the subprograms. Their values can be changed inside the subprograms.</a:t>
            </a:r>
          </a:p>
          <a:p>
            <a:pPr algn="just">
              <a:buFont typeface="Arial" panose="020B0604020202020204" pitchFamily="34" charset="0"/>
              <a:buChar char="•"/>
            </a:pPr>
            <a:r>
              <a:rPr lang="en-IN" b="0" i="0" dirty="0">
                <a:solidFill>
                  <a:srgbClr val="222222"/>
                </a:solidFill>
                <a:effectLst/>
                <a:latin typeface="Source Sans Pro" panose="020B0503030403020204" pitchFamily="34" charset="0"/>
              </a:rPr>
              <a:t>In the calling statement, these parameters should always be a variable to hold the value from the current subprograms.</a:t>
            </a:r>
          </a:p>
          <a:p>
            <a:pPr algn="just"/>
            <a:endParaRPr lang="en-IN" b="0" i="0" dirty="0">
              <a:solidFill>
                <a:srgbClr val="222222"/>
              </a:solidFill>
              <a:effectLst/>
              <a:latin typeface="Source Sans Pro" panose="020B0503030403020204" pitchFamily="34" charset="0"/>
            </a:endParaRPr>
          </a:p>
        </p:txBody>
      </p:sp>
    </p:spTree>
    <p:extLst>
      <p:ext uri="{BB962C8B-B14F-4D97-AF65-F5344CB8AC3E}">
        <p14:creationId xmlns:p14="http://schemas.microsoft.com/office/powerpoint/2010/main" val="171206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E1F6D9-94E8-4089-8045-65475C0DC8DD}"/>
              </a:ext>
            </a:extLst>
          </p:cNvPr>
          <p:cNvSpPr>
            <a:spLocks noGrp="1"/>
          </p:cNvSpPr>
          <p:nvPr>
            <p:ph type="title"/>
          </p:nvPr>
        </p:nvSpPr>
        <p:spPr/>
        <p:txBody>
          <a:bodyPr/>
          <a:lstStyle/>
          <a:p>
            <a:r>
              <a:rPr lang="en-IN" dirty="0"/>
              <a:t>Types of Parameters</a:t>
            </a:r>
          </a:p>
        </p:txBody>
      </p:sp>
      <p:sp>
        <p:nvSpPr>
          <p:cNvPr id="3" name="Content Placeholder 2">
            <a:extLst>
              <a:ext uri="{FF2B5EF4-FFF2-40B4-BE49-F238E27FC236}">
                <a16:creationId xmlns:a16="http://schemas.microsoft.com/office/drawing/2014/main" xmlns="" id="{802A0FEC-43EB-47BD-9F72-2C39D410832C}"/>
              </a:ext>
            </a:extLst>
          </p:cNvPr>
          <p:cNvSpPr>
            <a:spLocks noGrp="1"/>
          </p:cNvSpPr>
          <p:nvPr>
            <p:ph idx="1"/>
          </p:nvPr>
        </p:nvSpPr>
        <p:spPr/>
        <p:txBody>
          <a:bodyPr>
            <a:normAutofit lnSpcReduction="10000"/>
          </a:bodyPr>
          <a:lstStyle/>
          <a:p>
            <a:pPr algn="l"/>
            <a:r>
              <a:rPr lang="en-IN" b="1" i="0" dirty="0">
                <a:solidFill>
                  <a:srgbClr val="222222"/>
                </a:solidFill>
                <a:effectLst/>
                <a:latin typeface="Source Sans Pro" panose="020B0503030403020204" pitchFamily="34" charset="0"/>
              </a:rPr>
              <a:t>IN OUT Parameter:</a:t>
            </a:r>
          </a:p>
          <a:p>
            <a:pPr algn="l">
              <a:buFont typeface="Arial" panose="020B0604020202020204" pitchFamily="34" charset="0"/>
              <a:buChar char="•"/>
            </a:pPr>
            <a:r>
              <a:rPr lang="en-IN" b="0" i="0" dirty="0">
                <a:solidFill>
                  <a:srgbClr val="222222"/>
                </a:solidFill>
                <a:effectLst/>
                <a:latin typeface="Source Sans Pro" panose="020B0503030403020204" pitchFamily="34" charset="0"/>
              </a:rPr>
              <a:t>This parameter is used for both giving input and for getting output from the subprograms.</a:t>
            </a:r>
          </a:p>
          <a:p>
            <a:pPr algn="l">
              <a:buFont typeface="Arial" panose="020B0604020202020204" pitchFamily="34" charset="0"/>
              <a:buChar char="•"/>
            </a:pPr>
            <a:r>
              <a:rPr lang="en-IN" b="0" i="0" dirty="0">
                <a:solidFill>
                  <a:srgbClr val="222222"/>
                </a:solidFill>
                <a:effectLst/>
                <a:latin typeface="Source Sans Pro" panose="020B0503030403020204" pitchFamily="34" charset="0"/>
              </a:rPr>
              <a:t>It is a read-write variable inside the subprograms. Their values can be changed inside the subprograms.</a:t>
            </a:r>
          </a:p>
          <a:p>
            <a:pPr algn="l">
              <a:buFont typeface="Arial" panose="020B0604020202020204" pitchFamily="34" charset="0"/>
              <a:buChar char="•"/>
            </a:pPr>
            <a:r>
              <a:rPr lang="en-IN" b="0" i="0" dirty="0">
                <a:solidFill>
                  <a:srgbClr val="222222"/>
                </a:solidFill>
                <a:effectLst/>
                <a:latin typeface="Source Sans Pro" panose="020B0503030403020204" pitchFamily="34" charset="0"/>
              </a:rPr>
              <a:t>In the calling statement, these parameters should always be a variable to hold the value from the subprograms.</a:t>
            </a:r>
            <a:endParaRPr lang="en-IN" dirty="0">
              <a:solidFill>
                <a:srgbClr val="222222"/>
              </a:solidFill>
              <a:latin typeface="Source Sans Pro" panose="020B0503030403020204" pitchFamily="34" charset="0"/>
            </a:endParaRPr>
          </a:p>
          <a:p>
            <a:pPr algn="l">
              <a:buFont typeface="Arial" panose="020B0604020202020204" pitchFamily="34" charset="0"/>
              <a:buChar char="•"/>
            </a:pPr>
            <a:endParaRPr lang="en-IN"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IN" b="0" i="0" dirty="0">
                <a:solidFill>
                  <a:srgbClr val="222222"/>
                </a:solidFill>
                <a:effectLst/>
                <a:latin typeface="Source Sans Pro" panose="020B0503030403020204" pitchFamily="34" charset="0"/>
              </a:rPr>
              <a:t>These all parameter type should be mentioned at the time of creating the subprograms.</a:t>
            </a:r>
          </a:p>
        </p:txBody>
      </p:sp>
    </p:spTree>
    <p:extLst>
      <p:ext uri="{BB962C8B-B14F-4D97-AF65-F5344CB8AC3E}">
        <p14:creationId xmlns:p14="http://schemas.microsoft.com/office/powerpoint/2010/main" val="3685230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1389</Words>
  <Application>Microsoft Office PowerPoint</Application>
  <PresentationFormat>Widescreen</PresentationFormat>
  <Paragraphs>149</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Source Sans Pro</vt:lpstr>
      <vt:lpstr>Office Theme</vt:lpstr>
      <vt:lpstr>PL/SQL - Subprogram</vt:lpstr>
      <vt:lpstr>Subprogram</vt:lpstr>
      <vt:lpstr>Procedure</vt:lpstr>
      <vt:lpstr>Advantages</vt:lpstr>
      <vt:lpstr>Limitations</vt:lpstr>
      <vt:lpstr>Parameter</vt:lpstr>
      <vt:lpstr>Types of Parameters</vt:lpstr>
      <vt:lpstr>Types of Parameters</vt:lpstr>
      <vt:lpstr>Types of Parameters</vt:lpstr>
      <vt:lpstr>RETURN</vt:lpstr>
      <vt:lpstr>Characteristics of Procedure subprogram unit in PL/SQL</vt:lpstr>
      <vt:lpstr>Syntax</vt:lpstr>
      <vt:lpstr>PowerPoint Presentation</vt:lpstr>
      <vt:lpstr>Function</vt:lpstr>
      <vt:lpstr>PowerPoint Presentation</vt:lpstr>
      <vt:lpstr>Example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PL/SQL - Subprogram</dc:title>
  <dc:creator>Urja Mankad</dc:creator>
  <cp:lastModifiedBy>basment</cp:lastModifiedBy>
  <cp:revision>21</cp:revision>
  <dcterms:created xsi:type="dcterms:W3CDTF">2021-12-16T23:26:30Z</dcterms:created>
  <dcterms:modified xsi:type="dcterms:W3CDTF">2023-12-01T04:40:04Z</dcterms:modified>
</cp:coreProperties>
</file>