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66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0F8EA1F-7AE0-4960-89BE-9341B3ED90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FBCE3AA8-F99F-4C23-BEA2-5875E45872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0001296-289B-4D86-B73A-A15651853F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7282B43-5ABA-42D9-A44A-788DB0C19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9CD03D0-8D49-4993-9C9B-AE4B6B77E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16151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91659B8-FA52-466D-B5AC-0CAF4FD28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A85FD45-FD18-43EE-BA1E-71A7172A57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550E590-AB3D-4CF0-BE16-0F58FBD621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21D28AE-506F-43C1-94D1-997E252CCE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FDABAAE-31C8-4DB5-A596-248874ED6C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28165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E2F7406-C9A7-4CD6-ACF7-5D3CB8317C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03B7039-BEC6-40BE-89B5-9B784BD4D0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9EB3FEFC-37C8-42CA-8CBF-53C94959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BA1B88E-805B-4D60-BCC8-B4BE5650E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BEED06CD-A698-4C03-827E-B3791D512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1718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A3114C6-8B04-441C-9442-160BE919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9E16449-4389-4116-B856-F6EEAC294B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A726AC-E73A-4708-884E-C0C73EED7C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C98A8B5-6CEA-46B0-8050-10C48B1EC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8F8D68B-C255-4289-8331-13BF0BD48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66694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764792D-6D41-403A-8671-13E99B999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109C0087-DE6A-49EE-A8C1-18B1322BD1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5D264AD-B724-4786-89BC-FF8778289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09D116-92FC-459B-926C-AE81660D85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5FDCFCB-9817-47DE-9807-3EB19D516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26933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2252A85-3BBD-4D88-94FA-8787AE95E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A4297A8-850C-460C-B23C-7A48C4CBD3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DEB6C6-1A77-43C7-9C86-EA05A2834B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284241E-928D-41FA-8050-210D1663A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9549FC69-D62D-444A-A390-F3D370071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846164C-B4AE-4767-8670-BD697F862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9805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1A0F7-9D8D-4262-A531-80024CC1D5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FDDC2098-B07E-46EB-B1DB-80BE3A415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B6DA98A-E35C-4840-A962-16EC1B25BE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7EE31A6-2685-4503-918F-DF3B03D25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6906DC83-A413-4C55-A04E-06E9DA8019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9716B700-3D47-4B33-8321-0F8060426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FDDCB691-06DF-4BCB-ACD0-14460164D1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C90AE75C-B480-474A-85E3-8ACCBE6568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38463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482A9FF-BC3F-4F1C-AA0D-6B7EA210C5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6EA6D9B-BB4D-4B71-8392-92D86FE67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7597B167-5867-40D6-B405-58CBD0DA92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6654D25-273D-4F6D-940B-BDD9EF111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7080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D54A45D0-7118-4EA6-AEAF-C57705D5D8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0BF2D1A-F381-475B-B223-0178E8B74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6D63798-2888-4BE8-805F-30AC17F9C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599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486CFB1-F423-4D63-9E02-7C0F93874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9BE08A4-EA3A-4A48-8E29-383095622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ED66BDE-5A8F-47CF-A66B-F966154CC8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DEC692F0-4F9D-423C-A786-AE1B156EE8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CFF23686-AC6E-4A50-B6E4-0DC27AC9C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04B1CD06-5156-486F-8250-EC6CAA9310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3430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ADD3797-A7F7-422C-B006-FB9369D7C8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797DB096-E798-4AC1-8A09-ED1FCC7EB12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33BDE3B-71C5-4D26-9938-ADDA77F184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2701751F-7A79-43B7-BB38-AF0E061B9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F429A34-D875-45D8-8D0B-17F4ED11B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8C4698B-05C0-4470-A478-A82F3A6DA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51160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BCC1253E-6D4D-4918-85BD-87C87B7C0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1429A69-CE4E-4BC2-9758-079C27057A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B376106-F3B4-45D4-A6F4-EB18032B72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5A4F80-E701-43C8-A246-1488EFAAA38C}" type="datetimeFigureOut">
              <a:rPr lang="en-IN" smtClean="0"/>
              <a:t>19-10-2024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5D473E3-26BB-4E43-A857-23A35A9AC7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20E93F0-3FDD-4904-9E1B-259E0576F8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5B775-6763-4A25-AC90-BA125848F96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91312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43CC7B-F0AE-4155-828A-2FB24DACF2F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PL/SQL - Cursor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E9F8F1CF-267D-4ED7-9EE6-8671CC366B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Unit-5</a:t>
            </a:r>
          </a:p>
        </p:txBody>
      </p:sp>
    </p:spTree>
    <p:extLst>
      <p:ext uri="{BB962C8B-B14F-4D97-AF65-F5344CB8AC3E}">
        <p14:creationId xmlns:p14="http://schemas.microsoft.com/office/powerpoint/2010/main" val="2333305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0E3F6F5-EF7D-4CDF-A8D8-2E631686C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Parameterized Cursors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6B386EB-9416-4733-9680-5E21A82B8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641" y="1825625"/>
            <a:ext cx="11296356" cy="4351338"/>
          </a:xfrm>
        </p:spPr>
        <p:txBody>
          <a:bodyPr>
            <a:normAutofit/>
          </a:bodyPr>
          <a:lstStyle/>
          <a:p>
            <a:r>
              <a:rPr lang="en-IN" dirty="0"/>
              <a:t>Oracle allows to pass parameters to cursors that can be used to provide condition with WHERE clause. If parameters are passed </a:t>
            </a:r>
            <a:r>
              <a:rPr lang="en-IN"/>
              <a:t>to cursor, </a:t>
            </a:r>
            <a:r>
              <a:rPr lang="en-IN" dirty="0"/>
              <a:t>that cursor is called a parameterized cursors.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	CURSOR CURSORNAME (VARIABLENAME DATATYPES ) IS SELECT.........</a:t>
            </a:r>
          </a:p>
          <a:p>
            <a:r>
              <a:rPr lang="en-IN" dirty="0"/>
              <a:t>And, parameters can be passed to cursor while opening it using syntax-</a:t>
            </a:r>
          </a:p>
          <a:p>
            <a:r>
              <a:rPr lang="en-IN" dirty="0"/>
              <a:t>Syntax:</a:t>
            </a:r>
          </a:p>
          <a:p>
            <a:pPr marL="0" indent="0">
              <a:buNone/>
            </a:pPr>
            <a:r>
              <a:rPr lang="en-IN" dirty="0"/>
              <a:t>	OPEN CURSORNAME (VALUE / VARIABLE / EXPRESSION );</a:t>
            </a:r>
          </a:p>
        </p:txBody>
      </p:sp>
    </p:spTree>
    <p:extLst>
      <p:ext uri="{BB962C8B-B14F-4D97-AF65-F5344CB8AC3E}">
        <p14:creationId xmlns:p14="http://schemas.microsoft.com/office/powerpoint/2010/main" val="2895727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AE55C7C-508F-48E7-9327-5B1E010D08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Cursor Within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C270BD-702F-405A-BF72-484140A7C4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178640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300F80E-4640-4615-B6AE-94FBE01AB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8426"/>
          </a:xfrm>
        </p:spPr>
        <p:txBody>
          <a:bodyPr/>
          <a:lstStyle/>
          <a:p>
            <a:r>
              <a:rPr lang="en-IN" dirty="0"/>
              <a:t>PL/SQL Data Types and Constants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2331A82-E6AE-44A6-86CC-4F37FF147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2369" y="1420836"/>
            <a:ext cx="11366696" cy="5072037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IN" dirty="0"/>
              <a:t>%TYPE: This attribute provides integration. PL/SQL block can use this to declare variables based on definition of columns in the table.</a:t>
            </a:r>
          </a:p>
          <a:p>
            <a:pPr algn="just"/>
            <a:r>
              <a:rPr lang="en-IN" dirty="0"/>
              <a:t>If the column’s attribute change, the variable’s attribute change as well.</a:t>
            </a:r>
          </a:p>
          <a:p>
            <a:pPr algn="just"/>
            <a:r>
              <a:rPr lang="en-IN" dirty="0"/>
              <a:t>NOT NULL: Causes creation of a variable or constant that cannot be assigned a null value. If the attempt is made to assign NULL, </a:t>
            </a:r>
            <a:r>
              <a:rPr lang="en-IN"/>
              <a:t>SL/SL </a:t>
            </a:r>
            <a:r>
              <a:rPr lang="en-IN" smtClean="0"/>
              <a:t>engine </a:t>
            </a:r>
            <a:r>
              <a:rPr lang="en-IN" dirty="0"/>
              <a:t>will through an internal exception</a:t>
            </a:r>
          </a:p>
          <a:p>
            <a:pPr algn="just"/>
            <a:r>
              <a:rPr lang="en-IN" dirty="0"/>
              <a:t>CONSTANT: RAW -&gt; it is used to store binary data</a:t>
            </a:r>
          </a:p>
          <a:p>
            <a:pPr lvl="1" algn="just"/>
            <a:r>
              <a:rPr lang="en-IN" dirty="0" err="1"/>
              <a:t>RowID</a:t>
            </a:r>
            <a:r>
              <a:rPr lang="en-IN" dirty="0"/>
              <a:t> -&gt; This datatype is same as DB pseudo-column type, it hold a row id which is unique for every row in the table</a:t>
            </a:r>
          </a:p>
          <a:p>
            <a:pPr algn="just"/>
            <a:r>
              <a:rPr lang="en-IN" dirty="0"/>
              <a:t>LOB Types: </a:t>
            </a:r>
          </a:p>
          <a:p>
            <a:pPr lvl="1" algn="just"/>
            <a:r>
              <a:rPr lang="en-IN" dirty="0"/>
              <a:t>BLOB-&gt; Stores Unstructured binary data </a:t>
            </a:r>
            <a:r>
              <a:rPr lang="en-IN" dirty="0" err="1"/>
              <a:t>upto</a:t>
            </a:r>
            <a:r>
              <a:rPr lang="en-IN" dirty="0"/>
              <a:t> 4 GB, can contain video or picture information</a:t>
            </a:r>
          </a:p>
          <a:p>
            <a:pPr lvl="1" algn="just"/>
            <a:r>
              <a:rPr lang="en-IN" dirty="0"/>
              <a:t>CLOB-&gt; Stores single byte Characters </a:t>
            </a:r>
            <a:r>
              <a:rPr lang="en-IN" dirty="0" err="1"/>
              <a:t>upto</a:t>
            </a:r>
            <a:r>
              <a:rPr lang="en-IN" dirty="0"/>
              <a:t> 4GB in length, used to store documents</a:t>
            </a:r>
          </a:p>
          <a:p>
            <a:pPr lvl="1" algn="just"/>
            <a:r>
              <a:rPr lang="en-IN" dirty="0"/>
              <a:t>BFILE-&gt; Stores a pointer to </a:t>
            </a:r>
            <a:r>
              <a:rPr lang="en-IN" dirty="0" err="1"/>
              <a:t>readonly</a:t>
            </a:r>
            <a:r>
              <a:rPr lang="en-IN" dirty="0"/>
              <a:t> </a:t>
            </a:r>
            <a:r>
              <a:rPr lang="en-IN" dirty="0" err="1"/>
              <a:t>birary</a:t>
            </a:r>
            <a:r>
              <a:rPr lang="en-IN" dirty="0"/>
              <a:t> data stored as an external file outside the DB</a:t>
            </a:r>
          </a:p>
          <a:p>
            <a:pPr algn="just"/>
            <a:endParaRPr lang="en-IN" dirty="0"/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293381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1A31508-E228-4E49-80A5-FDA93AE1FC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 CURSOR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F0E671E-264B-4E1F-8146-1B4DE214F4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cursor is </a:t>
            </a:r>
            <a:r>
              <a:rPr lang="en-IN" b="1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a temporary work area created in the system memory when a SQL statement is executed</a:t>
            </a:r>
            <a:r>
              <a:rPr lang="en-IN" b="0" i="0" dirty="0">
                <a:solidFill>
                  <a:srgbClr val="202124"/>
                </a:solidFill>
                <a:effectLst/>
                <a:latin typeface="arial" panose="020B0604020202020204" pitchFamily="34" charset="0"/>
              </a:rPr>
              <a:t>. A cursor contains information on a select statement and the rows of data accessed by it. This temporary work area is used to store the data retrieved from the database, and manipulate this data.</a:t>
            </a:r>
          </a:p>
          <a:p>
            <a:pPr algn="just"/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It is Allocated by Database Server at the Time of Performing DML(Data Manipulation Language) operations on Table by User. Cursors are used to store Database Tables. </a:t>
            </a:r>
          </a:p>
          <a:p>
            <a:pPr algn="just"/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There are 2 types of Cursors: Implicit Cursors, and Explicit Cursors.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828564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8DCFE45-51A1-4568-9B98-EA678A6D54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4233" y="450166"/>
            <a:ext cx="10930597" cy="5809957"/>
          </a:xfrm>
        </p:spPr>
        <p:txBody>
          <a:bodyPr/>
          <a:lstStyle/>
          <a:p>
            <a:pPr marL="0" indent="0" algn="just" fontAlgn="base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Implicit Cursors:</a:t>
            </a:r>
          </a:p>
          <a:p>
            <a:pPr marL="0" indent="0" algn="just" fontAlgn="base">
              <a:buNone/>
            </a:pP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/>
            </a:r>
            <a:br>
              <a:rPr lang="en-IN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Implicit Cursors are also known as Default Cursors of SQL SERVER. These Cursors are allocated by SQL SERVER when the user performs DML operations.</a:t>
            </a:r>
          </a:p>
          <a:p>
            <a:pPr marL="0" indent="0" algn="just" fontAlgn="base">
              <a:buNone/>
            </a:pPr>
            <a:endParaRPr lang="en-IN" dirty="0">
              <a:solidFill>
                <a:srgbClr val="273239"/>
              </a:solidFill>
              <a:latin typeface="urw-din"/>
            </a:endParaRPr>
          </a:p>
          <a:p>
            <a:pPr marL="0" indent="0" algn="just" fontAlgn="base">
              <a:buNone/>
            </a:pPr>
            <a:endParaRPr lang="en-IN" b="0" i="0" dirty="0">
              <a:solidFill>
                <a:srgbClr val="273239"/>
              </a:solidFill>
              <a:effectLst/>
              <a:latin typeface="urw-din"/>
            </a:endParaRPr>
          </a:p>
          <a:p>
            <a:pPr marL="0" indent="0" algn="just" fontAlgn="base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Explicit Cursors:</a:t>
            </a:r>
          </a:p>
          <a:p>
            <a:pPr marL="0" indent="0" algn="just" fontAlgn="base">
              <a:buNone/>
            </a:pPr>
            <a:r>
              <a:rPr lang="en-IN" b="1" i="0" dirty="0">
                <a:solidFill>
                  <a:srgbClr val="273239"/>
                </a:solidFill>
                <a:effectLst/>
                <a:latin typeface="urw-din"/>
              </a:rPr>
              <a:t> </a:t>
            </a: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/>
            </a:r>
            <a:br>
              <a:rPr lang="en-IN" b="0" i="0" dirty="0">
                <a:solidFill>
                  <a:srgbClr val="273239"/>
                </a:solidFill>
                <a:effectLst/>
                <a:latin typeface="urw-din"/>
              </a:rPr>
            </a:br>
            <a:r>
              <a:rPr lang="en-IN" b="0" i="0" dirty="0">
                <a:solidFill>
                  <a:srgbClr val="273239"/>
                </a:solidFill>
                <a:effectLst/>
                <a:latin typeface="urw-din"/>
              </a:rPr>
              <a:t>Explicit Cursors are Created by Users whenever the user requires them. Explicit Cursors are used for Fetching data from Table in Row-By-Row Manner.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13014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97F9F06C-C6EA-4AFA-B720-937642A9A3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11" y="195520"/>
            <a:ext cx="11039480" cy="65007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46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EEE631A-E741-40D3-9A6E-5E15C996C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 of Implicit Cursor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AFAD711C-2CD1-4153-A035-1DFAE2754060}"/>
              </a:ext>
            </a:extLst>
          </p:cNvPr>
          <p:cNvSpPr txBox="1"/>
          <p:nvPr/>
        </p:nvSpPr>
        <p:spPr>
          <a:xfrm>
            <a:off x="978877" y="1599228"/>
            <a:ext cx="9149862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DECLARE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total_rows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number(2);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BEGIN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UPDATE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customers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SET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salary = salary + 5000;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IF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sql%notfound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THEN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dbms_output.put_line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'no customers updated'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ELSIF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sql%found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THEN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total_rows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:=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sql%rowcount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  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dbms_output.put_line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( </a:t>
            </a:r>
            <a:r>
              <a:rPr lang="en-IN" sz="2400" b="0" i="0" dirty="0" err="1">
                <a:solidFill>
                  <a:srgbClr val="000000"/>
                </a:solidFill>
                <a:effectLst/>
                <a:latin typeface="inter-regular"/>
              </a:rPr>
              <a:t>total_rows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|| </a:t>
            </a:r>
            <a:r>
              <a:rPr lang="en-IN" sz="2400" b="0" i="0" dirty="0">
                <a:solidFill>
                  <a:srgbClr val="0000FF"/>
                </a:solidFill>
                <a:effectLst/>
                <a:latin typeface="inter-regular"/>
              </a:rPr>
              <a:t>' customers updated '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);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  </a:t>
            </a: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END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 IF;   </a:t>
            </a:r>
          </a:p>
          <a:p>
            <a:pPr algn="just">
              <a:buFont typeface="+mj-lt"/>
              <a:buAutoNum type="arabicPeriod"/>
            </a:pPr>
            <a:r>
              <a:rPr lang="en-IN" sz="2400" b="1" i="0" dirty="0">
                <a:solidFill>
                  <a:srgbClr val="006699"/>
                </a:solidFill>
                <a:effectLst/>
                <a:latin typeface="inter-regular"/>
              </a:rPr>
              <a:t>END</a:t>
            </a: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;  </a:t>
            </a:r>
          </a:p>
          <a:p>
            <a:pPr algn="just">
              <a:buFont typeface="+mj-lt"/>
              <a:buAutoNum type="arabicPeriod"/>
            </a:pPr>
            <a:r>
              <a:rPr lang="en-IN" sz="2400" b="0" i="0" dirty="0">
                <a:solidFill>
                  <a:srgbClr val="000000"/>
                </a:solidFill>
                <a:effectLst/>
                <a:latin typeface="inter-regular"/>
              </a:rPr>
              <a:t>/  </a:t>
            </a:r>
          </a:p>
        </p:txBody>
      </p:sp>
    </p:spTree>
    <p:extLst>
      <p:ext uri="{BB962C8B-B14F-4D97-AF65-F5344CB8AC3E}">
        <p14:creationId xmlns:p14="http://schemas.microsoft.com/office/powerpoint/2010/main" val="31132760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9D7F114-D921-4FF8-B31B-6AFF501711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07816"/>
            <a:ext cx="10515600" cy="861330"/>
          </a:xfrm>
        </p:spPr>
        <p:txBody>
          <a:bodyPr/>
          <a:lstStyle/>
          <a:p>
            <a:r>
              <a:rPr lang="en-IN" b="0" i="0" dirty="0">
                <a:effectLst/>
                <a:latin typeface="Arial" panose="020B0604020202020204" pitchFamily="34" charset="0"/>
              </a:rPr>
              <a:t>Explicit Cursors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73BD7CF-7E93-432B-B3A3-0869590B44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4911" y="1266092"/>
            <a:ext cx="10748889" cy="5359791"/>
          </a:xfrm>
        </p:spPr>
        <p:txBody>
          <a:bodyPr>
            <a:normAutofit fontScale="92500"/>
          </a:bodyPr>
          <a:lstStyle/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Explicit cursors are programmer-defined cursors for gaining more control over the context area. An explicit cursor should be defined in the declaration section of the PL/SQL Block. It is created on a SELECT Statement which returns more than one row.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syntax for creating an explicit cursor is −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CURSOR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cursor_name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IS </a:t>
            </a:r>
            <a:r>
              <a:rPr lang="en-IN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select_statement</a:t>
            </a:r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 </a:t>
            </a:r>
          </a:p>
          <a:p>
            <a:pPr marL="0" indent="0" algn="just">
              <a:buNone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Working with an explicit cursor includes the following steps −</a:t>
            </a:r>
          </a:p>
          <a:p>
            <a:pPr algn="just"/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Declaring the cursor for initializing the memory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Opening the cursor for allocating the memory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Fetching the cursor for retrieving the data</a:t>
            </a:r>
          </a:p>
          <a:p>
            <a:pPr lvl="1" algn="just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Closing the cursor to release the allocated memory</a:t>
            </a:r>
          </a:p>
        </p:txBody>
      </p:sp>
    </p:spTree>
    <p:extLst>
      <p:ext uri="{BB962C8B-B14F-4D97-AF65-F5344CB8AC3E}">
        <p14:creationId xmlns:p14="http://schemas.microsoft.com/office/powerpoint/2010/main" val="10529765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808131C-45D6-44F4-A902-4114DBB17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Example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0041C3CB-D9A0-404F-87FA-0EA91F2F642C}"/>
              </a:ext>
            </a:extLst>
          </p:cNvPr>
          <p:cNvSpPr txBox="1"/>
          <p:nvPr/>
        </p:nvSpPr>
        <p:spPr>
          <a:xfrm>
            <a:off x="3436257" y="357642"/>
            <a:ext cx="6985000" cy="63709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2400" dirty="0"/>
              <a:t>DECLARE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c_id</a:t>
            </a:r>
            <a:r>
              <a:rPr lang="en-IN" sz="2400" dirty="0"/>
              <a:t> </a:t>
            </a:r>
            <a:r>
              <a:rPr lang="en-IN" sz="2400" dirty="0" err="1"/>
              <a:t>customers.id%type</a:t>
            </a:r>
            <a:r>
              <a:rPr lang="en-IN" sz="2400" dirty="0"/>
              <a:t>;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c_name</a:t>
            </a:r>
            <a:r>
              <a:rPr lang="en-IN" sz="2400" dirty="0"/>
              <a:t> </a:t>
            </a:r>
            <a:r>
              <a:rPr lang="en-IN" sz="2400" dirty="0" err="1"/>
              <a:t>customers.name%type</a:t>
            </a:r>
            <a:r>
              <a:rPr lang="en-IN" sz="2400" dirty="0"/>
              <a:t>; </a:t>
            </a:r>
          </a:p>
          <a:p>
            <a:r>
              <a:rPr lang="en-IN" sz="2400" dirty="0"/>
              <a:t>   </a:t>
            </a:r>
            <a:r>
              <a:rPr lang="en-IN" sz="2400" dirty="0" err="1"/>
              <a:t>c_addr</a:t>
            </a:r>
            <a:r>
              <a:rPr lang="en-IN" sz="2400" dirty="0"/>
              <a:t> </a:t>
            </a:r>
            <a:r>
              <a:rPr lang="en-IN" sz="2400" dirty="0" err="1"/>
              <a:t>customers.address%type</a:t>
            </a:r>
            <a:r>
              <a:rPr lang="en-IN" sz="2400" dirty="0"/>
              <a:t>; </a:t>
            </a:r>
          </a:p>
          <a:p>
            <a:r>
              <a:rPr lang="en-IN" sz="2400" dirty="0"/>
              <a:t>   CURSOR </a:t>
            </a:r>
            <a:r>
              <a:rPr lang="en-IN" sz="2400" dirty="0" err="1"/>
              <a:t>c_customers</a:t>
            </a:r>
            <a:r>
              <a:rPr lang="en-IN" sz="2400" dirty="0"/>
              <a:t> is </a:t>
            </a:r>
          </a:p>
          <a:p>
            <a:r>
              <a:rPr lang="en-IN" sz="2400" dirty="0"/>
              <a:t>      SELECT id, name, address FROM customers; </a:t>
            </a:r>
          </a:p>
          <a:p>
            <a:r>
              <a:rPr lang="en-IN" sz="2400" dirty="0"/>
              <a:t>BEGIN </a:t>
            </a:r>
          </a:p>
          <a:p>
            <a:r>
              <a:rPr lang="en-IN" sz="2400" dirty="0"/>
              <a:t>   OPEN </a:t>
            </a:r>
            <a:r>
              <a:rPr lang="en-IN" sz="2400" dirty="0" err="1"/>
              <a:t>c_customers</a:t>
            </a:r>
            <a:r>
              <a:rPr lang="en-IN" sz="2400" dirty="0"/>
              <a:t>; </a:t>
            </a:r>
          </a:p>
          <a:p>
            <a:r>
              <a:rPr lang="en-IN" sz="2400" dirty="0"/>
              <a:t>   LOOP </a:t>
            </a:r>
          </a:p>
          <a:p>
            <a:r>
              <a:rPr lang="en-IN" sz="2400" dirty="0"/>
              <a:t>   FETCH </a:t>
            </a:r>
            <a:r>
              <a:rPr lang="en-IN" sz="2400" dirty="0" err="1"/>
              <a:t>c_customers</a:t>
            </a:r>
            <a:r>
              <a:rPr lang="en-IN" sz="2400" dirty="0"/>
              <a:t> into </a:t>
            </a:r>
            <a:r>
              <a:rPr lang="en-IN" sz="2400" dirty="0" err="1"/>
              <a:t>c_id</a:t>
            </a:r>
            <a:r>
              <a:rPr lang="en-IN" sz="2400" dirty="0"/>
              <a:t>, </a:t>
            </a:r>
            <a:r>
              <a:rPr lang="en-IN" sz="2400" dirty="0" err="1"/>
              <a:t>c_name</a:t>
            </a:r>
            <a:r>
              <a:rPr lang="en-IN" sz="2400" dirty="0"/>
              <a:t>, </a:t>
            </a:r>
            <a:r>
              <a:rPr lang="en-IN" sz="2400" dirty="0" err="1"/>
              <a:t>c_addr</a:t>
            </a:r>
            <a:r>
              <a:rPr lang="en-IN" sz="2400" dirty="0"/>
              <a:t>; </a:t>
            </a:r>
          </a:p>
          <a:p>
            <a:r>
              <a:rPr lang="en-IN" sz="2400" dirty="0"/>
              <a:t>      EXIT WHEN </a:t>
            </a:r>
            <a:r>
              <a:rPr lang="en-IN" sz="2400" dirty="0" err="1"/>
              <a:t>c_customers%notfound</a:t>
            </a:r>
            <a:r>
              <a:rPr lang="en-IN" sz="2400" dirty="0"/>
              <a:t>; </a:t>
            </a:r>
          </a:p>
          <a:p>
            <a:r>
              <a:rPr lang="en-IN" sz="2400" dirty="0"/>
              <a:t>      </a:t>
            </a:r>
            <a:r>
              <a:rPr lang="en-IN" sz="2400" dirty="0" err="1"/>
              <a:t>dbms_output.put_line</a:t>
            </a:r>
            <a:r>
              <a:rPr lang="en-IN" sz="2400" dirty="0"/>
              <a:t>(</a:t>
            </a:r>
            <a:r>
              <a:rPr lang="en-IN" sz="2400" dirty="0" err="1"/>
              <a:t>c_id</a:t>
            </a:r>
            <a:r>
              <a:rPr lang="en-IN" sz="2400" dirty="0"/>
              <a:t> || ' ' || </a:t>
            </a:r>
            <a:r>
              <a:rPr lang="en-IN" sz="2400" dirty="0" err="1"/>
              <a:t>c_name</a:t>
            </a:r>
            <a:r>
              <a:rPr lang="en-IN" sz="2400" dirty="0"/>
              <a:t> || ' ' || </a:t>
            </a:r>
            <a:r>
              <a:rPr lang="en-IN" sz="2400" dirty="0" err="1"/>
              <a:t>c_addr</a:t>
            </a:r>
            <a:r>
              <a:rPr lang="en-IN" sz="2400" dirty="0"/>
              <a:t>); </a:t>
            </a:r>
          </a:p>
          <a:p>
            <a:r>
              <a:rPr lang="en-IN" sz="2400" dirty="0"/>
              <a:t>   END LOOP; </a:t>
            </a:r>
          </a:p>
          <a:p>
            <a:r>
              <a:rPr lang="en-IN" sz="2400" dirty="0"/>
              <a:t>   CLOSE </a:t>
            </a:r>
            <a:r>
              <a:rPr lang="en-IN" sz="2400" dirty="0" err="1"/>
              <a:t>c_customers</a:t>
            </a:r>
            <a:r>
              <a:rPr lang="en-IN" sz="2400" dirty="0"/>
              <a:t>; </a:t>
            </a:r>
          </a:p>
          <a:p>
            <a:r>
              <a:rPr lang="en-IN" sz="2400" dirty="0"/>
              <a:t>END; </a:t>
            </a:r>
          </a:p>
          <a:p>
            <a:r>
              <a:rPr lang="en-IN" sz="2400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809206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0EE01-75C9-4D45-9200-7DA49A0A6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Cursor For Loop 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8B11FD6-166B-44D1-A27C-334C5F200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Oracle provides another loop-statements to control loops specifically for cursors.</a:t>
            </a:r>
          </a:p>
          <a:p>
            <a:r>
              <a:rPr lang="en-IN" dirty="0"/>
              <a:t>This statements is a variation of the basic FOR loop , and it is known as cursor for loops.</a:t>
            </a:r>
          </a:p>
          <a:p>
            <a:r>
              <a:rPr lang="en-IN" dirty="0"/>
              <a:t>Syntax:</a:t>
            </a:r>
          </a:p>
          <a:p>
            <a:endParaRPr lang="en-IN" dirty="0"/>
          </a:p>
          <a:p>
            <a:pPr marL="457200" lvl="1" indent="0">
              <a:buNone/>
            </a:pPr>
            <a:r>
              <a:rPr lang="en-IN" dirty="0"/>
              <a:t>FOR VARIABLE IN CURSORNAME</a:t>
            </a:r>
          </a:p>
          <a:p>
            <a:pPr marL="457200" lvl="1" indent="0">
              <a:buNone/>
            </a:pPr>
            <a:r>
              <a:rPr lang="en-IN" dirty="0"/>
              <a:t>LOOP</a:t>
            </a:r>
          </a:p>
          <a:p>
            <a:pPr marL="457200" lvl="1" indent="0">
              <a:buNone/>
            </a:pPr>
            <a:r>
              <a:rPr lang="en-IN" dirty="0"/>
              <a:t>  	&lt;EXECUTE COMMANDS&gt;</a:t>
            </a:r>
          </a:p>
          <a:p>
            <a:pPr marL="457200" lvl="1" indent="0">
              <a:buNone/>
            </a:pPr>
            <a:r>
              <a:rPr lang="en-IN" dirty="0"/>
              <a:t>END LOOP</a:t>
            </a:r>
          </a:p>
        </p:txBody>
      </p:sp>
    </p:spTree>
    <p:extLst>
      <p:ext uri="{BB962C8B-B14F-4D97-AF65-F5344CB8AC3E}">
        <p14:creationId xmlns:p14="http://schemas.microsoft.com/office/powerpoint/2010/main" val="1034422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392</Words>
  <Application>Microsoft Office PowerPoint</Application>
  <PresentationFormat>Widescreen</PresentationFormat>
  <Paragraphs>83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Arial</vt:lpstr>
      <vt:lpstr>Calibri</vt:lpstr>
      <vt:lpstr>Calibri Light</vt:lpstr>
      <vt:lpstr>inter-regular</vt:lpstr>
      <vt:lpstr>Times New Roman</vt:lpstr>
      <vt:lpstr>urw-din</vt:lpstr>
      <vt:lpstr>Office Theme</vt:lpstr>
      <vt:lpstr>PL/SQL - Cursor</vt:lpstr>
      <vt:lpstr>PL/SQL Data Types and Constants</vt:lpstr>
      <vt:lpstr>A CURSOR</vt:lpstr>
      <vt:lpstr>PowerPoint Presentation</vt:lpstr>
      <vt:lpstr>PowerPoint Presentation</vt:lpstr>
      <vt:lpstr>Example of Implicit Cursor</vt:lpstr>
      <vt:lpstr>Explicit Cursors</vt:lpstr>
      <vt:lpstr>Example</vt:lpstr>
      <vt:lpstr>Cursor For Loop :</vt:lpstr>
      <vt:lpstr>Parameterized Cursors</vt:lpstr>
      <vt:lpstr>Cursor Within Cursor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PL/SQL - Cursor</dc:title>
  <dc:creator>Urja Mankad</dc:creator>
  <cp:lastModifiedBy>Administrator</cp:lastModifiedBy>
  <cp:revision>14</cp:revision>
  <dcterms:created xsi:type="dcterms:W3CDTF">2021-12-15T00:16:50Z</dcterms:created>
  <dcterms:modified xsi:type="dcterms:W3CDTF">2024-10-19T04:08:46Z</dcterms:modified>
</cp:coreProperties>
</file>