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08122F-97C7-48C5-B6A0-AF7DF0A48B12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D94ADD-1DCD-460C-B6DB-7B553741A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581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BF2E7-07F7-4EED-A7F3-82E8D58523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68F49D9-4FAF-4594-B52B-FFD911BE5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3E5FB09-D7A4-4452-A82A-3D079CD50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31B4E68-1E4B-4D65-92A4-CDBCA7AA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F76B13-72A4-4259-A870-DFFB6186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780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3FC923-E005-4C9D-AA8D-5E6D2350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00DAFBB-A200-49FE-9D6D-0D36332E52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F938162-A0FA-4A8C-9977-92D85228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2C2CA97-9CDC-4F7F-BC78-9B60D11B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881F23E-055D-4978-9895-3948F095C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130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DE5B6321-3589-4E77-A3B5-96237B934E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682E221B-77F2-4FAF-A9AA-CD7CA85087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522A82E-98DC-4770-BF96-55B9DFE61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B761954-23E4-4F00-8A71-7B65C28E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1651C3-ED9D-4C29-A9D0-F979A23D9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9541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CC4DB1-7B3B-4A0F-9378-371A71582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D660F43-C53B-4092-B6D5-C1966D181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091CD2-DF35-4C6F-A893-D36029E0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D7434A9-668F-48EF-9C83-DA75BC95B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9CC50A-AEC5-4BE2-9064-863FAB63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07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894E22-F3CE-47CD-AC29-832FAB56D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908268-4A8F-4140-B100-280FBB931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0C4842E-DE94-4371-AD2B-4D283BDF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71F7AA0-9EB1-4D7C-A97D-302E6260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B8BA7C6-0197-480F-9198-1F5B21369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97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9F080D-F656-4348-B306-EA30B2D1A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EA0B23B-2A5C-4281-9A5B-E400013CE2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16FBCD6-ED11-483C-975B-2602759EA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D26B10-40C9-4B25-BDCD-5A72C7127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20E94AC-926B-4B69-966F-3B48ED8A2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CCE384A-8158-4886-9978-9532D5B10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8309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EA3CD0A-5609-4F4F-BD72-7E5A08E98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35E5409-FFDF-4700-BE71-741048378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C7C63B6-18E5-4E1D-8A5D-804FA49B98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42B8102-DB80-464E-83C4-C92B11BD55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4EA14FD-A821-44E0-8E88-A0E1274FD1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A8D6471-3C1A-4D20-9851-E061E8490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9A4EE88-59A8-4A6B-AD35-DFC6D368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E75A0CB-07E4-4103-BF94-79D5B9FE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555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59C38F-6081-4D45-9555-FA45C720D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FBE0FD9A-44A2-4E86-91AF-E6778AD7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539A395B-7B16-449D-8B95-40DB16461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7697981-B37E-4D1D-BC69-80E3C0C48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2426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7805416-6D9C-42DC-9620-44BBABBC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4C5B89B-4615-4D90-93A9-AD2FE7B8E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9B1F3FC-7840-481B-B46C-6E4B336F7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71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99A403B-3CB1-49A3-B5F7-9CDCFAC40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CC3A75D-6072-4060-92D9-E92241A68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8762A2D-7E0C-4C08-AEE9-72744262D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808EAC4-6B36-42B0-85E2-3CE625BC6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CBB1B67-A109-491E-9D05-8E4A0644F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32B285-8810-4048-ABC7-2532B136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990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81AF394-49D1-4182-8BED-C2603984E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35E2630E-4D2D-4AEA-A2F5-A7FA29949B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0708DE1-3C20-4335-BE53-F92467D64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CA833B-5B1E-4A85-A680-F554ED4E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AB06050-41BC-4B77-8C48-CD8D7B728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AA795F0-BED5-4133-B59D-17C63FFDB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55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DE8C4A8-A967-4E6F-B27C-654735649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AC1667F-A06E-4D42-816D-97A4266E6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8F2156-EEE9-42BD-82AF-142E068A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7B52-92AA-4B87-932A-2F6BD153A896}" type="datetimeFigureOut">
              <a:rPr lang="en-IN" smtClean="0"/>
              <a:t>10-12-2024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847B11D-04BE-410F-87DE-7DFF7A6AC4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59CBB7-B4CB-4DE3-9859-6C89692F1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C8AFB-0B5C-4DFA-8312-62E9EC912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9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DE4481-DF40-4401-B06F-15020AD918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PL/SQL - Trigger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3DCF8C0-7726-4F23-A9DD-4FBD4730DD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 - 5 (</a:t>
            </a:r>
            <a:r>
              <a:rPr lang="en-IN" dirty="0" err="1"/>
              <a:t>Cont</a:t>
            </a:r>
            <a:r>
              <a:rPr lang="en-IN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523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2818C8-C9B1-4CE9-B416-69BB58ECB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Trigger?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3D8BAFB-A2F0-47E0-829B-E026DDF0DF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dirty="0">
                <a:solidFill>
                  <a:srgbClr val="222222"/>
                </a:solidFill>
                <a:effectLst/>
                <a:latin typeface="Helvetica Neue"/>
              </a:rPr>
              <a:t>Like a stored procedure, A trigger is a named PL/SQL block stored in the Oracle Database and executed automatically when a triggering event takes place. </a:t>
            </a:r>
          </a:p>
          <a:p>
            <a:pPr algn="just"/>
            <a:r>
              <a:rPr lang="en-IN" b="0" i="0" dirty="0">
                <a:solidFill>
                  <a:srgbClr val="222222"/>
                </a:solidFill>
                <a:effectLst/>
                <a:latin typeface="Helvetica Neue"/>
              </a:rPr>
              <a:t>Unlike a stored procedure, you can enable and disable a trigger, but you cannot explicitly invoke it. </a:t>
            </a:r>
          </a:p>
          <a:p>
            <a:pPr algn="just"/>
            <a:r>
              <a:rPr lang="en-IN" b="0" i="0" dirty="0">
                <a:solidFill>
                  <a:srgbClr val="222222"/>
                </a:solidFill>
                <a:effectLst/>
                <a:latin typeface="Helvetica Neue"/>
              </a:rPr>
              <a:t>While a trigger is </a:t>
            </a:r>
            <a:r>
              <a:rPr lang="en-IN" b="1" i="0" dirty="0">
                <a:solidFill>
                  <a:srgbClr val="222222"/>
                </a:solidFill>
                <a:effectLst/>
                <a:latin typeface="Helvetica Neue"/>
              </a:rPr>
              <a:t>enabled</a:t>
            </a:r>
            <a:r>
              <a:rPr lang="en-IN" b="0" i="0" dirty="0">
                <a:solidFill>
                  <a:srgbClr val="222222"/>
                </a:solidFill>
                <a:effectLst/>
                <a:latin typeface="Helvetica Neue"/>
              </a:rPr>
              <a:t>, the database automatically invokes it—that is, the trigger </a:t>
            </a:r>
            <a:r>
              <a:rPr lang="en-IN" b="1" i="0" dirty="0">
                <a:solidFill>
                  <a:srgbClr val="222222"/>
                </a:solidFill>
                <a:effectLst/>
                <a:latin typeface="Helvetica Neue"/>
              </a:rPr>
              <a:t>fires</a:t>
            </a:r>
            <a:r>
              <a:rPr lang="en-IN" b="0" i="0" dirty="0">
                <a:solidFill>
                  <a:srgbClr val="222222"/>
                </a:solidFill>
                <a:effectLst/>
                <a:latin typeface="Helvetica Neue"/>
              </a:rPr>
              <a:t>—whenever its triggering event occurs. </a:t>
            </a:r>
          </a:p>
          <a:p>
            <a:pPr algn="just"/>
            <a:r>
              <a:rPr lang="en-IN" b="0" i="0" dirty="0">
                <a:solidFill>
                  <a:srgbClr val="222222"/>
                </a:solidFill>
                <a:effectLst/>
                <a:latin typeface="Helvetica Neue"/>
              </a:rPr>
              <a:t>While a trigger is </a:t>
            </a:r>
            <a:r>
              <a:rPr lang="en-IN" b="1" i="0" dirty="0">
                <a:solidFill>
                  <a:srgbClr val="222222"/>
                </a:solidFill>
                <a:effectLst/>
                <a:latin typeface="Helvetica Neue"/>
              </a:rPr>
              <a:t>disabled</a:t>
            </a:r>
            <a:r>
              <a:rPr lang="en-IN" b="0" i="0" dirty="0">
                <a:solidFill>
                  <a:srgbClr val="222222"/>
                </a:solidFill>
                <a:effectLst/>
                <a:latin typeface="Helvetica Neue"/>
              </a:rPr>
              <a:t>, it does not fire.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4900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9EA1DF-BD29-4407-8778-38B0B8F9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-apple-system"/>
              </a:rPr>
              <a:t>The event can be any of the following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B25484-0C08-40A2-BFD8-76CA4BCDB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manipulation (DML)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statement (DELETE, INSERT, or UPDATE)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definition (DDL)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statement (CREATE, ALTER, or DROP).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IN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database operation</a:t>
            </a:r>
            <a:r>
              <a:rPr lang="en-IN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(SERVERERROR, LOGON, LOGOFF, STARTUP, or SHUTDOWN).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389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0BE09C3-7DB7-4B02-8B35-CFA1BF409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Types of PL SQL triggers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FE60C3-FFA2-49D7-BFC9-B3794E0B6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1. Row level trigger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– </a:t>
            </a:r>
          </a:p>
          <a:p>
            <a:pPr lvl="1"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event is triggered at row level i.e. for each row updated, inserted or deleted.</a:t>
            </a:r>
          </a:p>
          <a:p>
            <a:pPr marL="0" indent="0" algn="just">
              <a:buNone/>
            </a:pPr>
            <a:r>
              <a:rPr lang="en-IN" dirty="0"/>
              <a:t/>
            </a:r>
            <a:br>
              <a:rPr lang="en-IN" dirty="0"/>
            </a:b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2. Statement level trigger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– </a:t>
            </a:r>
          </a:p>
          <a:p>
            <a:pPr lvl="1" algn="just"/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event is triggered at table level i.e. for each SQL statement executed.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5344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340594-CCE9-447D-B969-DCC05F6F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Benefits of Triggers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FEB067-75BD-45C5-8831-86234FB8E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Triggers can be written for the following purposes −</a:t>
            </a:r>
          </a:p>
          <a:p>
            <a:endParaRPr lang="en-IN" dirty="0"/>
          </a:p>
          <a:p>
            <a:r>
              <a:rPr lang="en-IN" dirty="0"/>
              <a:t>Generating some derived column values automatically</a:t>
            </a:r>
          </a:p>
          <a:p>
            <a:r>
              <a:rPr lang="en-IN" dirty="0"/>
              <a:t>Enforcing referential integrity</a:t>
            </a:r>
          </a:p>
          <a:p>
            <a:r>
              <a:rPr lang="en-IN" dirty="0"/>
              <a:t>Event logging and storing information on table access</a:t>
            </a:r>
          </a:p>
          <a:p>
            <a:r>
              <a:rPr lang="en-IN" dirty="0"/>
              <a:t>Auditing</a:t>
            </a:r>
          </a:p>
          <a:p>
            <a:r>
              <a:rPr lang="en-IN" dirty="0"/>
              <a:t>Synchronous replication of tables</a:t>
            </a:r>
          </a:p>
          <a:p>
            <a:r>
              <a:rPr lang="en-IN" dirty="0"/>
              <a:t>Imposing security authorizations</a:t>
            </a:r>
          </a:p>
          <a:p>
            <a:r>
              <a:rPr lang="en-IN" dirty="0"/>
              <a:t>Preventing invalid transactions</a:t>
            </a:r>
          </a:p>
        </p:txBody>
      </p:sp>
    </p:spTree>
    <p:extLst>
      <p:ext uri="{BB962C8B-B14F-4D97-AF65-F5344CB8AC3E}">
        <p14:creationId xmlns:p14="http://schemas.microsoft.com/office/powerpoint/2010/main" val="365273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208273-50C0-42EB-B4CB-F7F855E08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086" y="69703"/>
            <a:ext cx="6645812" cy="675885"/>
          </a:xfrm>
        </p:spPr>
        <p:txBody>
          <a:bodyPr>
            <a:normAutofit/>
          </a:bodyPr>
          <a:lstStyle/>
          <a:p>
            <a:r>
              <a:rPr lang="en-IN" sz="3600" dirty="0">
                <a:solidFill>
                  <a:srgbClr val="000000"/>
                </a:solidFill>
                <a:latin typeface="Arial" panose="020B0604020202020204" pitchFamily="34" charset="0"/>
              </a:rPr>
              <a:t>S</a:t>
            </a:r>
            <a:r>
              <a:rPr lang="en-IN" sz="36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yntax for creating a trigger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D538BD8-4E01-4290-A3D0-76B4C5695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0116" y="238674"/>
            <a:ext cx="4557933" cy="63806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CREATE [OR REPLACE ] TRIGGER </a:t>
            </a:r>
            <a:r>
              <a:rPr lang="en-IN" sz="2400" dirty="0" err="1"/>
              <a:t>trigger_name</a:t>
            </a:r>
            <a:r>
              <a:rPr lang="en-IN" sz="2400" dirty="0"/>
              <a:t>  </a:t>
            </a:r>
          </a:p>
          <a:p>
            <a:pPr marL="0" indent="0">
              <a:buNone/>
            </a:pPr>
            <a:r>
              <a:rPr lang="en-IN" sz="2400" dirty="0"/>
              <a:t>{BEFORE | AFTER}  </a:t>
            </a:r>
          </a:p>
          <a:p>
            <a:pPr marL="0" indent="0">
              <a:buNone/>
            </a:pPr>
            <a:r>
              <a:rPr lang="en-IN" sz="2400" dirty="0"/>
              <a:t>{INSERT | UPDATE | DELETE}  </a:t>
            </a:r>
          </a:p>
          <a:p>
            <a:pPr marL="0" indent="0">
              <a:buNone/>
            </a:pPr>
            <a:r>
              <a:rPr lang="en-IN" sz="2400" dirty="0"/>
              <a:t>[OF </a:t>
            </a:r>
            <a:r>
              <a:rPr lang="en-IN" sz="2400" dirty="0" err="1"/>
              <a:t>col_name</a:t>
            </a:r>
            <a:r>
              <a:rPr lang="en-IN" sz="2400" dirty="0"/>
              <a:t>]  </a:t>
            </a:r>
          </a:p>
          <a:p>
            <a:pPr marL="0" indent="0">
              <a:buNone/>
            </a:pPr>
            <a:r>
              <a:rPr lang="en-IN" sz="2400" dirty="0"/>
              <a:t>ON </a:t>
            </a:r>
            <a:r>
              <a:rPr lang="en-IN" sz="2400" dirty="0" err="1"/>
              <a:t>table_name</a:t>
            </a:r>
            <a:r>
              <a:rPr lang="en-IN" sz="2400" dirty="0"/>
              <a:t>  </a:t>
            </a:r>
          </a:p>
          <a:p>
            <a:pPr marL="0" indent="0">
              <a:buNone/>
            </a:pPr>
            <a:r>
              <a:rPr lang="en-IN" sz="2400" dirty="0"/>
              <a:t>[REFERENCING OLD AS o NEW AS n]  </a:t>
            </a:r>
          </a:p>
          <a:p>
            <a:pPr marL="0" indent="0">
              <a:buNone/>
            </a:pPr>
            <a:r>
              <a:rPr lang="en-IN" sz="2400" dirty="0"/>
              <a:t>[FOR EACH ROW]  </a:t>
            </a:r>
          </a:p>
          <a:p>
            <a:pPr marL="0" indent="0">
              <a:buNone/>
            </a:pPr>
            <a:r>
              <a:rPr lang="en-IN" sz="2400" smtClean="0"/>
              <a:t>[WHEN </a:t>
            </a:r>
            <a:r>
              <a:rPr lang="en-IN" sz="2400" dirty="0"/>
              <a:t>(</a:t>
            </a:r>
            <a:r>
              <a:rPr lang="en-IN" sz="2400"/>
              <a:t>condition</a:t>
            </a:r>
            <a:r>
              <a:rPr lang="en-IN" sz="2400" smtClean="0"/>
              <a:t>)]  </a:t>
            </a:r>
            <a:endParaRPr lang="en-IN" sz="2400" dirty="0"/>
          </a:p>
          <a:p>
            <a:pPr marL="0" indent="0">
              <a:buNone/>
            </a:pPr>
            <a:r>
              <a:rPr lang="en-IN" sz="2400" dirty="0"/>
              <a:t>DECLARE </a:t>
            </a:r>
          </a:p>
          <a:p>
            <a:pPr marL="0" indent="0">
              <a:buNone/>
            </a:pPr>
            <a:r>
              <a:rPr lang="en-IN" sz="2400" dirty="0"/>
              <a:t>   Declaration-statements </a:t>
            </a:r>
          </a:p>
          <a:p>
            <a:pPr marL="0" indent="0">
              <a:buNone/>
            </a:pPr>
            <a:r>
              <a:rPr lang="en-IN" sz="2400" dirty="0"/>
              <a:t>BEGIN  </a:t>
            </a:r>
          </a:p>
          <a:p>
            <a:pPr marL="0" indent="0">
              <a:buNone/>
            </a:pPr>
            <a:r>
              <a:rPr lang="en-IN" sz="2400" dirty="0"/>
              <a:t>   Executable-statements </a:t>
            </a:r>
          </a:p>
          <a:p>
            <a:pPr marL="0" indent="0">
              <a:buNone/>
            </a:pPr>
            <a:r>
              <a:rPr lang="en-IN" sz="2400" dirty="0"/>
              <a:t>EXCEPTION </a:t>
            </a:r>
          </a:p>
          <a:p>
            <a:pPr marL="0" indent="0">
              <a:buNone/>
            </a:pPr>
            <a:r>
              <a:rPr lang="en-IN" sz="2400" dirty="0"/>
              <a:t>   Exception-handling-statements </a:t>
            </a:r>
          </a:p>
          <a:p>
            <a:pPr marL="0" indent="0">
              <a:buNone/>
            </a:pPr>
            <a:r>
              <a:rPr lang="en-IN" sz="2400" dirty="0"/>
              <a:t>END;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4C8E537-E883-4357-943F-2BBA6746C274}"/>
              </a:ext>
            </a:extLst>
          </p:cNvPr>
          <p:cNvSpPr txBox="1"/>
          <p:nvPr/>
        </p:nvSpPr>
        <p:spPr>
          <a:xfrm>
            <a:off x="543951" y="1139483"/>
            <a:ext cx="6405489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A trigger has three basic parts: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 trigger event or statement</a:t>
            </a:r>
          </a:p>
          <a:p>
            <a:r>
              <a:rPr lang="en-IN" sz="2000" dirty="0"/>
              <a:t>	That cause a trigger to be fired – can be insert 	update or delete statement 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 trigger restriction</a:t>
            </a:r>
          </a:p>
          <a:p>
            <a:r>
              <a:rPr lang="en-IN" sz="2000" dirty="0"/>
              <a:t>	Specifies a Boolean expression – When (Condition)</a:t>
            </a:r>
          </a:p>
          <a:p>
            <a:endParaRPr lang="en-IN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 trigger action</a:t>
            </a:r>
          </a:p>
          <a:p>
            <a:r>
              <a:rPr lang="en-IN" sz="2000" dirty="0"/>
              <a:t>	PL/SQL block – it has the access to column values  	(:new :old) of current row being processed</a:t>
            </a:r>
          </a:p>
          <a:p>
            <a:endParaRPr lang="en-IN" sz="2000" dirty="0"/>
          </a:p>
          <a:p>
            <a:endParaRPr lang="en-IN" sz="2000" dirty="0"/>
          </a:p>
          <a:p>
            <a:r>
              <a:rPr lang="en-IN" sz="2000" b="1" dirty="0"/>
              <a:t>Delete a Trigger:</a:t>
            </a:r>
          </a:p>
          <a:p>
            <a:r>
              <a:rPr lang="en-IN" sz="2000" dirty="0"/>
              <a:t>	DROP TRIGGER </a:t>
            </a:r>
            <a:r>
              <a:rPr lang="en-IN" sz="2000" dirty="0" err="1"/>
              <a:t>trigger_name</a:t>
            </a:r>
            <a:r>
              <a:rPr lang="en-IN" sz="2000" dirty="0"/>
              <a:t>;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A56CE89-8704-4131-B2D6-66F96406EF3D}"/>
              </a:ext>
            </a:extLst>
          </p:cNvPr>
          <p:cNvCxnSpPr>
            <a:cxnSpLocks/>
          </p:cNvCxnSpPr>
          <p:nvPr/>
        </p:nvCxnSpPr>
        <p:spPr>
          <a:xfrm>
            <a:off x="6836898" y="238674"/>
            <a:ext cx="112542" cy="638065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6916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6EDC5C-21FC-4B23-8D63-5EB0867D3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114" y="154742"/>
            <a:ext cx="11310424" cy="6590714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CREATE [OR REPLACE ] TRIGGER 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trigger_name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– It creates a trigger with the given name or overwrites an existing trigger with the same name.</a:t>
            </a:r>
          </a:p>
          <a:p>
            <a:pPr marL="0" indent="0" algn="just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{BEFORE | AFTER | INSTEAD OF }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– It specifies the trigger get fired.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i.e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before or after updating a table. INSTEAD OF is used to create a trigger on a view.</a:t>
            </a:r>
          </a:p>
          <a:p>
            <a:pPr marL="0" indent="0" algn="just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{INSERT [OR] | UPDATE [OR] | DELETE}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– It specifies the triggering event. The trigger gets fired at all the specified triggering event.</a:t>
            </a:r>
          </a:p>
          <a:p>
            <a:pPr marL="0" indent="0" algn="just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[OF 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col_name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 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– It is used with update triggers. It is used when we want to trigger an event only when a specific column is updated.</a:t>
            </a:r>
          </a:p>
          <a:p>
            <a:pPr marL="0" indent="0" algn="just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[ON </a:t>
            </a:r>
            <a:r>
              <a:rPr lang="en-IN" sz="18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table_name</a:t>
            </a: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]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– It specifies the name of the table or view to which the trigger is associated.</a:t>
            </a:r>
          </a:p>
          <a:p>
            <a:pPr marL="0" indent="0" algn="just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[REFERENCING OLD AS o NEW AS n]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– It is used to reference the old and new values of the data being changed. By default, you reference the values as :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old.column_name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or :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new.column_name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 The old values cannot be referenced when inserting a record and new values cannot be referenced when deleting a record, because they do not exist.</a:t>
            </a:r>
          </a:p>
          <a:p>
            <a:pPr marL="0" indent="0" algn="just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[FOR EACH ROW]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– It is used to specify whether a trigger must fire when each row being affected (Row Level Trigger) or just once when the </a:t>
            </a:r>
            <a:r>
              <a:rPr lang="en-IN" sz="18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sql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statement is executed (Table level Trigger).</a:t>
            </a:r>
          </a:p>
          <a:p>
            <a:pPr marL="0" indent="0" algn="just">
              <a:buNone/>
            </a:pPr>
            <a:r>
              <a:rPr lang="en-IN" sz="1800" dirty="0"/>
              <a:t/>
            </a:r>
            <a:br>
              <a:rPr lang="en-IN" sz="1800" dirty="0"/>
            </a:br>
            <a:r>
              <a:rPr lang="en-IN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(condition)</a:t>
            </a:r>
            <a:r>
              <a:rPr lang="en-IN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– It is valid only for row level triggers. The trigger is fired only for rows that satisfy the condition specified.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795495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1A68A2-8129-486F-B63F-8A302FC0A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A97D351-C322-404D-8B91-E25EECC31752}"/>
              </a:ext>
            </a:extLst>
          </p:cNvPr>
          <p:cNvSpPr txBox="1"/>
          <p:nvPr/>
        </p:nvSpPr>
        <p:spPr>
          <a:xfrm>
            <a:off x="4111674" y="58846"/>
            <a:ext cx="6426199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CREATE OR REPLACE TRIGGER </a:t>
            </a:r>
            <a:r>
              <a:rPr lang="en-IN" sz="2400" dirty="0" err="1"/>
              <a:t>display_salary_changes</a:t>
            </a:r>
            <a:r>
              <a:rPr lang="en-IN" sz="2400" dirty="0"/>
              <a:t> </a:t>
            </a:r>
          </a:p>
          <a:p>
            <a:r>
              <a:rPr lang="en-IN" sz="2400" dirty="0"/>
              <a:t>BEFORE DELETE OR INSERT OR UPDATE ON customers </a:t>
            </a:r>
          </a:p>
          <a:p>
            <a:r>
              <a:rPr lang="en-IN" sz="2400" dirty="0"/>
              <a:t>FOR EACH ROW </a:t>
            </a:r>
          </a:p>
          <a:p>
            <a:r>
              <a:rPr lang="en-IN" sz="2400" dirty="0"/>
              <a:t>WHEN (NEW.ID &gt; 0) </a:t>
            </a:r>
          </a:p>
          <a:p>
            <a:r>
              <a:rPr lang="en-IN" sz="2400" dirty="0"/>
              <a:t>DECLARE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sal_diff</a:t>
            </a:r>
            <a:r>
              <a:rPr lang="en-IN" sz="2400" dirty="0"/>
              <a:t> number; </a:t>
            </a:r>
          </a:p>
          <a:p>
            <a:r>
              <a:rPr lang="en-IN" sz="2400" dirty="0"/>
              <a:t>BEGIN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sal_diff</a:t>
            </a:r>
            <a:r>
              <a:rPr lang="en-IN" sz="2400" dirty="0"/>
              <a:t> := :</a:t>
            </a:r>
            <a:r>
              <a:rPr lang="en-IN" sz="2400" dirty="0" err="1"/>
              <a:t>NEW.salary</a:t>
            </a:r>
            <a:r>
              <a:rPr lang="en-IN" sz="2400" dirty="0"/>
              <a:t>  - :</a:t>
            </a:r>
            <a:r>
              <a:rPr lang="en-IN" sz="2400" dirty="0" err="1"/>
              <a:t>OLD.salary</a:t>
            </a:r>
            <a:r>
              <a:rPr lang="en-IN" sz="2400" dirty="0"/>
              <a:t>;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dbms_output.put_line</a:t>
            </a:r>
            <a:r>
              <a:rPr lang="en-IN" sz="2400" dirty="0"/>
              <a:t>('Old salary: ' || :</a:t>
            </a:r>
            <a:r>
              <a:rPr lang="en-IN" sz="2400" dirty="0" err="1"/>
              <a:t>OLD.salary</a:t>
            </a:r>
            <a:r>
              <a:rPr lang="en-IN" sz="2400" dirty="0"/>
              <a:t>);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dbms_output.put_line</a:t>
            </a:r>
            <a:r>
              <a:rPr lang="en-IN" sz="2400" dirty="0"/>
              <a:t>('New salary: ' || :</a:t>
            </a:r>
            <a:r>
              <a:rPr lang="en-IN" sz="2400" dirty="0" err="1"/>
              <a:t>NEW.salary</a:t>
            </a:r>
            <a:r>
              <a:rPr lang="en-IN" sz="2400" dirty="0"/>
              <a:t>);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dbms_output.put_line</a:t>
            </a:r>
            <a:r>
              <a:rPr lang="en-IN" sz="2400" dirty="0"/>
              <a:t>('Salary difference: ' || </a:t>
            </a:r>
            <a:r>
              <a:rPr lang="en-IN" sz="2400" dirty="0" err="1"/>
              <a:t>sal_diff</a:t>
            </a:r>
            <a:r>
              <a:rPr lang="en-IN" sz="2400" dirty="0"/>
              <a:t>); </a:t>
            </a:r>
          </a:p>
          <a:p>
            <a:r>
              <a:rPr lang="en-IN" sz="2400" dirty="0"/>
              <a:t>END; </a:t>
            </a:r>
          </a:p>
          <a:p>
            <a:r>
              <a:rPr lang="en-IN" sz="2400" dirty="0"/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19313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98A1A15F-5A6A-44D9-9487-E10EFE84CBE5}"/>
              </a:ext>
            </a:extLst>
          </p:cNvPr>
          <p:cNvSpPr txBox="1"/>
          <p:nvPr/>
        </p:nvSpPr>
        <p:spPr>
          <a:xfrm>
            <a:off x="1463040" y="506437"/>
            <a:ext cx="768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create trigger temp</a:t>
            </a:r>
          </a:p>
          <a:p>
            <a:r>
              <a:rPr lang="en-IN" dirty="0"/>
              <a:t>	before update on emp</a:t>
            </a:r>
          </a:p>
          <a:p>
            <a:r>
              <a:rPr lang="en-IN" dirty="0"/>
              <a:t>		</a:t>
            </a:r>
          </a:p>
          <a:p>
            <a:r>
              <a:rPr lang="en-IN" dirty="0"/>
              <a:t>declare</a:t>
            </a:r>
          </a:p>
          <a:p>
            <a:endParaRPr lang="en-IN" dirty="0"/>
          </a:p>
          <a:p>
            <a:r>
              <a:rPr lang="en-IN" dirty="0"/>
              <a:t>begin</a:t>
            </a:r>
          </a:p>
          <a:p>
            <a:r>
              <a:rPr lang="en-IN" dirty="0"/>
              <a:t>	if :</a:t>
            </a:r>
            <a:r>
              <a:rPr lang="en-IN" dirty="0" err="1"/>
              <a:t>new.sal</a:t>
            </a:r>
            <a:r>
              <a:rPr lang="en-IN" dirty="0"/>
              <a:t> &lt; 5000 then</a:t>
            </a:r>
          </a:p>
          <a:p>
            <a:r>
              <a:rPr lang="en-IN" dirty="0"/>
              <a:t>		</a:t>
            </a:r>
            <a:r>
              <a:rPr lang="en-IN" dirty="0" err="1"/>
              <a:t>DBMS_Output.put_Line</a:t>
            </a:r>
            <a:r>
              <a:rPr lang="en-IN" dirty="0"/>
              <a:t>('Entered Salary is too less');</a:t>
            </a:r>
          </a:p>
          <a:p>
            <a:r>
              <a:rPr lang="en-IN" dirty="0"/>
              <a:t>	end if;</a:t>
            </a:r>
          </a:p>
          <a:p>
            <a:r>
              <a:rPr lang="en-IN" dirty="0"/>
              <a:t>end;</a:t>
            </a:r>
          </a:p>
        </p:txBody>
      </p:sp>
    </p:spTree>
    <p:extLst>
      <p:ext uri="{BB962C8B-B14F-4D97-AF65-F5344CB8AC3E}">
        <p14:creationId xmlns:p14="http://schemas.microsoft.com/office/powerpoint/2010/main" val="3550021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279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-apple-system</vt:lpstr>
      <vt:lpstr>Arial</vt:lpstr>
      <vt:lpstr>Calibri</vt:lpstr>
      <vt:lpstr>Calibri Light</vt:lpstr>
      <vt:lpstr>Helvetica Neue</vt:lpstr>
      <vt:lpstr>Verdana</vt:lpstr>
      <vt:lpstr>Office Theme</vt:lpstr>
      <vt:lpstr>PL/SQL - Trigger</vt:lpstr>
      <vt:lpstr>What is a Trigger?</vt:lpstr>
      <vt:lpstr>The event can be any of the following</vt:lpstr>
      <vt:lpstr>Types of PL SQL triggers</vt:lpstr>
      <vt:lpstr>Benefits of Triggers</vt:lpstr>
      <vt:lpstr>Syntax for creating a trigger</vt:lpstr>
      <vt:lpstr>PowerPoint Presentation</vt:lpstr>
      <vt:lpstr>Example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- Subprogram</dc:title>
  <dc:creator>Urja Mankad</dc:creator>
  <cp:lastModifiedBy>LJMCA</cp:lastModifiedBy>
  <cp:revision>38</cp:revision>
  <dcterms:created xsi:type="dcterms:W3CDTF">2021-12-16T23:26:30Z</dcterms:created>
  <dcterms:modified xsi:type="dcterms:W3CDTF">2024-12-10T07:46:12Z</dcterms:modified>
</cp:coreProperties>
</file>