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6" r:id="rId21"/>
    <p:sldId id="273" r:id="rId22"/>
    <p:sldId id="277" r:id="rId23"/>
    <p:sldId id="271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4B2A22-119D-79C3-276C-F044B775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E5F2355-A941-C0F4-AE07-42551521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876AB73-065B-3D40-F606-F554525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D12B86-5726-71B4-213A-FAD87F0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B4C22A-9450-1226-7B18-426D5C98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DFEA77-5216-759A-A0EE-AEA1D84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604DA2-A8DC-1042-3616-EE6513BB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6622B3-DCE5-5940-6BE1-18CDFDF1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840FA8-DE98-B685-7B9B-81958A8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7821044-239F-10E3-4AE0-FFA2E82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3485733-7F9A-1F79-221B-5893CB123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A57AB2F-F716-0C68-4B97-7656CE95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9A3105-05C2-ADF7-FFC8-BD17E802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BB71E7-99AB-9D2C-CD0F-99A7461C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815837-654E-0729-EED0-6FA0DBD9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D6262D-F199-BD6B-9017-E6673270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119E5D-47EF-FC80-0036-6A4C1D2A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5C6FE5-BBA1-A892-8BAB-AD8B4F4F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CBDF6-73B0-D900-E0F2-E05015A0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839B7E6-7985-5284-F97D-491A517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3222EF-9E88-247F-B08A-62F51C1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1BE2614-C184-773B-36B4-B4E83B88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F07A4C-F704-8935-1675-AA0CEF85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485E9E9-7CEC-BDF5-64D7-FA82BD2D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8F3E1C-BC7B-C617-C73C-A83ECC78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192998-FF07-B47F-6BEA-26F2F1CA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0463DB-CB8D-9D69-E951-F95CD9B70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DEEEDDB-667D-7EB3-2A3A-CA88BC5C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07FCCF-A09B-23C7-FD58-A276E781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8718BAB-72FD-A601-6448-3A862F61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8CCABE-6292-84D5-2BF4-36A7FBEF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8F9FE-D44A-1330-FE48-6FD486AD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759B469-710E-A933-F1FB-581AB03A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2FCEDE-40C1-791B-AE75-891AB05B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A57F51D-89C8-6E31-5B99-AC5FEF88E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74B5F32-4635-F263-F024-A4A74604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73D5A6-E293-08DD-4189-B97E6ADA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18EEDAC-FAD6-4E71-8270-BA002EE0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71B10C90-1DA6-4584-5446-B8AC95DD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E0276-C138-B57A-2CF8-7579B7A5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F72350B-0713-3AEA-54F7-EF40B678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56A4003-F46C-60A7-418B-16E6E2F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44F4698-D56E-56F9-F05B-BDD9833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7DEC033-5F00-9EFC-2CDF-E947F7E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64116BC-D506-D776-88AC-ECAB7E53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B55DF0C-EF36-E73E-C1B9-A1B57F50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4031D-8351-1422-C109-3D2AC19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B571CF9-1F0A-E403-9866-A294EF1C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503787-39C1-47A8-C88B-568A0781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73DB9D4-65BD-5F74-66E5-AE8E7E0C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0F8109E-B534-6AEB-5909-DF4C1EF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8CED3F-E55C-B4EF-935C-15FB2CC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CD266D-8CB5-7CE9-7AA4-C0A67177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9036E9F-C00C-F6B5-AF62-2B87BF6E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3EC6980-374C-44AF-5D27-B9BF1123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8799DA-40C2-19BD-1E03-9113697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0376B8F-DBCE-050B-E43D-43ADF1D0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F80A8AE-3411-38BA-6639-44BA39EC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9CA683E-D952-AA16-0257-8043E22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5DD7E81-ACFD-C1AC-60FE-5F346E32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B55ABF-F62E-FCD7-5D90-CD60A1C10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423A-A389-4461-8CC8-2DB9B479FB6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78FE95-D0D0-1D48-133B-D21DA0454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430D8C-848C-BE24-D785-6E3E5787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B293EC-B005-3128-6313-E5DBC3B0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Practical's Syntax and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5BC5256-06E7-ECC3-C1EB-67C804E94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   1 to  6</a:t>
            </a:r>
          </a:p>
        </p:txBody>
      </p:sp>
    </p:spTree>
    <p:extLst>
      <p:ext uri="{BB962C8B-B14F-4D97-AF65-F5344CB8AC3E}">
        <p14:creationId xmlns:p14="http://schemas.microsoft.com/office/powerpoint/2010/main" val="6262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A4800F-6223-5D38-1593-670D0096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C46F00-57EB-21A0-A8AC-602C5BB8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 </a:t>
            </a:r>
            <a:r>
              <a:rPr lang="en-US" dirty="0" err="1"/>
              <a:t>Column_name</a:t>
            </a:r>
            <a:r>
              <a:rPr lang="en-US" dirty="0"/>
              <a:t> = Value;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 * from Student  WHERE  </a:t>
            </a:r>
            <a:r>
              <a:rPr lang="en-US" dirty="0" err="1"/>
              <a:t>Rollno</a:t>
            </a:r>
            <a:r>
              <a:rPr lang="en-US" dirty="0"/>
              <a:t> =5;</a:t>
            </a:r>
          </a:p>
          <a:p>
            <a:pPr lvl="1"/>
            <a:r>
              <a:rPr lang="en-US" dirty="0"/>
              <a:t>Select Name from Student WHERE  Name LIKE ‘A%’   AND  Name Like  ‘B%’;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89BD7BBA-8925-E341-AD20-663CACC129FD}"/>
              </a:ext>
            </a:extLst>
          </p:cNvPr>
          <p:cNvCxnSpPr/>
          <p:nvPr/>
        </p:nvCxnSpPr>
        <p:spPr>
          <a:xfrm>
            <a:off x="7007290" y="2696547"/>
            <a:ext cx="0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4AD08A5-BF36-A0A2-B13B-2DE2951BBC1C}"/>
              </a:ext>
            </a:extLst>
          </p:cNvPr>
          <p:cNvSpPr txBox="1"/>
          <p:nvPr/>
        </p:nvSpPr>
        <p:spPr>
          <a:xfrm>
            <a:off x="6396133" y="3429000"/>
            <a:ext cx="274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48B48510-C272-C1E6-D881-902C6E6C5CCE}"/>
              </a:ext>
            </a:extLst>
          </p:cNvPr>
          <p:cNvCxnSpPr/>
          <p:nvPr/>
        </p:nvCxnSpPr>
        <p:spPr>
          <a:xfrm>
            <a:off x="7240555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A8A8774C-6091-D632-7AC3-0B8E32BC8015}"/>
              </a:ext>
            </a:extLst>
          </p:cNvPr>
          <p:cNvCxnSpPr/>
          <p:nvPr/>
        </p:nvCxnSpPr>
        <p:spPr>
          <a:xfrm>
            <a:off x="9566988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956A1C7-B832-3316-550E-604620457FC7}"/>
              </a:ext>
            </a:extLst>
          </p:cNvPr>
          <p:cNvSpPr txBox="1"/>
          <p:nvPr/>
        </p:nvSpPr>
        <p:spPr>
          <a:xfrm>
            <a:off x="6186196" y="5999584"/>
            <a:ext cx="500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                                      Condition 2</a:t>
            </a:r>
          </a:p>
        </p:txBody>
      </p:sp>
    </p:spTree>
    <p:extLst>
      <p:ext uri="{BB962C8B-B14F-4D97-AF65-F5344CB8AC3E}">
        <p14:creationId xmlns:p14="http://schemas.microsoft.com/office/powerpoint/2010/main" val="92932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FB8A95-9ABE-48A3-C431-EF737F9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7AF08-F7FC-92FE-DF60-05753D8F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New_Table_Name</a:t>
            </a:r>
            <a:r>
              <a:rPr lang="en-US" dirty="0"/>
              <a:t>  AS  SELECT * FROM </a:t>
            </a:r>
            <a:r>
              <a:rPr lang="en-US" dirty="0" err="1"/>
              <a:t>Old_Table_Name</a:t>
            </a:r>
            <a:r>
              <a:rPr lang="en-US" dirty="0"/>
              <a:t>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table client as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04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57D3CD-F326-9807-4657-8CEBDA3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CCB422-FE52-A724-B237-DDBF4FBC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INSERT INTO NEW_TABLE_NAME    SELECT * FROM OLD_TABLE_NAME;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insert into client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0495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72556E-AC32-60BD-EBB0-39108B9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Records from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CB9FA4-0DD9-73BA-E3CA-95A43A19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= ‘Value’;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Delete from student WHERE </a:t>
            </a:r>
            <a:r>
              <a:rPr lang="en-US" dirty="0" err="1"/>
              <a:t>Rollno</a:t>
            </a:r>
            <a:r>
              <a:rPr lang="en-US" dirty="0"/>
              <a:t> =1;</a:t>
            </a:r>
          </a:p>
          <a:p>
            <a:pPr lvl="1"/>
            <a:r>
              <a:rPr lang="en-US" dirty="0"/>
              <a:t>Delete from Student WHERE Name =‘</a:t>
            </a:r>
            <a:r>
              <a:rPr lang="en-US" dirty="0" err="1"/>
              <a:t>xyz</a:t>
            </a:r>
            <a:r>
              <a:rPr lang="en-US" dirty="0"/>
              <a:t>’ AND  Name =‘</a:t>
            </a:r>
            <a:r>
              <a:rPr lang="en-US" dirty="0" err="1"/>
              <a:t>pqr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222602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BAA1BD-B6B5-0E8A-8714-4AC6520F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table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338141-7DF0-337F-34B4-BF814961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UPDATE TABLE_NAME  SET </a:t>
            </a:r>
            <a:r>
              <a:rPr lang="en-US" dirty="0" err="1"/>
              <a:t>Column_Name</a:t>
            </a:r>
            <a:r>
              <a:rPr lang="en-US" dirty="0"/>
              <a:t> =‘ New value’  WHERE  </a:t>
            </a:r>
            <a:r>
              <a:rPr lang="en-US" dirty="0" err="1"/>
              <a:t>Column_Name</a:t>
            </a:r>
            <a:r>
              <a:rPr lang="en-US" dirty="0"/>
              <a:t>= ‘Old_ 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Update Student    SET    Name =‘jenny’     WHERE  Name =‘</a:t>
            </a:r>
            <a:r>
              <a:rPr lang="en-US" dirty="0" err="1"/>
              <a:t>xyz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Update EMP    SET    salary = 50000    WHERE    salary &gt; 20000;</a:t>
            </a:r>
          </a:p>
        </p:txBody>
      </p:sp>
    </p:spTree>
    <p:extLst>
      <p:ext uri="{BB962C8B-B14F-4D97-AF65-F5344CB8AC3E}">
        <p14:creationId xmlns:p14="http://schemas.microsoft.com/office/powerpoint/2010/main" val="1003163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D130A0-5558-AE75-CA92-4495EA0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5F47BE-9735-AF6F-3563-24FA7B77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TRUNCATE  TABLE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DROP    TABLE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Truncate Table    Emp;</a:t>
            </a:r>
          </a:p>
          <a:p>
            <a:pPr lvl="1"/>
            <a:r>
              <a:rPr lang="en-US" dirty="0"/>
              <a:t>Drop   Table   student;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Truncate  not Destroy  structure of table but Drop Destroy   Structure of </a:t>
            </a:r>
            <a:r>
              <a:rPr lang="en-US" dirty="0" err="1"/>
              <a:t>Tablel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4D54A7-20CE-5058-F4CD-41047AB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B6444E-3DD2-4783-7FA3-139C970A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ADD  </a:t>
            </a:r>
            <a:r>
              <a:rPr lang="en-US" dirty="0" err="1"/>
              <a:t>New_Column_Name</a:t>
            </a:r>
            <a:r>
              <a:rPr lang="en-US" dirty="0"/>
              <a:t> 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 Table  Student    ADD   Marks   number(2);</a:t>
            </a:r>
          </a:p>
          <a:p>
            <a:r>
              <a:rPr lang="en-US" dirty="0"/>
              <a:t>Drop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 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Table    Emp     DROP  COLUMN     Adresss1;</a:t>
            </a:r>
          </a:p>
        </p:txBody>
      </p:sp>
    </p:spTree>
    <p:extLst>
      <p:ext uri="{BB962C8B-B14F-4D97-AF65-F5344CB8AC3E}">
        <p14:creationId xmlns:p14="http://schemas.microsoft.com/office/powerpoint/2010/main" val="389957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4328E-AA32-BD33-7A3B-72503E2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5F9A7A-900E-8E95-39F1-39F8CB0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 MODIFY </a:t>
            </a: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  Student    Modify      </a:t>
            </a:r>
            <a:r>
              <a:rPr lang="en-US" dirty="0" err="1"/>
              <a:t>Rollno</a:t>
            </a:r>
            <a:r>
              <a:rPr lang="en-US" dirty="0"/>
              <a:t>   number(3);</a:t>
            </a:r>
          </a:p>
          <a:p>
            <a:r>
              <a:rPr lang="en-US" dirty="0"/>
              <a:t>Rename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RENAME COLUMN  </a:t>
            </a:r>
            <a:r>
              <a:rPr lang="en-US" dirty="0" err="1"/>
              <a:t>Old_column_name</a:t>
            </a:r>
            <a:r>
              <a:rPr lang="en-US" dirty="0"/>
              <a:t>  TO  </a:t>
            </a:r>
            <a:r>
              <a:rPr lang="en-US" dirty="0" err="1"/>
              <a:t>New_Column_name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Student  RENAME   COLUMN   </a:t>
            </a:r>
            <a:r>
              <a:rPr lang="en-US" dirty="0" err="1"/>
              <a:t>Rollno</a:t>
            </a:r>
            <a:r>
              <a:rPr lang="en-US" dirty="0"/>
              <a:t>   TO     </a:t>
            </a:r>
            <a:r>
              <a:rPr lang="en-US" dirty="0" err="1"/>
              <a:t>Rno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8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D759C9-A47D-AFF3-676E-AF9919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95A035A-4A28-8C73-2AF0-DDC9FD34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RENAME </a:t>
            </a:r>
            <a:r>
              <a:rPr lang="en-US" dirty="0" err="1"/>
              <a:t>Old_Table_Name</a:t>
            </a:r>
            <a:r>
              <a:rPr lang="en-US" dirty="0"/>
              <a:t>   TO   </a:t>
            </a:r>
            <a:r>
              <a:rPr lang="en-US" dirty="0" err="1"/>
              <a:t>New_Table_Name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Rename   Student    TO   </a:t>
            </a:r>
            <a:r>
              <a:rPr lang="en-US" dirty="0" err="1"/>
              <a:t>Student_Master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1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D8D1AE-4D3E-07EA-4185-A5B8241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56D19A-9D89-E596-DA0E-9803020E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ORDER BY clause in SQL is used to sort the result set in ascending or descending order.</a:t>
            </a:r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 orders all rows from Customers in ascending order by country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Customers</a:t>
            </a:r>
          </a:p>
          <a:p>
            <a:pPr marL="457200" lvl="1" indent="0">
              <a:buNone/>
            </a:pPr>
            <a:r>
              <a:rPr lang="en-US" dirty="0"/>
              <a:t>ORDER BY country;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37516DF-B0A3-CD7F-C814-ED317EFC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96172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CD9F1C-7A1C-2A55-703E-336030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4A6086-E549-F9D1-0CAC-0860B98A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1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2 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N    Datatype(Size)   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Student(</a:t>
            </a:r>
          </a:p>
          <a:p>
            <a:pPr marL="457200" lvl="1" indent="0">
              <a:buNone/>
            </a:pPr>
            <a:r>
              <a:rPr lang="en-US" dirty="0" err="1"/>
              <a:t>Rollno</a:t>
            </a:r>
            <a:r>
              <a:rPr lang="en-US" dirty="0"/>
              <a:t> number(2),</a:t>
            </a:r>
          </a:p>
          <a:p>
            <a:pPr marL="457200" lvl="1" indent="0">
              <a:buNone/>
            </a:pPr>
            <a:r>
              <a:rPr lang="en-US" dirty="0"/>
              <a:t>Name  Varchar2(10)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ow to use ORDER BY in SQL">
            <a:extLst>
              <a:ext uri="{FF2B5EF4-FFF2-40B4-BE49-F238E27FC236}">
                <a16:creationId xmlns="" xmlns:a16="http://schemas.microsoft.com/office/drawing/2014/main" id="{C075D39A-3C97-17E7-4354-C6785F5D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14" y="0"/>
            <a:ext cx="10896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6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A99F2-7745-1539-ADD3-6588AF7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F14E74-9895-B469-13EC-8E59A39E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SQL,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GROUP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clause is used to group rows by one or more columns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the item column and the count of order ids from the Orders table</a:t>
            </a:r>
          </a:p>
          <a:p>
            <a:pPr lvl="1"/>
            <a:r>
              <a:rPr lang="en-US" dirty="0"/>
              <a:t>-- group them by the item column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SELECT COUNT(</a:t>
            </a:r>
            <a:r>
              <a:rPr lang="en-US" dirty="0" err="1"/>
              <a:t>order_id</a:t>
            </a:r>
            <a:r>
              <a:rPr lang="en-US" dirty="0"/>
              <a:t>), item</a:t>
            </a:r>
          </a:p>
          <a:p>
            <a:pPr marL="457200" lvl="1" indent="0">
              <a:buNone/>
            </a:pPr>
            <a:r>
              <a:rPr lang="en-US" dirty="0"/>
              <a:t>FROM Orders</a:t>
            </a:r>
          </a:p>
          <a:p>
            <a:pPr marL="457200" lvl="1" indent="0">
              <a:buNone/>
            </a:pPr>
            <a:r>
              <a:rPr lang="en-US" dirty="0"/>
              <a:t>GROUP BY item;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AC9DD616-A369-CEAA-3C9D-FE2C1572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113806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48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ow to use GROUP BY clause in SQL">
            <a:extLst>
              <a:ext uri="{FF2B5EF4-FFF2-40B4-BE49-F238E27FC236}">
                <a16:creationId xmlns="" xmlns:a16="http://schemas.microsoft.com/office/drawing/2014/main" id="{A8B67177-023F-C878-BC2B-603A0C58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3" y="324465"/>
            <a:ext cx="109646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4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1A4A336-FD79-6AC1-8483-539E1EB4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07298A-4707-38FA-5DF2-A9E2BF2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AggFunc</a:t>
            </a:r>
            <a:r>
              <a:rPr lang="en-US" dirty="0"/>
              <a:t>(column), </a:t>
            </a:r>
            <a:r>
              <a:rPr lang="en-US" dirty="0" err="1"/>
              <a:t>extra_columns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target_column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HAVING condition;</a:t>
            </a:r>
          </a:p>
          <a:p>
            <a:r>
              <a:rPr lang="en-US" dirty="0" err="1"/>
              <a:t>Explation</a:t>
            </a:r>
            <a:r>
              <a:rPr lang="en-US" dirty="0"/>
              <a:t> Of Syntax:-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AggFunc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(column)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refers to any aggregate function applied to a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extra_columns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other extra columns to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groups the data by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target_column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HAVING 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compares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certain conditions that require filtering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DB339C4-D19C-F475-D545-B90CF0DA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25705" cy="55399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96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786741-F0A7-3296-7F02-E92D0A34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759DBA-97C5-FFAC-7C9C-1BDF8EF2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-- select the count of customer ids greater than one and their corresponding country </a:t>
            </a:r>
          </a:p>
          <a:p>
            <a:pPr marL="914400" lvl="2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customer_id</a:t>
            </a:r>
            <a:r>
              <a:rPr lang="en-US" dirty="0"/>
              <a:t>), country</a:t>
            </a:r>
          </a:p>
          <a:p>
            <a:pPr marL="914400" lvl="2" indent="0">
              <a:buNone/>
            </a:pPr>
            <a:r>
              <a:rPr lang="en-US" dirty="0"/>
              <a:t>FROM Customers</a:t>
            </a:r>
          </a:p>
          <a:p>
            <a:pPr marL="914400" lvl="2" indent="0">
              <a:buNone/>
            </a:pPr>
            <a:r>
              <a:rPr lang="en-US" dirty="0"/>
              <a:t>GROUP BY country</a:t>
            </a:r>
          </a:p>
          <a:p>
            <a:pPr marL="914400" lvl="2" indent="0">
              <a:buNone/>
            </a:pPr>
            <a:r>
              <a:rPr lang="en-US" dirty="0"/>
              <a:t>HAVING COUNT(</a:t>
            </a:r>
            <a:r>
              <a:rPr lang="en-US" dirty="0" err="1"/>
              <a:t>customer_id</a:t>
            </a:r>
            <a:r>
              <a:rPr lang="en-US" dirty="0"/>
              <a:t>) &gt;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0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ow to use HAVING clause in SQL">
            <a:extLst>
              <a:ext uri="{FF2B5EF4-FFF2-40B4-BE49-F238E27FC236}">
                <a16:creationId xmlns="" xmlns:a16="http://schemas.microsoft.com/office/drawing/2014/main" id="{AD20854A-8222-2615-6718-5A517F76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88" y="-136320"/>
            <a:ext cx="11691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C71A4D-6B4C-DA8C-DF20-B29DE311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Primary key and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B97B098-C830-0756-D9CF-8D112116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Table</a:t>
            </a:r>
            <a:r>
              <a:rPr lang="en-US" dirty="0"/>
              <a:t> _name(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(Size)Primary key,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  References   </a:t>
            </a:r>
            <a:r>
              <a:rPr lang="en-US" dirty="0" err="1"/>
              <a:t>Table_Name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  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Teacher(</a:t>
            </a:r>
          </a:p>
          <a:p>
            <a:pPr marL="914400" lvl="2" indent="0">
              <a:buNone/>
            </a:pPr>
            <a:r>
              <a:rPr lang="en-US" dirty="0" err="1"/>
              <a:t>T_id</a:t>
            </a:r>
            <a:r>
              <a:rPr lang="en-US" dirty="0"/>
              <a:t>    Number(3) Primary key,</a:t>
            </a:r>
          </a:p>
          <a:p>
            <a:pPr marL="914400" lvl="2" indent="0">
              <a:buNone/>
            </a:pPr>
            <a:r>
              <a:rPr lang="en-US" dirty="0" err="1"/>
              <a:t>T_Name</a:t>
            </a:r>
            <a:r>
              <a:rPr lang="en-US" dirty="0"/>
              <a:t>   varchar2(10),</a:t>
            </a:r>
          </a:p>
          <a:p>
            <a:pPr marL="914400" lvl="2" indent="0">
              <a:buNone/>
            </a:pPr>
            <a:r>
              <a:rPr lang="en-US" dirty="0" err="1"/>
              <a:t>Roll_no</a:t>
            </a:r>
            <a:r>
              <a:rPr lang="en-US" dirty="0"/>
              <a:t>    number(2)      References     Student(</a:t>
            </a:r>
            <a:r>
              <a:rPr lang="en-US" dirty="0" err="1"/>
              <a:t>Rollno</a:t>
            </a:r>
            <a:r>
              <a:rPr lang="en-US" dirty="0"/>
              <a:t>)  );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types of constrains that can be applied to data being inserted into a Oracle table.</a:t>
            </a:r>
          </a:p>
          <a:p>
            <a:pPr marL="514350" lvl="1" indent="-514350">
              <a:spcBef>
                <a:spcPts val="1000"/>
              </a:spcBef>
              <a:buFont typeface="+mj-lt"/>
              <a:buAutoNum type="arabicPeriod"/>
            </a:pPr>
            <a:r>
              <a:rPr lang="en-US" sz="2800" dirty="0"/>
              <a:t>I/O Constraint: </a:t>
            </a:r>
            <a:r>
              <a:rPr lang="en-US" dirty="0"/>
              <a:t>– </a:t>
            </a:r>
            <a:r>
              <a:rPr lang="en-US" dirty="0" smtClean="0"/>
              <a:t>Can be defined </a:t>
            </a:r>
            <a:r>
              <a:rPr lang="en-US" dirty="0"/>
              <a:t>at the table level or at the column </a:t>
            </a:r>
            <a:r>
              <a:rPr lang="en-US" dirty="0" smtClean="0"/>
              <a:t>level</a:t>
            </a:r>
          </a:p>
          <a:p>
            <a:pPr lvl="1"/>
            <a:r>
              <a:rPr lang="en-US" dirty="0" smtClean="0"/>
              <a:t>Primary Key Constraint  (Unique + Not Null)</a:t>
            </a:r>
          </a:p>
          <a:p>
            <a:pPr lvl="1"/>
            <a:r>
              <a:rPr lang="en-US" dirty="0" smtClean="0"/>
              <a:t>Foreign Key Constraint</a:t>
            </a:r>
          </a:p>
          <a:p>
            <a:pPr lvl="1"/>
            <a:r>
              <a:rPr lang="en-US" dirty="0" smtClean="0"/>
              <a:t>Unique Constraint (Can allow multiple Null values)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Business Rule Constraint:</a:t>
            </a:r>
          </a:p>
          <a:p>
            <a:pPr lvl="1"/>
            <a:r>
              <a:rPr lang="en-US" dirty="0" smtClean="0"/>
              <a:t>NOT NULL Constraint – Defined at column level</a:t>
            </a:r>
          </a:p>
          <a:p>
            <a:pPr lvl="1"/>
            <a:r>
              <a:rPr lang="en-US" dirty="0" smtClean="0"/>
              <a:t>Check Constraint – Defined at column level or at table level</a:t>
            </a:r>
          </a:p>
          <a:p>
            <a:pPr lvl="1"/>
            <a:r>
              <a:rPr lang="en-US" dirty="0" smtClean="0"/>
              <a:t>Default Value – Defined at the column level</a:t>
            </a:r>
          </a:p>
          <a:p>
            <a:pPr marL="514350" indent="-514350">
              <a:buFont typeface="+mj-lt"/>
              <a:buAutoNum type="arabicPeriod" startAt="2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94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to create a table with all 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Create table </a:t>
            </a:r>
            <a:r>
              <a:rPr lang="en-US" dirty="0" err="1" smtClean="0"/>
              <a:t>emp</a:t>
            </a:r>
            <a:r>
              <a:rPr lang="en-US" dirty="0"/>
              <a:t> 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empno</a:t>
            </a:r>
            <a:r>
              <a:rPr lang="en-US" dirty="0" smtClean="0"/>
              <a:t> number(3) primary key,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Ename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 marL="0" indent="0">
              <a:buNone/>
            </a:pPr>
            <a:r>
              <a:rPr lang="en-US" dirty="0" smtClean="0"/>
              <a:t>	Contact number(10) Unique,</a:t>
            </a:r>
          </a:p>
          <a:p>
            <a:pPr marL="0" indent="0">
              <a:buNone/>
            </a:pPr>
            <a:r>
              <a:rPr lang="en-US" dirty="0" smtClean="0"/>
              <a:t>	Gender char(1) check (gender in (‘M’, ‘F’)),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DeptNo</a:t>
            </a:r>
            <a:r>
              <a:rPr lang="en-US" dirty="0" smtClean="0"/>
              <a:t> number(2) references Department(</a:t>
            </a:r>
            <a:r>
              <a:rPr lang="en-US" dirty="0" err="1" smtClean="0"/>
              <a:t>Dno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(25) default ‘Ahmedabad’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8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703" y="46037"/>
            <a:ext cx="11474245" cy="1325563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Example to create a table with all constraints defined at table level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51" y="1371600"/>
            <a:ext cx="11063748" cy="52504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Create table stud 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rollno</a:t>
            </a:r>
            <a:r>
              <a:rPr lang="en-US" dirty="0" smtClean="0"/>
              <a:t> number(3),</a:t>
            </a:r>
          </a:p>
          <a:p>
            <a:pPr marL="0" indent="0">
              <a:buNone/>
            </a:pPr>
            <a:r>
              <a:rPr lang="en-US" dirty="0" smtClean="0"/>
              <a:t>	name </a:t>
            </a:r>
            <a:r>
              <a:rPr lang="en-US" dirty="0" err="1" smtClean="0"/>
              <a:t>varchar</a:t>
            </a:r>
            <a:r>
              <a:rPr lang="en-US" dirty="0" smtClean="0"/>
              <a:t>(25) NOT NULL,</a:t>
            </a:r>
          </a:p>
          <a:p>
            <a:pPr marL="0" indent="0">
              <a:buNone/>
            </a:pPr>
            <a:r>
              <a:rPr lang="en-US" dirty="0" smtClean="0"/>
              <a:t>	contact number(10),</a:t>
            </a:r>
          </a:p>
          <a:p>
            <a:pPr marL="0" indent="0">
              <a:buNone/>
            </a:pPr>
            <a:r>
              <a:rPr lang="en-US" dirty="0" smtClean="0"/>
              <a:t>	gender char(1),</a:t>
            </a:r>
          </a:p>
          <a:p>
            <a:pPr marL="0" indent="0">
              <a:buNone/>
            </a:pPr>
            <a:r>
              <a:rPr lang="en-US" dirty="0"/>
              <a:t>	c</a:t>
            </a:r>
            <a:r>
              <a:rPr lang="en-US" dirty="0" smtClean="0"/>
              <a:t>ourse number(2),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city </a:t>
            </a:r>
            <a:r>
              <a:rPr lang="en-US" dirty="0" err="1" smtClean="0"/>
              <a:t>varchar</a:t>
            </a:r>
            <a:r>
              <a:rPr lang="en-US" dirty="0" smtClean="0"/>
              <a:t>(25) default ‘Ahmedabad’,</a:t>
            </a:r>
          </a:p>
          <a:p>
            <a:pPr marL="0" indent="0">
              <a:buNone/>
            </a:pPr>
            <a:r>
              <a:rPr lang="en-US" dirty="0" smtClean="0"/>
              <a:t>	check </a:t>
            </a:r>
            <a:r>
              <a:rPr lang="en-US" dirty="0"/>
              <a:t>(gender in (‘M’, ‘F</a:t>
            </a:r>
            <a:r>
              <a:rPr lang="en-US" dirty="0" smtClean="0"/>
              <a:t>’)),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primary key(</a:t>
            </a:r>
            <a:r>
              <a:rPr lang="en-US" dirty="0" err="1" smtClean="0"/>
              <a:t>rollno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unique (contact),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	foreign key (course </a:t>
            </a:r>
            <a:r>
              <a:rPr lang="en-US" dirty="0"/>
              <a:t>references </a:t>
            </a:r>
            <a:r>
              <a:rPr lang="en-US" dirty="0" smtClean="0"/>
              <a:t>Courses(</a:t>
            </a:r>
            <a:r>
              <a:rPr lang="en-US" dirty="0" err="1" smtClean="0"/>
              <a:t>CourseCode</a:t>
            </a:r>
            <a:r>
              <a:rPr lang="en-US" dirty="0" smtClean="0"/>
              <a:t>)) on delete cascade</a:t>
            </a:r>
          </a:p>
          <a:p>
            <a:pPr marL="0" indent="0">
              <a:buNone/>
            </a:pPr>
            <a:r>
              <a:rPr lang="en-US" dirty="0" smtClean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6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5E16B1-75D2-1B33-CF87-8BA58D69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D1B2AF-CB5D-CD1E-EDEA-CBE492FE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	INSERT INTO </a:t>
            </a:r>
            <a:r>
              <a:rPr lang="en-US" dirty="0" err="1"/>
              <a:t>Table_name</a:t>
            </a:r>
            <a:r>
              <a:rPr lang="en-US" dirty="0"/>
              <a:t>  VALUES(Col1, Col2,………Col3);</a:t>
            </a:r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	Insert into Student    Values(&amp;</a:t>
            </a:r>
            <a:r>
              <a:rPr lang="en-US" dirty="0" err="1"/>
              <a:t>Rollno</a:t>
            </a:r>
            <a:r>
              <a:rPr lang="en-US" dirty="0"/>
              <a:t>,’&amp;name’);</a:t>
            </a:r>
          </a:p>
          <a:p>
            <a:pPr marL="457200" lvl="1" indent="0">
              <a:buNone/>
            </a:pPr>
            <a:r>
              <a:rPr lang="en-US" dirty="0"/>
              <a:t>	Insert into Student    Value(1,’Xyz’);</a:t>
            </a:r>
          </a:p>
        </p:txBody>
      </p:sp>
    </p:spTree>
    <p:extLst>
      <p:ext uri="{BB962C8B-B14F-4D97-AF65-F5344CB8AC3E}">
        <p14:creationId xmlns:p14="http://schemas.microsoft.com/office/powerpoint/2010/main" val="376944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66AA73-F455-9B79-BBD2-1CC01FCC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Records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DF2AAC6-FEC4-8FDA-7478-B808D99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*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</a:t>
            </a:r>
            <a:r>
              <a:rPr lang="en-US" dirty="0"/>
              <a:t>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Rollno,Name</a:t>
            </a:r>
            <a:r>
              <a:rPr lang="en-US" dirty="0"/>
              <a:t> from Student;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860BDD-1945-BDFD-C47C-F1AA7C55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Only Structure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332A51-EA2A-FAFA-DB12-8CDE30AF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DESC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Desc   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700</Words>
  <Application>Microsoft Office PowerPoint</Application>
  <PresentationFormat>Widescreen</PresentationFormat>
  <Paragraphs>195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Droid Sans Mono</vt:lpstr>
      <vt:lpstr>euclid_circular_a</vt:lpstr>
      <vt:lpstr>Office Theme</vt:lpstr>
      <vt:lpstr>Practical's Syntax and Example</vt:lpstr>
      <vt:lpstr>Create Table</vt:lpstr>
      <vt:lpstr>Create table Primary key and Foreign key</vt:lpstr>
      <vt:lpstr>Constraints</vt:lpstr>
      <vt:lpstr>Example to create a table with all constraints</vt:lpstr>
      <vt:lpstr>Example to create a table with all constraints defined at table level</vt:lpstr>
      <vt:lpstr>Insert values in Table</vt:lpstr>
      <vt:lpstr>Display All Records of Tables</vt:lpstr>
      <vt:lpstr>Display Only Structure Of table</vt:lpstr>
      <vt:lpstr>Where Clause</vt:lpstr>
      <vt:lpstr>Create Table from another Table</vt:lpstr>
      <vt:lpstr>Insert Records from another Table</vt:lpstr>
      <vt:lpstr>Delete Records from Table</vt:lpstr>
      <vt:lpstr>Update table Records</vt:lpstr>
      <vt:lpstr>Destroying Table</vt:lpstr>
      <vt:lpstr>Modifying Structure</vt:lpstr>
      <vt:lpstr>Modifying Structure</vt:lpstr>
      <vt:lpstr>Rename Table</vt:lpstr>
      <vt:lpstr>Order By</vt:lpstr>
      <vt:lpstr>PowerPoint Presentation</vt:lpstr>
      <vt:lpstr>Group By</vt:lpstr>
      <vt:lpstr>PowerPoint Presentation</vt:lpstr>
      <vt:lpstr>Having Clause</vt:lpstr>
      <vt:lpstr>Having Clause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Practicals Syntax and Example</dc:title>
  <dc:creator>Nisha Nagar</dc:creator>
  <cp:lastModifiedBy>Administrator</cp:lastModifiedBy>
  <cp:revision>50</cp:revision>
  <dcterms:created xsi:type="dcterms:W3CDTF">2023-09-03T13:34:27Z</dcterms:created>
  <dcterms:modified xsi:type="dcterms:W3CDTF">2025-09-15T05:40:58Z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2023-09-03T13:41:33Z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179a8fff-d819-4f52-ab88-596175172421</vt:lpwstr>
  </property>
  <property fmtid="{D5CDD505-2E9C-101B-9397-08002B2CF9AE}" pid="7" name="MSIP_Label_defa4170-0d19-0005-0004-bc88714345d2_ActionId">
    <vt:lpwstr>1e3a6ddd-955d-468b-a260-ec5d897f756b</vt:lpwstr>
  </property>
  <property fmtid="{D5CDD505-2E9C-101B-9397-08002B2CF9AE}" pid="8" name="MSIP_Label_defa4170-0d19-0005-0004-bc88714345d2_ContentBits">
    <vt:lpwstr>0</vt:lpwstr>
  </property>
</Properties>
</file>