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4" r:id="rId3"/>
    <p:sldId id="265" r:id="rId4"/>
    <p:sldId id="266" r:id="rId5"/>
    <p:sldId id="340" r:id="rId6"/>
    <p:sldId id="341" r:id="rId7"/>
    <p:sldId id="339" r:id="rId8"/>
    <p:sldId id="342" r:id="rId9"/>
    <p:sldId id="343" r:id="rId10"/>
    <p:sldId id="267" r:id="rId11"/>
    <p:sldId id="335" r:id="rId12"/>
    <p:sldId id="270" r:id="rId13"/>
    <p:sldId id="330" r:id="rId14"/>
    <p:sldId id="271" r:id="rId15"/>
    <p:sldId id="3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7CF61-3370-469C-9B19-FF9F826517D8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2342E-1631-4026-BF4D-ED42666CA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60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13AB9974-6EAC-4690-8134-37664E3AC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E29348-A8A2-44F7-990D-E3626D9F0495}" type="slidenum">
              <a:rPr lang="en-CA" altLang="en-US" sz="1200">
                <a:latin typeface="Tahoma" panose="020B0604030504040204" pitchFamily="34" charset="0"/>
              </a:rPr>
              <a:pPr eaLnBrk="1" hangingPunct="1"/>
              <a:t>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A111289F-CFAA-4708-ABC0-AB9647050C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5813CA20-363B-4D67-B577-BE0D51F187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0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9B86BDF5-9241-4945-A460-0798F640E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F3DA6D-6AD3-4D35-B19D-7650E086FE92}" type="slidenum">
              <a:rPr lang="en-CA" altLang="en-US" sz="1200">
                <a:latin typeface="Tahoma" panose="020B0604030504040204" pitchFamily="34" charset="0"/>
              </a:rPr>
              <a:pPr eaLnBrk="1" hangingPunct="1"/>
              <a:t>9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19BF0E54-3764-42A5-B428-49DFA7931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27B96F88-B8B8-4FD4-B08D-278D9A162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30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D9EE659C-B661-488B-BA2B-747225B80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954CD6-752E-4004-AA86-72B7E3992BF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DF789BBD-0C4C-40D1-8A3D-28B7FF3F3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97B5244F-E7C8-4540-9439-DBA106EFB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1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7525E0E1-43F9-4900-9BE5-132226FB0E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2D83A3-3C2C-44BF-B019-F79512D237AE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13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C20427AF-6E32-4CBD-B356-C2F6CD9679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4BAC681C-C0E8-4EAD-98E3-DFA598A23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397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xmlns="" id="{BA4B175A-80BC-45C3-8D4F-3FDB4D0F3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4B5C1E-6B47-4FD7-9227-A657D3FEA130}" type="slidenum">
              <a:rPr lang="en-CA" altLang="en-US" sz="1200">
                <a:latin typeface="Tahoma" panose="020B0604030504040204" pitchFamily="34" charset="0"/>
              </a:rPr>
              <a:pPr eaLnBrk="1" hangingPunct="1"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xmlns="" id="{5B51E98E-EAC5-4337-A2DE-8575B16F1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xmlns="" id="{14F79FA4-ACC3-4063-9953-2213E67BD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4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9B6B20-4424-4F42-ACF6-E4BC66C52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CE4D39-50CC-42CD-927E-A8DB5ACBE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2F56B4-4E1A-4CCE-A506-2837EFE9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06A78F9-25CD-4BAF-928F-BEC1ADCEF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0D1360-015E-491B-A829-B1315777A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9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F1A4E2-4B69-4716-AADA-5F32BAF6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862E6E-A7F6-4132-8FEB-88F7B9403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F2D68B-79A8-450E-9C33-7E30A9F4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C73A5F-BF6D-4593-BBC4-18279113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472F4AE-07F4-42E4-9673-4AC480D3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94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E18952E-3F82-4013-99F4-527B49FAA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95BDB18-62F2-433E-883C-9241CC4D4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6126847-1F69-44EB-9D1B-F6A4C7742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94FF8B-BA1F-47C5-943D-7ABBE202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782271-8BFA-4E09-BE4C-89A8CC6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92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B85DB-D2D9-45A2-941A-434AB05EC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6B2651-F72D-4883-A5DE-205B0EF57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D4DEDA-6FE2-4F83-B9B8-E94ADE54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86F614-9171-45DA-89FB-C17E085A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BF62AA-9519-4E7B-BD37-34208EAE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90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1DC6FB-0F8D-4B4B-977D-13253AE3B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049109-497E-45F4-848B-CD96599B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FA39C-9BA8-4F63-8F46-FC7048CC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94428A-FD42-490B-A597-0C60507B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55A1D2C-067C-44EC-AE97-78E69FC04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6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1BEF65-CD20-4C34-8A04-64ED5F4F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A66C2F-A338-447C-8334-410DA49D3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9C08DA-5EFC-4FE5-90A0-ECEE9CE0D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C314A3-6DE6-400F-AEE1-FDC5785B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04C892-8B85-4B28-B55C-247D2385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111E86-FDD1-49EA-90AF-3E41CA4C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91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35CACA-B520-49A3-974D-FB77FC0A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5A18407-4C96-46D3-A104-E6573ABA1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33538D-7E17-4C48-AD13-39E0D98D3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93A6D5-1E9B-4432-927A-8E1F2B9F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17604CA-9F02-492A-AE93-05449F484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4B78754-1740-4D49-AED6-4C736228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F08A0C-E987-44C0-BC9D-4C0889BB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BEAD502-8BC5-4D84-8398-3B59D3A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0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28F83-C708-4D10-BCFB-FB6C05C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0893F9-8A5A-430F-8C7E-2BB02A6D3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229B96B-59A3-4682-B032-BCA241F0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B80E67-B755-471A-A550-7BEA107C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202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881456A-3E90-4BA8-9121-0C51481D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B5BFE48-F8B0-47CA-B8B3-05EC7E9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C2DC2FD-EC16-447E-8D9A-803BC377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08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FFDF0E-1A25-4A74-92BE-EE1CD196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DF7961-3D36-4A90-AEF7-646ECC21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FE9CE21-FFAD-4348-A07B-F2F0FC69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6AEBF2-D9C9-476E-9D15-A657613D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CB25D2B-DA51-4342-B3B9-D4B280B0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5A3FF82-1BA0-4515-B894-78B5F517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081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7C9B2-1AC0-4E83-A07B-968354D7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67B272A-C41D-47E0-9501-5D06928FC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8FC354E-0814-48C4-8BD4-149F04DFC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E7D3A8-8079-440F-B302-EC0192E0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4DE5C99-BD36-4E27-B856-FFC394A2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3059D3-D990-4F1A-AD9C-CF38B75F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BFF2548-943F-4540-BC72-248650A3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FDDB41-F7EB-43BA-80CD-584C24622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0F6219-0833-4902-BEFF-D02E50D38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B94A4-0FC4-42EF-8549-9C116B4DC30A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DD802E-DDC3-4540-A938-ADE559D79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8F8377-7690-4785-A2C2-90458CA29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74F1D-FDF9-4540-BC79-FA0A2A4E3A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44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CD2ED-974A-4FB7-9D2E-C5AC946610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ER-Diagram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9EF3AD-46F2-4113-8830-329542169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Unit-2 </a:t>
            </a:r>
            <a:r>
              <a:rPr lang="en-IN" dirty="0" err="1"/>
              <a:t>Cont</a:t>
            </a:r>
            <a:r>
              <a:rPr lang="en-IN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21557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/>
              <a:t>ER Model to Relational Model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129" y="1026942"/>
            <a:ext cx="10789920" cy="5402454"/>
          </a:xfrm>
        </p:spPr>
        <p:txBody>
          <a:bodyPr/>
          <a:lstStyle/>
          <a:p>
            <a:pPr>
              <a:buNone/>
            </a:pPr>
            <a:r>
              <a:rPr lang="en-US" dirty="0"/>
              <a:t>STEP 3:</a:t>
            </a:r>
            <a:endParaRPr lang="en-IN" dirty="0"/>
          </a:p>
          <a:p>
            <a:r>
              <a:rPr lang="en-IN" dirty="0"/>
              <a:t>Mapping Weak Entity Sets Process </a:t>
            </a:r>
            <a:r>
              <a:rPr lang="en-IN" sz="2000" i="1" dirty="0"/>
              <a:t>Algorithm</a:t>
            </a:r>
          </a:p>
          <a:p>
            <a:pPr lvl="1"/>
            <a:r>
              <a:rPr lang="en-IN" dirty="0"/>
              <a:t>Create table for weak entity set. </a:t>
            </a:r>
          </a:p>
          <a:p>
            <a:pPr lvl="1"/>
            <a:r>
              <a:rPr lang="en-IN" dirty="0"/>
              <a:t>Add all its attributes to table as field. </a:t>
            </a:r>
          </a:p>
          <a:p>
            <a:pPr lvl="1"/>
            <a:r>
              <a:rPr lang="en-IN" dirty="0"/>
              <a:t>Add the primary key of identifying entity set.</a:t>
            </a:r>
          </a:p>
          <a:p>
            <a:pPr lvl="1"/>
            <a:r>
              <a:rPr lang="en-IN" dirty="0"/>
              <a:t>Declare all foreign key constraints.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0BA28E8-1A63-4C27-A8AF-E41AD0B3C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3974782"/>
            <a:ext cx="69342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5690D9F4-0D9C-41C0-9673-53FDCD78A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258763"/>
            <a:ext cx="7772400" cy="766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b="1"/>
              <a:t/>
            </a:r>
            <a:br>
              <a:rPr lang="en-US" altLang="en-US" sz="2800" b="1"/>
            </a:br>
            <a:r>
              <a:rPr lang="en-US" altLang="en-US" sz="2800" b="1"/>
              <a:t>ER-to-Relational Mapping Algorithm (contd.)</a:t>
            </a:r>
            <a:endParaRPr lang="en-US" altLang="en-US" sz="2800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563A0F18-64D2-4C98-949B-6CF28B45C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5249" y="1463040"/>
            <a:ext cx="11268222" cy="492823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Step </a:t>
            </a:r>
            <a:r>
              <a:rPr lang="en-US" altLang="en-US" b="1" dirty="0" smtClean="0"/>
              <a:t>4: </a:t>
            </a:r>
            <a:r>
              <a:rPr lang="en-US" altLang="en-US" b="1" dirty="0"/>
              <a:t>Mapping of Multivalued attributes.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For each multivalued attribute A, create a new relation R.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This relation R will include an attribute corresponding to A, plus the primary key attribute K-as a foreign key in R-of the relation that represents the entity type of relationship type that has A as an attribute.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primary key of R is the combination of A and K. If the multivalued attribute is composite, we include its simple components.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Example:</a:t>
            </a:r>
            <a:r>
              <a:rPr lang="en-US" altLang="en-US" dirty="0"/>
              <a:t> The relation DEPT_LOCATIONS is created.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attribute DLOCATION represents the multivalued attribute LOCATIONS of DEPARTMENT, while DNUMBER-as foreign key-represents the primary key of the DEPARTMENT relation.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primary key of R is the combination of {DNUMBER, DLOCATION}.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68" y="154745"/>
            <a:ext cx="2365717" cy="785794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4" descr="fig03_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1290" y="267286"/>
            <a:ext cx="6938253" cy="6590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xmlns="" id="{C23B2348-39FF-4887-848A-A982003ED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1800" b="1"/>
              <a:t>FIGURE 7.2</a:t>
            </a:r>
            <a:br>
              <a:rPr lang="en-US" altLang="en-US" sz="1800" b="1"/>
            </a:br>
            <a:r>
              <a:rPr lang="en-US" altLang="en-US" sz="1800"/>
              <a:t>Result of mapping the COMPANY ER schema into a relational schema.</a:t>
            </a:r>
            <a:endParaRPr lang="en-US" altLang="en-US" b="1"/>
          </a:p>
        </p:txBody>
      </p:sp>
      <p:pic>
        <p:nvPicPr>
          <p:cNvPr id="7172" name="Picture 4" descr="fig07_02">
            <a:extLst>
              <a:ext uri="{FF2B5EF4-FFF2-40B4-BE49-F238E27FC236}">
                <a16:creationId xmlns:a16="http://schemas.microsoft.com/office/drawing/2014/main" xmlns="" id="{CB254774-CA59-4853-8289-28BDA15CF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600201"/>
            <a:ext cx="73691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4717"/>
            <a:ext cx="2298700" cy="57150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2" descr="Pink tissue paper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2552700" y="6350"/>
            <a:ext cx="7086600" cy="685165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2">
            <a:extLst>
              <a:ext uri="{FF2B5EF4-FFF2-40B4-BE49-F238E27FC236}">
                <a16:creationId xmlns:a16="http://schemas.microsoft.com/office/drawing/2014/main" xmlns="" id="{7FF11C69-6F39-4B2F-BFF8-065642F5B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4" y="1684338"/>
            <a:ext cx="7304087" cy="471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>
            <a:extLst>
              <a:ext uri="{FF2B5EF4-FFF2-40B4-BE49-F238E27FC236}">
                <a16:creationId xmlns:a16="http://schemas.microsoft.com/office/drawing/2014/main" xmlns="" id="{353D1E98-F769-4F2D-AC24-316F74B7A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5475" y="303213"/>
            <a:ext cx="8534400" cy="842962"/>
          </a:xfrm>
        </p:spPr>
        <p:txBody>
          <a:bodyPr/>
          <a:lstStyle/>
          <a:p>
            <a:pPr eaLnBrk="1" hangingPunct="1"/>
            <a:r>
              <a:rPr lang="en-US" altLang="en-US" sz="3200" b="1"/>
              <a:t>Mapping Exercise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xmlns="" id="{D26F428D-853E-496E-A1F8-7C52C49074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95475" y="1146175"/>
            <a:ext cx="8413750" cy="5054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Exercise 7.4.</a:t>
            </a:r>
            <a:endParaRPr lang="en-US" altLang="en-US" sz="2400" b="1" dirty="0">
              <a:solidFill>
                <a:srgbClr val="FF0066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17414" name="Rectangle 5">
            <a:extLst>
              <a:ext uri="{FF2B5EF4-FFF2-40B4-BE49-F238E27FC236}">
                <a16:creationId xmlns:a16="http://schemas.microsoft.com/office/drawing/2014/main" xmlns="" id="{57F03BC9-EA42-49B7-BF66-6FB8BC24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1684338"/>
            <a:ext cx="2994025" cy="121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800000"/>
                </a:solidFill>
              </a:rPr>
              <a:t>FIGURE 7.7</a:t>
            </a:r>
            <a:br>
              <a:rPr lang="en-US" altLang="en-US" sz="1800" b="1">
                <a:solidFill>
                  <a:srgbClr val="800000"/>
                </a:solidFill>
              </a:rPr>
            </a:br>
            <a:r>
              <a:rPr lang="en-US" altLang="en-US" sz="1800">
                <a:solidFill>
                  <a:srgbClr val="800000"/>
                </a:solidFill>
              </a:rPr>
              <a:t>An ER schema for a SHIP_TRACKING database.</a:t>
            </a:r>
            <a:r>
              <a:rPr lang="en-US" altLang="en-US" sz="1800" b="1">
                <a:solidFill>
                  <a:srgbClr val="800000"/>
                </a:solidFill>
              </a:rPr>
              <a:t/>
            </a:r>
            <a:br>
              <a:rPr lang="en-US" altLang="en-US" sz="1800" b="1">
                <a:solidFill>
                  <a:srgbClr val="800000"/>
                </a:solidFill>
              </a:rPr>
            </a:br>
            <a:endParaRPr lang="en-US" altLang="en-US" sz="1800" b="1">
              <a:solidFill>
                <a:srgbClr val="8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/>
              <a:t>ER Model to Relational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332" y="1142984"/>
            <a:ext cx="10508565" cy="5500726"/>
          </a:xfrm>
        </p:spPr>
        <p:txBody>
          <a:bodyPr/>
          <a:lstStyle/>
          <a:p>
            <a:r>
              <a:rPr lang="en-IN" dirty="0"/>
              <a:t>ER diagrams mainly comprise of − Entity and its attributes Relationship, which is association among entities.</a:t>
            </a:r>
          </a:p>
          <a:p>
            <a:pPr>
              <a:buNone/>
            </a:pPr>
            <a:r>
              <a:rPr lang="en-US" dirty="0"/>
              <a:t>STEP 1:</a:t>
            </a:r>
            <a:endParaRPr lang="en-IN" dirty="0"/>
          </a:p>
          <a:p>
            <a:r>
              <a:rPr lang="en-IN" dirty="0"/>
              <a:t>Mapping Entity Process </a:t>
            </a:r>
            <a:r>
              <a:rPr lang="en-IN" sz="2000" i="1" dirty="0"/>
              <a:t>Algorithm</a:t>
            </a:r>
          </a:p>
          <a:p>
            <a:pPr lvl="1"/>
            <a:r>
              <a:rPr lang="en-IN" dirty="0"/>
              <a:t>Create table for each entity. </a:t>
            </a:r>
          </a:p>
          <a:p>
            <a:pPr lvl="1"/>
            <a:r>
              <a:rPr lang="en-IN" dirty="0"/>
              <a:t>Entity's attributes should become fields of tables with their respective data types. </a:t>
            </a:r>
          </a:p>
          <a:p>
            <a:pPr lvl="1"/>
            <a:r>
              <a:rPr lang="en-IN" dirty="0"/>
              <a:t>Declare primary key.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Example: We create the relations EMPLOYEE, DEPARTMENT, and PROJECT in the relational schema corresponding to the regular entities in the ER diagram.</a:t>
            </a:r>
          </a:p>
          <a:p>
            <a:pPr lvl="2"/>
            <a:r>
              <a:rPr lang="en-IN" dirty="0"/>
              <a:t>SSN, DNUMBER, and PNUMBER are the primary keys for the relations EMPLOYEE, DEPARTMENT, and PROJECT as shown.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229600" cy="571504"/>
          </a:xfrm>
        </p:spPr>
        <p:txBody>
          <a:bodyPr>
            <a:normAutofit fontScale="90000"/>
          </a:bodyPr>
          <a:lstStyle/>
          <a:p>
            <a:r>
              <a:rPr lang="en-US" dirty="0"/>
              <a:t>ER Model to Relational Model (Cont…)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587" y="1519311"/>
            <a:ext cx="10902461" cy="491008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STEP 2:</a:t>
            </a:r>
            <a:endParaRPr lang="en-IN" dirty="0"/>
          </a:p>
          <a:p>
            <a:r>
              <a:rPr lang="en-IN" dirty="0"/>
              <a:t>Mapping Relationship Process </a:t>
            </a:r>
            <a:r>
              <a:rPr lang="en-IN" sz="2000" i="1" dirty="0"/>
              <a:t>Algorithm</a:t>
            </a:r>
          </a:p>
          <a:p>
            <a:pPr lvl="1"/>
            <a:r>
              <a:rPr lang="en-IN" dirty="0"/>
              <a:t>Create table for a relationship if it is a </a:t>
            </a:r>
            <a:r>
              <a:rPr lang="en-IN" sz="2600" b="1" dirty="0"/>
              <a:t>n:m (many to many)relationship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Add the primary keys of all participating Entities as fields of table with their respective data types. </a:t>
            </a:r>
          </a:p>
          <a:p>
            <a:pPr lvl="1"/>
            <a:r>
              <a:rPr lang="en-IN" dirty="0"/>
              <a:t>If relationship has any attribute, add each attribute as field of table. </a:t>
            </a:r>
          </a:p>
          <a:p>
            <a:pPr lvl="1"/>
            <a:r>
              <a:rPr lang="en-IN" dirty="0"/>
              <a:t>Declare a primary key composing all the primary keys of participating entities. </a:t>
            </a:r>
          </a:p>
          <a:p>
            <a:pPr lvl="1"/>
            <a:r>
              <a:rPr lang="en-IN" dirty="0"/>
              <a:t>Declare all foreign key constraints.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Example: The M:N relationship type WORKS_ON from the ER  diagram is mapped by creating a relation WORKS_ON in the relational database schema.</a:t>
            </a:r>
          </a:p>
          <a:p>
            <a:pPr lvl="2"/>
            <a:r>
              <a:rPr lang="en-IN" dirty="0"/>
              <a:t>The primary keys of the PROJECT and EMPLOYEE relations are included as foreign keys in WORKS_ON and renamed PNO and ESSN, respectively. </a:t>
            </a:r>
          </a:p>
          <a:p>
            <a:pPr lvl="2"/>
            <a:r>
              <a:rPr lang="en-IN" dirty="0"/>
              <a:t>Attribute HOURS in WORKS_ON represents the HOURS attribute of the relation type. The primary key of the WORKS_ON relation is the combination of the foreign key attributes {ESSN, PNO}.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21" y="642919"/>
            <a:ext cx="7592485" cy="29817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095472" y="4143380"/>
            <a:ext cx="8229600" cy="2000264"/>
          </a:xfrm>
        </p:spPr>
        <p:txBody>
          <a:bodyPr>
            <a:normAutofit/>
          </a:bodyPr>
          <a:lstStyle/>
          <a:p>
            <a:r>
              <a:rPr lang="en-US" dirty="0"/>
              <a:t>Create a table for Enrolled with fields: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Roll_No</a:t>
            </a:r>
            <a:r>
              <a:rPr lang="en-US" dirty="0"/>
              <a:t>, CID, Marks, </a:t>
            </a:r>
            <a:r>
              <a:rPr lang="en-US" dirty="0" err="1"/>
              <a:t>JoiningDate</a:t>
            </a:r>
            <a:r>
              <a:rPr lang="en-US" dirty="0"/>
              <a:t>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93D3E0-FE55-41A7-8B14-2742DB66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283643-62AD-4EE4-BF39-09E1BE428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6190"/>
          </a:xfrm>
        </p:spPr>
        <p:txBody>
          <a:bodyPr>
            <a:normAutofit fontScale="77500" lnSpcReduction="20000"/>
          </a:bodyPr>
          <a:lstStyle/>
          <a:p>
            <a:r>
              <a:rPr lang="en-IN" sz="3400" b="1" dirty="0"/>
              <a:t>Mapping of Binary 1:1 Relation Types</a:t>
            </a:r>
          </a:p>
          <a:p>
            <a:r>
              <a:rPr lang="en-IN" dirty="0"/>
              <a:t>For each binary 1:1 relationship type R in the ER schema, identify the relations S and T that correspond to the entity types participating in R.</a:t>
            </a:r>
          </a:p>
          <a:p>
            <a:r>
              <a:rPr lang="en-IN" dirty="0"/>
              <a:t>There are three possible approaches: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u="sng" dirty="0"/>
              <a:t>Foreign Key approach:</a:t>
            </a:r>
            <a:r>
              <a:rPr lang="en-IN" dirty="0"/>
              <a:t> Choose one of the relations-say S-and include a foreign key in S the primary key of T. It is better to choose an entity type with total participation in R in the role of S. </a:t>
            </a:r>
          </a:p>
          <a:p>
            <a:pPr lvl="1"/>
            <a:r>
              <a:rPr lang="en-IN" dirty="0"/>
              <a:t>Example: 1:1 relation MANAGES is mapped by choosing the participating entity type DEPARTMENT to serve in the role of S, because its participation in the MANAGES relationship type is total.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u="sng" dirty="0"/>
              <a:t>Merged relation option</a:t>
            </a:r>
            <a:r>
              <a:rPr lang="en-IN" dirty="0"/>
              <a:t>: An alternate mapping of a 1:1 relationship type is possible by merging the two entity types and the relationship into a single relation. This may be appropriate when both participations are total.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u="sng" dirty="0"/>
              <a:t>Cross-reference or relationship relation option: </a:t>
            </a:r>
            <a:r>
              <a:rPr lang="en-IN" dirty="0"/>
              <a:t>The third alternative is to set up a third relation R for the purpose of cross-referencing the primary keys of the two relations S and T representing the entity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692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DEBCF3-7FBB-46B2-A35F-D7B2A137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5739F-01DD-46CB-B63E-B647E9BA7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b="1" dirty="0"/>
              <a:t>Mapping of 1 : N Relationship</a:t>
            </a:r>
          </a:p>
          <a:p>
            <a:r>
              <a:rPr lang="en-IN" dirty="0"/>
              <a:t>For each regular binary 1:N relationship type R, identify the relation S that represent the participating entity type at the N-side of the relationship type. </a:t>
            </a:r>
          </a:p>
          <a:p>
            <a:r>
              <a:rPr lang="en-IN" dirty="0"/>
              <a:t>Include as foreign key in S the primary key of the relation T that represents the other entity type participating in R. </a:t>
            </a:r>
          </a:p>
          <a:p>
            <a:r>
              <a:rPr lang="en-IN" dirty="0"/>
              <a:t>Include any simple attributes of the 1:N relation type as attributes of S. </a:t>
            </a:r>
          </a:p>
          <a:p>
            <a:pPr lvl="1"/>
            <a:r>
              <a:rPr lang="en-IN" dirty="0"/>
              <a:t>Example: 1:N relationship types WORKS_FOR, CONTROLS, and SUPERVISION in the figure.</a:t>
            </a:r>
          </a:p>
          <a:p>
            <a:pPr lvl="1"/>
            <a:r>
              <a:rPr lang="en-IN" dirty="0"/>
              <a:t>For WORKS_FOR we include the primary key DNUMBER of the DEPARTMENT relation as foreign key in the EMPLOYEE relation and call it DNO.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772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D2FAB7-BB4F-4BCD-A901-6734C847F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Mapping Relationship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CF5F2B-6AAA-4CE5-BD6C-380E38ED8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Mapping of N-</a:t>
            </a:r>
            <a:r>
              <a:rPr lang="en-US" altLang="en-US" sz="2400" b="1" dirty="0" err="1"/>
              <a:t>ary</a:t>
            </a:r>
            <a:r>
              <a:rPr lang="en-US" altLang="en-US" sz="2400" b="1" dirty="0"/>
              <a:t> Relationship.</a:t>
            </a:r>
            <a:endParaRPr lang="en-US" alt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For each n-</a:t>
            </a:r>
            <a:r>
              <a:rPr lang="en-US" altLang="en-US" sz="2200" dirty="0" err="1"/>
              <a:t>ary</a:t>
            </a:r>
            <a:r>
              <a:rPr lang="en-US" altLang="en-US" sz="2200" dirty="0"/>
              <a:t> relationship type R, where n&gt;2, create a new relationship S to represent 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Include as foreign key attributes in S the primary keys of the relations that represent the participating entity types.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Also include any simple attributes of the n-</a:t>
            </a:r>
            <a:r>
              <a:rPr lang="en-US" altLang="en-US" sz="2200" dirty="0" err="1"/>
              <a:t>ary</a:t>
            </a:r>
            <a:r>
              <a:rPr lang="en-US" altLang="en-US" sz="2200" dirty="0"/>
              <a:t> relationship type (or simple components of composite attributes) as attributes of S.</a:t>
            </a:r>
            <a:r>
              <a:rPr lang="en-US" altLang="en-US" sz="1700" dirty="0"/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7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Example: </a:t>
            </a:r>
            <a:r>
              <a:rPr lang="en-US" altLang="en-US" sz="2400" dirty="0"/>
              <a:t>The relationship type SUPPY in the ER on the next slide.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This can be mapped to the relation SUPPLY shown in the relational schema, whose primary key is the combination of the three foreign keys {SNAME, PARTNO, PROJNAME}</a:t>
            </a:r>
            <a:endParaRPr lang="en-US" altLang="en-US" sz="2200" b="1" dirty="0">
              <a:solidFill>
                <a:srgbClr val="FF0066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36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xmlns="" id="{52650958-CBEA-4622-849A-D2CDE06030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747AA1A8-964B-4264-B922-D0458755D15E}" type="slidenum">
              <a:rPr lang="en-US" altLang="en-US" sz="1400">
                <a:solidFill>
                  <a:srgbClr val="990033"/>
                </a:solidFill>
              </a:rPr>
              <a:pPr eaLnBrk="1" hangingPunct="1"/>
              <a:t>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BF594BDB-5255-42DD-B4F8-9BFD06261E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304801"/>
            <a:ext cx="7924800" cy="1439863"/>
          </a:xfrm>
        </p:spPr>
        <p:txBody>
          <a:bodyPr anchor="t"/>
          <a:lstStyle/>
          <a:p>
            <a:pPr eaLnBrk="1" hangingPunct="1"/>
            <a:r>
              <a:rPr lang="en-US" altLang="en-US" sz="1800" b="1"/>
              <a:t>FIGURE 4.11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/>
              <a:t>Ternary relationship types. (a) The SUPPLY relationship. </a:t>
            </a:r>
            <a:endParaRPr lang="en-US" altLang="en-US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xmlns="" id="{F90FC534-A1BE-4E31-A547-60954C9D39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1911350"/>
            <a:ext cx="7772400" cy="26543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xmlns="" id="{B848ADAD-270B-45B8-A55A-63687305A6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07A8156A-7131-4C26-A044-C0BA1CCCF7E7}" type="slidenum">
              <a:rPr lang="en-US" altLang="en-US" sz="1400">
                <a:solidFill>
                  <a:srgbClr val="990033"/>
                </a:solidFill>
              </a:rPr>
              <a:pPr eaLnBrk="1" hangingPunct="1"/>
              <a:t>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xmlns="" id="{7D0C89AD-CA37-4E19-B559-7EFD41BFD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16126" y="304800"/>
            <a:ext cx="7173913" cy="1143000"/>
          </a:xfrm>
        </p:spPr>
        <p:txBody>
          <a:bodyPr anchor="t"/>
          <a:lstStyle/>
          <a:p>
            <a:pPr eaLnBrk="1" hangingPunct="1"/>
            <a:r>
              <a:rPr lang="en-US" altLang="en-US" sz="1800" b="1"/>
              <a:t>FIGURE 7.3</a:t>
            </a:r>
            <a:br>
              <a:rPr lang="en-US" altLang="en-US" sz="1800" b="1"/>
            </a:br>
            <a:r>
              <a:rPr lang="en-US" altLang="en-US" sz="1800"/>
              <a:t>Mapping the </a:t>
            </a:r>
            <a:r>
              <a:rPr lang="en-US" altLang="en-US" sz="1800" i="1"/>
              <a:t>n</a:t>
            </a:r>
            <a:r>
              <a:rPr lang="en-US" altLang="en-US" sz="1800"/>
              <a:t>-ary relationship type SUPPLY from Figure 4.11a.</a:t>
            </a:r>
            <a:endParaRPr lang="en-US" altLang="en-US" b="1"/>
          </a:p>
        </p:txBody>
      </p:sp>
      <p:pic>
        <p:nvPicPr>
          <p:cNvPr id="15364" name="Picture 3">
            <a:extLst>
              <a:ext uri="{FF2B5EF4-FFF2-40B4-BE49-F238E27FC236}">
                <a16:creationId xmlns:a16="http://schemas.microsoft.com/office/drawing/2014/main" xmlns="" id="{39923134-7E75-47A9-A080-36A84D56F2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00376" y="1752600"/>
            <a:ext cx="6189663" cy="4114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899</Words>
  <Application>Microsoft Office PowerPoint</Application>
  <PresentationFormat>Widescreen</PresentationFormat>
  <Paragraphs>79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Tahoma</vt:lpstr>
      <vt:lpstr>Wingdings</vt:lpstr>
      <vt:lpstr>Office Theme</vt:lpstr>
      <vt:lpstr>ER-Diagram</vt:lpstr>
      <vt:lpstr>ER Model to Relational Model</vt:lpstr>
      <vt:lpstr>ER Model to Relational Model (Cont…)</vt:lpstr>
      <vt:lpstr>Create a table for Enrolled with fields: (Roll_No, CID, Marks, JoiningDate)</vt:lpstr>
      <vt:lpstr>Mapping Relationship type</vt:lpstr>
      <vt:lpstr>Mapping Relationship type</vt:lpstr>
      <vt:lpstr>Mapping Relationship type</vt:lpstr>
      <vt:lpstr>FIGURE 4.11 Ternary relationship types. (a) The SUPPLY relationship. </vt:lpstr>
      <vt:lpstr>FIGURE 7.3 Mapping the n-ary relationship type SUPPLY from Figure 4.11a.</vt:lpstr>
      <vt:lpstr>ER Model to Relational Model (Cont…)</vt:lpstr>
      <vt:lpstr> ER-to-Relational Mapping Algorithm (contd.)</vt:lpstr>
      <vt:lpstr>Example</vt:lpstr>
      <vt:lpstr>FIGURE 7.2 Result of mapping the COMPANY ER schema into a relational schema.</vt:lpstr>
      <vt:lpstr>Example</vt:lpstr>
      <vt:lpstr>Mapping Exercise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ER-Diagram</dc:title>
  <dc:creator>Urja Mankad</dc:creator>
  <cp:lastModifiedBy>HP</cp:lastModifiedBy>
  <cp:revision>11</cp:revision>
  <dcterms:created xsi:type="dcterms:W3CDTF">2021-11-29T00:05:08Z</dcterms:created>
  <dcterms:modified xsi:type="dcterms:W3CDTF">2025-09-13T08:33:26Z</dcterms:modified>
</cp:coreProperties>
</file>