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6" r:id="rId18"/>
    <p:sldId id="273" r:id="rId19"/>
    <p:sldId id="277" r:id="rId20"/>
    <p:sldId id="271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2A22-119D-79C3-276C-F044B7757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F2355-A941-C0F4-AE07-425515210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AB73-065B-3D40-F606-F55452565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12B86-5726-71B4-213A-FAD87F00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4C22A-9450-1226-7B18-426D5C98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2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EA77-5216-759A-A0EE-AEA1D840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04DA2-A8DC-1042-3616-EE6513BB3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22B3-DCE5-5940-6BE1-18CDFDF1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40FA8-DE98-B685-7B9B-81958A82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21044-239F-10E3-4AE0-FFA2E8283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7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85733-7F9A-1F79-221B-5893CB123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57AB2F-F716-0C68-4B97-7656CE951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A3105-05C2-ADF7-FFC8-BD17E802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71E7-99AB-9D2C-CD0F-99A7461C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15837-654E-0729-EED0-6FA0DBD9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1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262D-F199-BD6B-9017-E6673270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19E5D-47EF-FC80-0036-6A4C1D2AD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C6FE5-BBA1-A892-8BAB-AD8B4F4F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CBDF6-73B0-D900-E0F2-E05015A07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9B7E6-7985-5284-F97D-491A51726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1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22EF-9E88-247F-B08A-62F51C106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E2614-C184-773B-36B4-B4E83B88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07A4C-F704-8935-1675-AA0CEF85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5E9E9-7CEC-BDF5-64D7-FA82BD2D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F3E1C-BC7B-C617-C73C-A83ECC78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8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92998-FF07-B47F-6BEA-26F2F1CA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63DB-CB8D-9D69-E951-F95CD9B70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EEDDB-667D-7EB3-2A3A-CA88BC5CF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07FCCF-A09B-23C7-FD58-A276E781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18BAB-72FD-A601-6448-3A862F61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CCABE-6292-84D5-2BF4-36A7FBEF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2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F9FE-D44A-1330-FE48-6FD486AD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9B469-710E-A933-F1FB-581AB03A2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2FCEDE-40C1-791B-AE75-891AB05B5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57F51D-89C8-6E31-5B99-AC5FEF88ED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4B5F32-4635-F263-F024-A4A74604DB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73D5A6-E293-08DD-4189-B97E6ADA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EEDAC-FAD6-4E71-8270-BA002EE0E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10C90-1DA6-4584-5446-B8AC95DD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0276-C138-B57A-2CF8-7579B7A5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2350B-0713-3AEA-54F7-EF40B678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6A4003-F46C-60A7-418B-16E6E2FD0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F4698-D56E-56F9-F05B-BDD9833E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4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EC033-5F00-9EFC-2CDF-E947F7E1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116BC-D506-D776-88AC-ECAB7E53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5DF0C-EF36-E73E-C1B9-A1B57F50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7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031D-8351-1422-C109-3D2AC19B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71CF9-1F0A-E403-9866-A294EF1C5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03787-39C1-47A8-C88B-568A07816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DB9D4-65BD-5F74-66E5-AE8E7E0CA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F8109E-B534-6AEB-5909-DF4C1EF7C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CED3F-E55C-B4EF-935C-15FB2CCB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4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D266D-8CB5-7CE9-7AA4-C0A671770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36E9F-C00C-F6B5-AF62-2B87BF6E0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C6980-374C-44AF-5D27-B9BF11239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799DA-40C2-19BD-1E03-91136970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3423A-A389-4461-8CC8-2DB9B479FB6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76B8F-DBCE-050B-E43D-43ADF1D0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0A8AE-3411-38BA-6639-44BA39EC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CA683E-D952-AA16-0257-8043E221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D7E81-ACFD-C1AC-60FE-5F346E32A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55ABF-F62E-FCD7-5D90-CD60A1C103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3423A-A389-4461-8CC8-2DB9B479FB65}" type="datetimeFigureOut">
              <a:rPr lang="en-US" smtClean="0"/>
              <a:t>9/3/2023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8FE95-D0D0-1D48-133B-D21DA0454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0D8C-848C-BE24-D785-6E3E5787C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80F1-F334-46D0-A36D-E9D050071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8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93EC-B005-3128-6313-E5DBC3B079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Practical's Syntax and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C5256-06E7-ECC3-C1EB-67C804E940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Day    1 to  6</a:t>
            </a:r>
          </a:p>
        </p:txBody>
      </p:sp>
    </p:spTree>
    <p:extLst>
      <p:ext uri="{BB962C8B-B14F-4D97-AF65-F5344CB8AC3E}">
        <p14:creationId xmlns:p14="http://schemas.microsoft.com/office/powerpoint/2010/main" val="626225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556E-AC32-60BD-EBB0-39108B99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Records from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B9FA4-0DD9-73BA-E3CA-95A43A194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DELETE FROM </a:t>
            </a:r>
            <a:r>
              <a:rPr lang="en-US" dirty="0" err="1"/>
              <a:t>Table_Name</a:t>
            </a:r>
            <a:r>
              <a:rPr lang="en-US" dirty="0"/>
              <a:t> WHERE </a:t>
            </a:r>
            <a:r>
              <a:rPr lang="en-US" dirty="0" err="1"/>
              <a:t>Column_name</a:t>
            </a:r>
            <a:r>
              <a:rPr lang="en-US" dirty="0"/>
              <a:t>= ‘Value’;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Delete from student WHERE </a:t>
            </a:r>
            <a:r>
              <a:rPr lang="en-US" dirty="0" err="1"/>
              <a:t>Rollno</a:t>
            </a:r>
            <a:r>
              <a:rPr lang="en-US" dirty="0"/>
              <a:t> =1;</a:t>
            </a:r>
          </a:p>
          <a:p>
            <a:pPr lvl="1"/>
            <a:r>
              <a:rPr lang="en-US" dirty="0"/>
              <a:t>Delete from Student WHERE Name =‘</a:t>
            </a:r>
            <a:r>
              <a:rPr lang="en-US" dirty="0" err="1"/>
              <a:t>xyz</a:t>
            </a:r>
            <a:r>
              <a:rPr lang="en-US" dirty="0"/>
              <a:t>’ AND  Name =‘</a:t>
            </a:r>
            <a:r>
              <a:rPr lang="en-US" dirty="0" err="1"/>
              <a:t>pqr</a:t>
            </a:r>
            <a:r>
              <a:rPr lang="en-US" dirty="0"/>
              <a:t>’;</a:t>
            </a:r>
          </a:p>
        </p:txBody>
      </p:sp>
    </p:spTree>
    <p:extLst>
      <p:ext uri="{BB962C8B-B14F-4D97-AF65-F5344CB8AC3E}">
        <p14:creationId xmlns:p14="http://schemas.microsoft.com/office/powerpoint/2010/main" val="3222602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A1BD-B6B5-0E8A-8714-4AC6520F9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table Records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38141-7DF0-337F-34B4-BF8149611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UPDATE TABLE_NAME  SET </a:t>
            </a:r>
            <a:r>
              <a:rPr lang="en-US" dirty="0" err="1"/>
              <a:t>Column_Name</a:t>
            </a:r>
            <a:r>
              <a:rPr lang="en-US" dirty="0"/>
              <a:t> =‘ New value’  WHERE  </a:t>
            </a:r>
            <a:r>
              <a:rPr lang="en-US" dirty="0" err="1"/>
              <a:t>Column_Name</a:t>
            </a:r>
            <a:r>
              <a:rPr lang="en-US" dirty="0"/>
              <a:t>= ‘Old_ value’;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Update Student    SET    Name =‘jenny’     WHERE  Name =‘</a:t>
            </a:r>
            <a:r>
              <a:rPr lang="en-US" dirty="0" err="1"/>
              <a:t>xyz</a:t>
            </a:r>
            <a:r>
              <a:rPr lang="en-US" dirty="0"/>
              <a:t>’;</a:t>
            </a:r>
          </a:p>
          <a:p>
            <a:pPr lvl="1"/>
            <a:r>
              <a:rPr lang="en-US" dirty="0"/>
              <a:t>Update EMP    SET    salary = 50000    WHERE    salary &gt; 20000;</a:t>
            </a:r>
          </a:p>
        </p:txBody>
      </p:sp>
    </p:spTree>
    <p:extLst>
      <p:ext uri="{BB962C8B-B14F-4D97-AF65-F5344CB8AC3E}">
        <p14:creationId xmlns:p14="http://schemas.microsoft.com/office/powerpoint/2010/main" val="100316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30A0-5558-AE75-CA92-4495EA07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Destroying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47BE-9735-AF6F-3563-24FA7B77F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TRUNCATE  TABLE 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DROP    TABLE  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Truncate Table    Emp;</a:t>
            </a:r>
          </a:p>
          <a:p>
            <a:pPr lvl="1"/>
            <a:r>
              <a:rPr lang="en-US" dirty="0"/>
              <a:t>Drop   Table   student;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Truncate  not Destroy  structure of table but Drop Destroy   Structure of </a:t>
            </a:r>
            <a:r>
              <a:rPr lang="en-US" dirty="0" err="1"/>
              <a:t>Tablel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60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54A7-20CE-5058-F4CD-41047AB62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6444E-3DD2-4783-7FA3-139C970AC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Column</a:t>
            </a:r>
          </a:p>
          <a:p>
            <a:pPr lvl="1"/>
            <a:r>
              <a:rPr lang="en-US" dirty="0"/>
              <a:t>Syntax:-</a:t>
            </a:r>
          </a:p>
          <a:p>
            <a:pPr lvl="2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 ADD  </a:t>
            </a:r>
            <a:r>
              <a:rPr lang="en-US" dirty="0" err="1"/>
              <a:t>New_Column_Name</a:t>
            </a:r>
            <a:r>
              <a:rPr lang="en-US" dirty="0"/>
              <a:t>   </a:t>
            </a:r>
            <a:r>
              <a:rPr lang="en-US" dirty="0" err="1"/>
              <a:t>DataType</a:t>
            </a:r>
            <a:r>
              <a:rPr lang="en-US" dirty="0"/>
              <a:t>(Size);</a:t>
            </a:r>
          </a:p>
          <a:p>
            <a:pPr lvl="1"/>
            <a:r>
              <a:rPr lang="en-US" dirty="0"/>
              <a:t>Example:-</a:t>
            </a:r>
          </a:p>
          <a:p>
            <a:pPr lvl="2"/>
            <a:r>
              <a:rPr lang="en-US" dirty="0"/>
              <a:t>Alter   Table  Student    ADD   Marks   number(2);</a:t>
            </a:r>
          </a:p>
          <a:p>
            <a:r>
              <a:rPr lang="en-US" dirty="0"/>
              <a:t>Drop Column</a:t>
            </a:r>
          </a:p>
          <a:p>
            <a:pPr lvl="1"/>
            <a:r>
              <a:rPr lang="en-US" dirty="0"/>
              <a:t>Syntax:-</a:t>
            </a:r>
          </a:p>
          <a:p>
            <a:pPr lvl="2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DROP COLUMN   </a:t>
            </a:r>
            <a:r>
              <a:rPr lang="en-US" dirty="0" err="1"/>
              <a:t>Column_Name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Example:-</a:t>
            </a:r>
          </a:p>
          <a:p>
            <a:pPr lvl="2"/>
            <a:r>
              <a:rPr lang="en-US" dirty="0"/>
              <a:t>ALTER Table    Emp     DROP  COLUMN     Adresss1;</a:t>
            </a:r>
          </a:p>
        </p:txBody>
      </p:sp>
    </p:spTree>
    <p:extLst>
      <p:ext uri="{BB962C8B-B14F-4D97-AF65-F5344CB8AC3E}">
        <p14:creationId xmlns:p14="http://schemas.microsoft.com/office/powerpoint/2010/main" val="389957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328E-AA32-BD33-7A3B-72503E2E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F9A7A-900E-8E95-39F1-39F8CB0F4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Existing Column</a:t>
            </a:r>
          </a:p>
          <a:p>
            <a:pPr lvl="1"/>
            <a:r>
              <a:rPr lang="en-US" dirty="0"/>
              <a:t>Syntax:-</a:t>
            </a:r>
          </a:p>
          <a:p>
            <a:pPr lvl="2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  MODIFY </a:t>
            </a:r>
            <a:r>
              <a:rPr lang="en-US" dirty="0" err="1"/>
              <a:t>Column_name</a:t>
            </a:r>
            <a:r>
              <a:rPr lang="en-US" dirty="0"/>
              <a:t>  </a:t>
            </a:r>
            <a:r>
              <a:rPr lang="en-US" dirty="0" err="1"/>
              <a:t>DataType</a:t>
            </a:r>
            <a:r>
              <a:rPr lang="en-US" dirty="0"/>
              <a:t>(Size);</a:t>
            </a:r>
          </a:p>
          <a:p>
            <a:pPr lvl="1"/>
            <a:r>
              <a:rPr lang="en-US" dirty="0"/>
              <a:t>Example:-</a:t>
            </a:r>
          </a:p>
          <a:p>
            <a:pPr lvl="2"/>
            <a:r>
              <a:rPr lang="en-US" dirty="0"/>
              <a:t>Alter  table    Student    Modify      </a:t>
            </a:r>
            <a:r>
              <a:rPr lang="en-US" dirty="0" err="1"/>
              <a:t>Rollno</a:t>
            </a:r>
            <a:r>
              <a:rPr lang="en-US" dirty="0"/>
              <a:t>   number(3);</a:t>
            </a:r>
          </a:p>
          <a:p>
            <a:r>
              <a:rPr lang="en-US" dirty="0"/>
              <a:t>Rename Existing Column</a:t>
            </a:r>
          </a:p>
          <a:p>
            <a:pPr lvl="1"/>
            <a:r>
              <a:rPr lang="en-US" dirty="0"/>
              <a:t>Syntax:-</a:t>
            </a:r>
          </a:p>
          <a:p>
            <a:pPr lvl="2"/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 RENAME COLUMN  </a:t>
            </a:r>
            <a:r>
              <a:rPr lang="en-US" dirty="0" err="1"/>
              <a:t>Old_column_name</a:t>
            </a:r>
            <a:r>
              <a:rPr lang="en-US" dirty="0"/>
              <a:t>  TO  </a:t>
            </a:r>
            <a:r>
              <a:rPr lang="en-US" dirty="0" err="1"/>
              <a:t>New_Column_name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Example:-</a:t>
            </a:r>
          </a:p>
          <a:p>
            <a:pPr lvl="2"/>
            <a:r>
              <a:rPr lang="en-US" dirty="0"/>
              <a:t>Alter  Table  Student  RENAME   COLUMN   </a:t>
            </a:r>
            <a:r>
              <a:rPr lang="en-US" dirty="0" err="1"/>
              <a:t>Rollno</a:t>
            </a:r>
            <a:r>
              <a:rPr lang="en-US" dirty="0"/>
              <a:t>   TO     </a:t>
            </a:r>
            <a:r>
              <a:rPr lang="en-US" dirty="0" err="1"/>
              <a:t>Rno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18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59C9-A47D-AFF3-676E-AF991983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035A-4A28-8C73-2AF0-DDC9FD345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RENAME </a:t>
            </a:r>
            <a:r>
              <a:rPr lang="en-US" dirty="0" err="1"/>
              <a:t>Old_Table_Name</a:t>
            </a:r>
            <a:r>
              <a:rPr lang="en-US" dirty="0"/>
              <a:t>   TO   </a:t>
            </a:r>
            <a:r>
              <a:rPr lang="en-US" dirty="0" err="1"/>
              <a:t>New_Table_Name</a:t>
            </a:r>
            <a:r>
              <a:rPr lang="en-US" dirty="0"/>
              <a:t>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Rename   Student    TO   </a:t>
            </a:r>
            <a:r>
              <a:rPr lang="en-US" dirty="0" err="1"/>
              <a:t>Student_Master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281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8D1AE-4D3E-07EA-4185-A5B82412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6D19A-9D89-E596-DA0E-9803020E4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ORDER BY clause in SQL is used to sort the result set in ascending or descending order.</a:t>
            </a:r>
          </a:p>
          <a:p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/>
              <a:t>SELECT column1, column2, ...</a:t>
            </a:r>
          </a:p>
          <a:p>
            <a:pPr marL="457200" lvl="1" indent="0">
              <a:buNone/>
            </a:pPr>
            <a:r>
              <a:rPr lang="en-US" dirty="0"/>
              <a:t>FROM table</a:t>
            </a:r>
          </a:p>
          <a:p>
            <a:pPr marL="457200" lvl="1" indent="0">
              <a:buNone/>
            </a:pPr>
            <a:r>
              <a:rPr lang="en-US" dirty="0"/>
              <a:t>ORDER BY </a:t>
            </a:r>
            <a:r>
              <a:rPr lang="en-US" dirty="0" err="1"/>
              <a:t>columnA</a:t>
            </a:r>
            <a:r>
              <a:rPr lang="en-US" dirty="0"/>
              <a:t>, </a:t>
            </a:r>
            <a:r>
              <a:rPr lang="en-US" dirty="0" err="1"/>
              <a:t>columnB</a:t>
            </a:r>
            <a:r>
              <a:rPr lang="en-US" dirty="0"/>
              <a:t>, ...;</a:t>
            </a:r>
          </a:p>
          <a:p>
            <a:pPr lvl="1"/>
            <a:endParaRPr lang="en-US" dirty="0"/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- orders all rows from Customers in ascending order by country</a:t>
            </a:r>
          </a:p>
          <a:p>
            <a:pPr marL="457200" lvl="1" indent="0">
              <a:buNone/>
            </a:pPr>
            <a:r>
              <a:rPr lang="en-US" dirty="0"/>
              <a:t>SELECT *</a:t>
            </a:r>
          </a:p>
          <a:p>
            <a:pPr marL="457200" lvl="1" indent="0">
              <a:buNone/>
            </a:pPr>
            <a:r>
              <a:rPr lang="en-US" dirty="0"/>
              <a:t>FROM Customers</a:t>
            </a:r>
          </a:p>
          <a:p>
            <a:pPr marL="457200" lvl="1" indent="0">
              <a:buNone/>
            </a:pPr>
            <a:r>
              <a:rPr lang="en-US" dirty="0"/>
              <a:t>ORDER BY country;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7516DF-B0A3-CD7F-C814-ED317EFCA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0027"/>
            <a:ext cx="96172" cy="200055"/>
          </a:xfrm>
          <a:prstGeom prst="rect">
            <a:avLst/>
          </a:prstGeom>
          <a:solidFill>
            <a:srgbClr val="F4F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59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9CC4-9678-E0B2-3C77-7586B976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7EDC8-ECBC-406E-14FC-DBA450718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How to use ORDER BY in SQL">
            <a:extLst>
              <a:ext uri="{FF2B5EF4-FFF2-40B4-BE49-F238E27FC236}">
                <a16:creationId xmlns:a16="http://schemas.microsoft.com/office/drawing/2014/main" id="{C075D39A-3C97-17E7-4354-C6785F5D3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0"/>
            <a:ext cx="108965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06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99F2-7745-1539-ADD3-6588AF7C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14E74-9895-B469-13EC-8E59A39E5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SQL, the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Droid Sans Mono"/>
              </a:rPr>
              <a:t>GROUP BY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euclid_circular_a"/>
              </a:rPr>
              <a:t> clause is used to group rows by one or more columns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.</a:t>
            </a:r>
            <a:endParaRPr lang="en-US" dirty="0"/>
          </a:p>
          <a:p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/>
              <a:t>SELECT column1, column2, ...</a:t>
            </a:r>
          </a:p>
          <a:p>
            <a:pPr marL="457200" lvl="1" indent="0">
              <a:buNone/>
            </a:pPr>
            <a:r>
              <a:rPr lang="en-US" dirty="0"/>
              <a:t>FROM table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columnA</a:t>
            </a:r>
            <a:r>
              <a:rPr lang="en-US" dirty="0"/>
              <a:t>, </a:t>
            </a:r>
            <a:r>
              <a:rPr lang="en-US" dirty="0" err="1"/>
              <a:t>columnB</a:t>
            </a:r>
            <a:r>
              <a:rPr lang="en-US" dirty="0"/>
              <a:t>, ...;</a:t>
            </a:r>
          </a:p>
          <a:p>
            <a:pPr lvl="1"/>
            <a:endParaRPr lang="en-US" dirty="0"/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select the item column and the count of order ids from the Orders table</a:t>
            </a:r>
          </a:p>
          <a:p>
            <a:pPr lvl="1"/>
            <a:r>
              <a:rPr lang="en-US" dirty="0"/>
              <a:t>-- group them by the item column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SELECT COUNT(</a:t>
            </a:r>
            <a:r>
              <a:rPr lang="en-US" dirty="0" err="1"/>
              <a:t>order_id</a:t>
            </a:r>
            <a:r>
              <a:rPr lang="en-US" dirty="0"/>
              <a:t>), item</a:t>
            </a:r>
          </a:p>
          <a:p>
            <a:pPr marL="457200" lvl="1" indent="0">
              <a:buNone/>
            </a:pPr>
            <a:r>
              <a:rPr lang="en-US" dirty="0"/>
              <a:t>FROM Orders</a:t>
            </a:r>
          </a:p>
          <a:p>
            <a:pPr marL="457200" lvl="1" indent="0">
              <a:buNone/>
            </a:pPr>
            <a:r>
              <a:rPr lang="en-US" dirty="0"/>
              <a:t>GROUP BY item;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9DD616-A369-CEAA-3C9D-FE2C15721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0027"/>
            <a:ext cx="113806" cy="200055"/>
          </a:xfrm>
          <a:prstGeom prst="rect">
            <a:avLst/>
          </a:prstGeom>
          <a:solidFill>
            <a:srgbClr val="F4F7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25265E"/>
                </a:solidFill>
                <a:effectLst/>
                <a:latin typeface="euclid_circular_a"/>
              </a:rPr>
              <a:t>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348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14BF7-E015-418C-9C70-4940601A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387B-A49E-E770-1018-8244C2FE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ow to use GROUP BY clause in SQL">
            <a:extLst>
              <a:ext uri="{FF2B5EF4-FFF2-40B4-BE49-F238E27FC236}">
                <a16:creationId xmlns:a16="http://schemas.microsoft.com/office/drawing/2014/main" id="{A8B67177-023F-C878-BC2B-603A0C58D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0"/>
            <a:ext cx="10964635" cy="61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51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D9F1C-7A1C-2A55-703E-33603048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6086-E549-F9D1-0CAC-0860B98A1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(</a:t>
            </a:r>
          </a:p>
          <a:p>
            <a:pPr marL="457200" lvl="1" indent="0">
              <a:buNone/>
            </a:pPr>
            <a:r>
              <a:rPr lang="en-US" dirty="0" err="1"/>
              <a:t>Column_name</a:t>
            </a:r>
            <a:r>
              <a:rPr lang="en-US" dirty="0"/>
              <a:t> 1    Datatype(Size),</a:t>
            </a:r>
          </a:p>
          <a:p>
            <a:pPr marL="457200" lvl="1" indent="0">
              <a:buNone/>
            </a:pPr>
            <a:r>
              <a:rPr lang="en-US" dirty="0" err="1"/>
              <a:t>Column_name</a:t>
            </a:r>
            <a:r>
              <a:rPr lang="en-US" dirty="0"/>
              <a:t> 2     Datatype(Size),</a:t>
            </a:r>
          </a:p>
          <a:p>
            <a:pPr marL="457200" lvl="1" indent="0">
              <a:buNone/>
            </a:pPr>
            <a:r>
              <a:rPr lang="en-US" dirty="0" err="1"/>
              <a:t>Column_name</a:t>
            </a:r>
            <a:r>
              <a:rPr lang="en-US" dirty="0"/>
              <a:t> N    Datatype(Size)    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Example:-</a:t>
            </a:r>
          </a:p>
          <a:p>
            <a:pPr marL="457200" lvl="1" indent="0">
              <a:buNone/>
            </a:pPr>
            <a:r>
              <a:rPr lang="en-US" dirty="0"/>
              <a:t>Create Table Student(</a:t>
            </a:r>
          </a:p>
          <a:p>
            <a:pPr marL="457200" lvl="1" indent="0">
              <a:buNone/>
            </a:pPr>
            <a:r>
              <a:rPr lang="en-US" dirty="0" err="1"/>
              <a:t>Rollno</a:t>
            </a:r>
            <a:r>
              <a:rPr lang="en-US" dirty="0"/>
              <a:t> number(2),</a:t>
            </a:r>
          </a:p>
          <a:p>
            <a:pPr marL="457200" lvl="1" indent="0">
              <a:buNone/>
            </a:pPr>
            <a:r>
              <a:rPr lang="en-US" dirty="0"/>
              <a:t>Name  Varchar2(10) );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522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A336-FD79-6AC1-8483-539E1EB4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7298A-4707-38FA-5DF2-A9E2BF23E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212"/>
            <a:ext cx="10515600" cy="46187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/>
              <a:t>SELECT </a:t>
            </a:r>
            <a:r>
              <a:rPr lang="en-US" dirty="0" err="1"/>
              <a:t>AggFunc</a:t>
            </a:r>
            <a:r>
              <a:rPr lang="en-US" dirty="0"/>
              <a:t>(column), </a:t>
            </a:r>
            <a:r>
              <a:rPr lang="en-US" dirty="0" err="1"/>
              <a:t>extra_columns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FROM table</a:t>
            </a:r>
          </a:p>
          <a:p>
            <a:pPr marL="457200" lvl="1" indent="0">
              <a:buNone/>
            </a:pPr>
            <a:r>
              <a:rPr lang="en-US" dirty="0"/>
              <a:t>GROUP BY </a:t>
            </a:r>
            <a:r>
              <a:rPr lang="en-US" dirty="0" err="1"/>
              <a:t>target_column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HAVING condition;</a:t>
            </a:r>
          </a:p>
          <a:p>
            <a:r>
              <a:rPr lang="en-US" dirty="0" err="1"/>
              <a:t>Explation</a:t>
            </a:r>
            <a:r>
              <a:rPr lang="en-US" dirty="0"/>
              <a:t> Of Syntax:-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	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AggFunc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(column)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refers to any aggregate function applied to a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extra_columns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are other extra columns to filter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GROUP BY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groups the data by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target_column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HAVING condition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compares the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roid Sans Mono"/>
              </a:rPr>
              <a:t>column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euclid_circular_a"/>
              </a:rPr>
              <a:t> to certain conditions that require filtering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euclid_circular_a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DB339C4-D19C-F475-D545-B90CF0DAA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25705" cy="553998"/>
          </a:xfrm>
          <a:prstGeom prst="rect">
            <a:avLst/>
          </a:prstGeom>
          <a:solidFill>
            <a:srgbClr val="F9FA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9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6741-F0A7-3296-7F02-E92D0A34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9DBA-97C5-FFAC-7C9C-1BDF8EF2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-- select the count of customer ids greater than one and their corresponding country </a:t>
            </a:r>
          </a:p>
          <a:p>
            <a:pPr marL="914400" lvl="2" indent="0">
              <a:buNone/>
            </a:pPr>
            <a:r>
              <a:rPr lang="en-US" dirty="0"/>
              <a:t>SELECT COUNT(</a:t>
            </a:r>
            <a:r>
              <a:rPr lang="en-US" dirty="0" err="1"/>
              <a:t>customer_id</a:t>
            </a:r>
            <a:r>
              <a:rPr lang="en-US" dirty="0"/>
              <a:t>), country</a:t>
            </a:r>
          </a:p>
          <a:p>
            <a:pPr marL="914400" lvl="2" indent="0">
              <a:buNone/>
            </a:pPr>
            <a:r>
              <a:rPr lang="en-US" dirty="0"/>
              <a:t>FROM Customers</a:t>
            </a:r>
          </a:p>
          <a:p>
            <a:pPr marL="914400" lvl="2" indent="0">
              <a:buNone/>
            </a:pPr>
            <a:r>
              <a:rPr lang="en-US" dirty="0"/>
              <a:t>GROUP BY country</a:t>
            </a:r>
          </a:p>
          <a:p>
            <a:pPr marL="914400" lvl="2" indent="0">
              <a:buNone/>
            </a:pPr>
            <a:r>
              <a:rPr lang="en-US" dirty="0"/>
              <a:t>HAVING COUNT(</a:t>
            </a:r>
            <a:r>
              <a:rPr lang="en-US" dirty="0" err="1"/>
              <a:t>customer_id</a:t>
            </a:r>
            <a:r>
              <a:rPr lang="en-US" dirty="0"/>
              <a:t>) &gt; 1;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40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7500-0728-2BFB-7E05-63FE75B5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A641C-0955-D46D-9F60-A7BC9BD45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How to use HAVING clause in SQL">
            <a:extLst>
              <a:ext uri="{FF2B5EF4-FFF2-40B4-BE49-F238E27FC236}">
                <a16:creationId xmlns:a16="http://schemas.microsoft.com/office/drawing/2014/main" id="{AD20854A-8222-2615-6718-5A517F767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69125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297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1A4D-6B4C-DA8C-DF20-B29DE311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Primary key and Foreign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7B098-C830-0756-D9CF-8D112116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/>
              <a:t>CREATE TABLE </a:t>
            </a:r>
            <a:r>
              <a:rPr lang="en-US" dirty="0" err="1"/>
              <a:t>Table</a:t>
            </a:r>
            <a:r>
              <a:rPr lang="en-US" dirty="0"/>
              <a:t> _name(</a:t>
            </a:r>
          </a:p>
          <a:p>
            <a:pPr marL="914400" lvl="2" indent="0">
              <a:buNone/>
            </a:pP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DataType</a:t>
            </a:r>
            <a:r>
              <a:rPr lang="en-US" dirty="0"/>
              <a:t> (Size)Primary key,</a:t>
            </a:r>
          </a:p>
          <a:p>
            <a:pPr marL="914400" lvl="2" indent="0">
              <a:buNone/>
            </a:pPr>
            <a:r>
              <a:rPr lang="en-US" dirty="0" err="1"/>
              <a:t>Column_Name</a:t>
            </a:r>
            <a:r>
              <a:rPr lang="en-US" dirty="0"/>
              <a:t>  </a:t>
            </a:r>
            <a:r>
              <a:rPr lang="en-US" dirty="0" err="1"/>
              <a:t>DataType</a:t>
            </a:r>
            <a:r>
              <a:rPr lang="en-US" dirty="0"/>
              <a:t>(Size)  References   </a:t>
            </a:r>
            <a:r>
              <a:rPr lang="en-US" dirty="0" err="1"/>
              <a:t>Table_Name</a:t>
            </a:r>
            <a:r>
              <a:rPr lang="en-US" dirty="0"/>
              <a:t>(</a:t>
            </a:r>
            <a:r>
              <a:rPr lang="en-US" dirty="0" err="1"/>
              <a:t>Column_name</a:t>
            </a:r>
            <a:r>
              <a:rPr lang="en-US" dirty="0"/>
              <a:t>)  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Example:-</a:t>
            </a:r>
          </a:p>
          <a:p>
            <a:pPr marL="457200" lvl="1" indent="0">
              <a:buNone/>
            </a:pPr>
            <a:r>
              <a:rPr lang="en-US" dirty="0"/>
              <a:t>Create Table Teacher(</a:t>
            </a:r>
          </a:p>
          <a:p>
            <a:pPr marL="914400" lvl="2" indent="0">
              <a:buNone/>
            </a:pPr>
            <a:r>
              <a:rPr lang="en-US" dirty="0" err="1"/>
              <a:t>T_id</a:t>
            </a:r>
            <a:r>
              <a:rPr lang="en-US" dirty="0"/>
              <a:t>    Number(3) Primary key,</a:t>
            </a:r>
          </a:p>
          <a:p>
            <a:pPr marL="914400" lvl="2" indent="0">
              <a:buNone/>
            </a:pPr>
            <a:r>
              <a:rPr lang="en-US" dirty="0" err="1"/>
              <a:t>T_Name</a:t>
            </a:r>
            <a:r>
              <a:rPr lang="en-US" dirty="0"/>
              <a:t>   varchar2(10),</a:t>
            </a:r>
          </a:p>
          <a:p>
            <a:pPr marL="914400" lvl="2" indent="0">
              <a:buNone/>
            </a:pPr>
            <a:r>
              <a:rPr lang="en-US" dirty="0" err="1"/>
              <a:t>Roll_no</a:t>
            </a:r>
            <a:r>
              <a:rPr lang="en-US" dirty="0"/>
              <a:t>    number(2)      References     Student(</a:t>
            </a:r>
            <a:r>
              <a:rPr lang="en-US" dirty="0" err="1"/>
              <a:t>Rollno</a:t>
            </a:r>
            <a:r>
              <a:rPr lang="en-US" dirty="0"/>
              <a:t>)  );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61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E16B1-75D2-1B33-CF87-8BA58D69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values in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1B2AF-CB5D-CD1E-EDEA-CBE492FED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Syntax:-</a:t>
            </a:r>
          </a:p>
          <a:p>
            <a:pPr marL="457200" lvl="1" indent="0">
              <a:buNone/>
            </a:pPr>
            <a:r>
              <a:rPr lang="en-US" dirty="0"/>
              <a:t>	INSERT INTO </a:t>
            </a:r>
            <a:r>
              <a:rPr lang="en-US" dirty="0" err="1"/>
              <a:t>Table_name</a:t>
            </a:r>
            <a:r>
              <a:rPr lang="en-US" dirty="0"/>
              <a:t>  VALUES(Col1, Col2,………Col3);</a:t>
            </a:r>
          </a:p>
          <a:p>
            <a:pPr marL="457200" lvl="1" indent="0">
              <a:buNone/>
            </a:pPr>
            <a:r>
              <a:rPr lang="en-US" dirty="0"/>
              <a:t>Example:-</a:t>
            </a:r>
          </a:p>
          <a:p>
            <a:pPr marL="457200" lvl="1" indent="0">
              <a:buNone/>
            </a:pPr>
            <a:r>
              <a:rPr lang="en-US" dirty="0"/>
              <a:t>	Insert into Student    Values(&amp;</a:t>
            </a:r>
            <a:r>
              <a:rPr lang="en-US" dirty="0" err="1"/>
              <a:t>Rollno</a:t>
            </a:r>
            <a:r>
              <a:rPr lang="en-US" dirty="0"/>
              <a:t>,’&amp;name’);</a:t>
            </a:r>
          </a:p>
          <a:p>
            <a:pPr marL="457200" lvl="1" indent="0">
              <a:buNone/>
            </a:pPr>
            <a:r>
              <a:rPr lang="en-US" dirty="0"/>
              <a:t>	Insert into Student    Value(1,’Xyz’);</a:t>
            </a:r>
          </a:p>
        </p:txBody>
      </p:sp>
    </p:spTree>
    <p:extLst>
      <p:ext uri="{BB962C8B-B14F-4D97-AF65-F5344CB8AC3E}">
        <p14:creationId xmlns:p14="http://schemas.microsoft.com/office/powerpoint/2010/main" val="376944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6AA73-F455-9B79-BBD2-1CC01FCC2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All Records of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AAC6-FEC4-8FDA-7478-B808D995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SELECT * FROM 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Select * from Student;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Rollno</a:t>
            </a:r>
            <a:r>
              <a:rPr lang="en-US" dirty="0"/>
              <a:t> from Student;</a:t>
            </a:r>
          </a:p>
          <a:p>
            <a:pPr lvl="1"/>
            <a:r>
              <a:rPr lang="en-US" dirty="0"/>
              <a:t>Select </a:t>
            </a:r>
            <a:r>
              <a:rPr lang="en-US" dirty="0" err="1"/>
              <a:t>Rollno,Name</a:t>
            </a:r>
            <a:r>
              <a:rPr lang="en-US" dirty="0"/>
              <a:t> from Student;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45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60BDD-1945-BDFD-C47C-F1AA7C55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Only Structure Of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32A51-EA2A-FAFA-DB12-8CDE30AFA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DESC  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Desc    Student;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8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4800F-6223-5D38-1593-670D00961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6F00-57EB-21A0-A8AC-602C5BB8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Select * from </a:t>
            </a:r>
            <a:r>
              <a:rPr lang="en-US" dirty="0" err="1"/>
              <a:t>table_name</a:t>
            </a:r>
            <a:r>
              <a:rPr lang="en-US" dirty="0"/>
              <a:t> WHERE  </a:t>
            </a:r>
            <a:r>
              <a:rPr lang="en-US" dirty="0" err="1"/>
              <a:t>Column_name</a:t>
            </a:r>
            <a:r>
              <a:rPr lang="en-US" dirty="0"/>
              <a:t> = Value;</a:t>
            </a:r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pPr lvl="8"/>
            <a:endParaRPr lang="en-US" dirty="0"/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Select  * from Student  WHERE  </a:t>
            </a:r>
            <a:r>
              <a:rPr lang="en-US" dirty="0" err="1"/>
              <a:t>Rollno</a:t>
            </a:r>
            <a:r>
              <a:rPr lang="en-US" dirty="0"/>
              <a:t> =5;</a:t>
            </a:r>
          </a:p>
          <a:p>
            <a:pPr lvl="1"/>
            <a:r>
              <a:rPr lang="en-US" dirty="0"/>
              <a:t>Select Name from Student WHERE  Name LIKE ‘A%’   AND  Name Like  ‘B%’;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BD7BBA-8925-E341-AD20-663CACC129FD}"/>
              </a:ext>
            </a:extLst>
          </p:cNvPr>
          <p:cNvCxnSpPr/>
          <p:nvPr/>
        </p:nvCxnSpPr>
        <p:spPr>
          <a:xfrm>
            <a:off x="7007290" y="2696547"/>
            <a:ext cx="0" cy="7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4AD08A5-BF36-A0A2-B13B-2DE2951BBC1C}"/>
              </a:ext>
            </a:extLst>
          </p:cNvPr>
          <p:cNvSpPr txBox="1"/>
          <p:nvPr/>
        </p:nvSpPr>
        <p:spPr>
          <a:xfrm>
            <a:off x="6396133" y="3429000"/>
            <a:ext cx="2747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B48510-C272-C1E6-D881-902C6E6C5CCE}"/>
              </a:ext>
            </a:extLst>
          </p:cNvPr>
          <p:cNvCxnSpPr/>
          <p:nvPr/>
        </p:nvCxnSpPr>
        <p:spPr>
          <a:xfrm>
            <a:off x="7240555" y="5141167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A8774C-6091-D632-7AC3-0B8E32BC8015}"/>
              </a:ext>
            </a:extLst>
          </p:cNvPr>
          <p:cNvCxnSpPr/>
          <p:nvPr/>
        </p:nvCxnSpPr>
        <p:spPr>
          <a:xfrm>
            <a:off x="9566988" y="5141167"/>
            <a:ext cx="0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56A1C7-B832-3316-550E-604620457FC7}"/>
              </a:ext>
            </a:extLst>
          </p:cNvPr>
          <p:cNvSpPr txBox="1"/>
          <p:nvPr/>
        </p:nvSpPr>
        <p:spPr>
          <a:xfrm>
            <a:off x="6186196" y="5999584"/>
            <a:ext cx="5001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Condition 1                                      Condition 2</a:t>
            </a:r>
          </a:p>
        </p:txBody>
      </p:sp>
    </p:spTree>
    <p:extLst>
      <p:ext uri="{BB962C8B-B14F-4D97-AF65-F5344CB8AC3E}">
        <p14:creationId xmlns:p14="http://schemas.microsoft.com/office/powerpoint/2010/main" val="929327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8A95-9ABE-48A3-C431-EF737F92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Table from another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AF08-F7FC-92FE-DF60-05753D8F4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</a:t>
            </a:r>
          </a:p>
          <a:p>
            <a:pPr lvl="1"/>
            <a:r>
              <a:rPr lang="en-US" dirty="0"/>
              <a:t>CREATE TABLE </a:t>
            </a:r>
            <a:r>
              <a:rPr lang="en-US" dirty="0" err="1"/>
              <a:t>New_Table_Name</a:t>
            </a:r>
            <a:r>
              <a:rPr lang="en-US" dirty="0"/>
              <a:t>  AS  SELECT * FROM </a:t>
            </a:r>
            <a:r>
              <a:rPr lang="en-US" dirty="0" err="1"/>
              <a:t>Old_Table_Name</a:t>
            </a:r>
            <a:r>
              <a:rPr lang="en-US" dirty="0"/>
              <a:t>;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create table client as select * from </a:t>
            </a:r>
            <a:r>
              <a:rPr lang="en-US" dirty="0" err="1"/>
              <a:t>client_master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57041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D3CD-F326-9807-4657-8CEBDA37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Records from another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CB422-FE52-A724-B237-DDBF4FBC4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Syntax:-</a:t>
            </a:r>
          </a:p>
          <a:p>
            <a:pPr lvl="1"/>
            <a:r>
              <a:rPr lang="en-US" dirty="0"/>
              <a:t>INSERT INTO NEW_TABLE_NAME    SELECT * FROM OLD_TABLE_NAME;</a:t>
            </a:r>
          </a:p>
          <a:p>
            <a:r>
              <a:rPr lang="en-US" dirty="0"/>
              <a:t>Example:-</a:t>
            </a:r>
          </a:p>
          <a:p>
            <a:pPr lvl="1"/>
            <a:r>
              <a:rPr lang="en-US" dirty="0"/>
              <a:t>insert into client select * from </a:t>
            </a:r>
            <a:r>
              <a:rPr lang="en-US" dirty="0" err="1"/>
              <a:t>client_master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049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873</Words>
  <Application>Microsoft Office PowerPoint</Application>
  <PresentationFormat>Widescreen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Droid Sans Mono</vt:lpstr>
      <vt:lpstr>euclid_circular_a</vt:lpstr>
      <vt:lpstr>Office Theme</vt:lpstr>
      <vt:lpstr>Practical's Syntax and Example</vt:lpstr>
      <vt:lpstr>Create Table</vt:lpstr>
      <vt:lpstr>Create table Primary key and Foreign key</vt:lpstr>
      <vt:lpstr>Insert values in Table</vt:lpstr>
      <vt:lpstr>Display All Records of Tables</vt:lpstr>
      <vt:lpstr>Display Only Structure Of table</vt:lpstr>
      <vt:lpstr>Where Clause</vt:lpstr>
      <vt:lpstr>Create Table from another Table</vt:lpstr>
      <vt:lpstr>Insert Records from another Table</vt:lpstr>
      <vt:lpstr>Delete Records from Table</vt:lpstr>
      <vt:lpstr>Update table Records</vt:lpstr>
      <vt:lpstr>Destroying Table</vt:lpstr>
      <vt:lpstr>Modifying Structure</vt:lpstr>
      <vt:lpstr>Modifying Structure</vt:lpstr>
      <vt:lpstr>Rename Table</vt:lpstr>
      <vt:lpstr>Order By</vt:lpstr>
      <vt:lpstr>PowerPoint Presentation</vt:lpstr>
      <vt:lpstr>Group By</vt:lpstr>
      <vt:lpstr>PowerPoint Presentation</vt:lpstr>
      <vt:lpstr>Having Clause</vt:lpstr>
      <vt:lpstr>Having Clause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Practicals Syntax and Example</dc:title>
  <dc:creator>Nisha Nagar</dc:creator>
  <cp:lastModifiedBy>Nisha Nagar</cp:lastModifiedBy>
  <cp:revision>25</cp:revision>
  <dcterms:created xsi:type="dcterms:W3CDTF">2023-09-03T13:34:27Z</dcterms:created>
  <dcterms:modified xsi:type="dcterms:W3CDTF">2023-09-03T16:15:27Z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2023-09-03T13:41:33Z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179a8fff-d819-4f52-ab88-596175172421</vt:lpwstr>
  </property>
  <property fmtid="{D5CDD505-2E9C-101B-9397-08002B2CF9AE}" pid="7" name="MSIP_Label_defa4170-0d19-0005-0004-bc88714345d2_ActionId">
    <vt:lpwstr>1e3a6ddd-955d-468b-a260-ec5d897f756b</vt:lpwstr>
  </property>
  <property fmtid="{D5CDD505-2E9C-101B-9397-08002B2CF9AE}" pid="8" name="MSIP_Label_defa4170-0d19-0005-0004-bc88714345d2_ContentBits">
    <vt:lpwstr>0</vt:lpwstr>
  </property>
</Properties>
</file>