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2" r:id="rId1"/>
  </p:sldMasterIdLst>
  <p:sldIdLst>
    <p:sldId id="256" r:id="rId2"/>
    <p:sldId id="257" r:id="rId3"/>
    <p:sldId id="259" r:id="rId4"/>
    <p:sldId id="260" r:id="rId5"/>
    <p:sldId id="261" r:id="rId6"/>
    <p:sldId id="272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3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310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70490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781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9698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5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456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017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33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69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8/4/2025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70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252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911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3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932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97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01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Relational Database Management System (RDBMS)</a:t>
            </a:r>
            <a:endParaRPr lang="en-IN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240110102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596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94847"/>
            <a:ext cx="8714638" cy="4974956"/>
          </a:xfrm>
        </p:spPr>
        <p:txBody>
          <a:bodyPr>
            <a:noAutofit/>
          </a:bodyPr>
          <a:lstStyle/>
          <a:p>
            <a:r>
              <a:rPr lang="en-IN" b="1" dirty="0"/>
              <a:t>Data: (Plural of Datum – Single piece of Information)</a:t>
            </a:r>
          </a:p>
          <a:p>
            <a:pPr lvl="1"/>
            <a:r>
              <a:rPr lang="en-IN" b="1" dirty="0"/>
              <a:t>Data is a known fact</a:t>
            </a:r>
          </a:p>
          <a:p>
            <a:pPr lvl="1"/>
            <a:r>
              <a:rPr lang="en-IN" b="1" dirty="0"/>
              <a:t>Can be recorded and have implicit meaning</a:t>
            </a:r>
          </a:p>
          <a:p>
            <a:pPr lvl="1"/>
            <a:r>
              <a:rPr lang="en-IN" b="1" dirty="0"/>
              <a:t>Raw or isolated facts from which the required information is produced</a:t>
            </a:r>
          </a:p>
          <a:p>
            <a:pPr lvl="1"/>
            <a:r>
              <a:rPr lang="en-IN" b="1" dirty="0"/>
              <a:t>Data can exist in a variety of forms that have meaning in the user’s environment</a:t>
            </a:r>
          </a:p>
          <a:p>
            <a:pPr lvl="1"/>
            <a:r>
              <a:rPr lang="en-IN" b="1" dirty="0"/>
              <a:t>Data can be an object such as documents, images, video segments etc… </a:t>
            </a:r>
          </a:p>
          <a:p>
            <a:pPr lvl="1"/>
            <a:endParaRPr lang="en-IN" b="1" dirty="0"/>
          </a:p>
          <a:p>
            <a:r>
              <a:rPr lang="en-IN" b="1" dirty="0"/>
              <a:t>Example: A person’s Name</a:t>
            </a:r>
          </a:p>
          <a:p>
            <a:pPr lvl="1"/>
            <a:r>
              <a:rPr lang="en-IN" b="1" dirty="0"/>
              <a:t>In an organization it is Employee Name</a:t>
            </a:r>
          </a:p>
          <a:p>
            <a:pPr lvl="1"/>
            <a:r>
              <a:rPr lang="en-IN" b="1" dirty="0"/>
              <a:t>In an institute it is Student Name</a:t>
            </a:r>
          </a:p>
          <a:p>
            <a:pPr lvl="1"/>
            <a:r>
              <a:rPr lang="en-IN" b="1" dirty="0"/>
              <a:t>In a Bill it is Customer Name</a:t>
            </a:r>
          </a:p>
          <a:p>
            <a:pPr lvl="1"/>
            <a:r>
              <a:rPr lang="en-IN" b="1" dirty="0"/>
              <a:t>In a firm it is Client </a:t>
            </a:r>
            <a:r>
              <a:rPr lang="en-IN" b="1" dirty="0" smtClean="0"/>
              <a:t>Name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15373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8DBAC0-4A8D-4044-A452-2D5CEBF0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C066EDA-35E8-4C1E-931B-573F2812F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41231" cy="1747569"/>
          </a:xfrm>
        </p:spPr>
        <p:txBody>
          <a:bodyPr>
            <a:normAutofit/>
          </a:bodyPr>
          <a:lstStyle/>
          <a:p>
            <a:r>
              <a:rPr lang="en-IN" sz="2000" dirty="0"/>
              <a:t>Information is processed, organised or summarised data</a:t>
            </a:r>
          </a:p>
          <a:p>
            <a:r>
              <a:rPr lang="en-IN" sz="2000" dirty="0"/>
              <a:t>It is defined as a collection of related data, that when put together, communicate meaningful and useful message to a recipient who use it to make decision.</a:t>
            </a:r>
          </a:p>
          <a:p>
            <a:pPr marL="0" indent="0">
              <a:buNone/>
            </a:pPr>
            <a:endParaRPr lang="en-IN" sz="2000" dirty="0"/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61C964BF-EED0-4C79-AF45-1BE07F970128}"/>
              </a:ext>
            </a:extLst>
          </p:cNvPr>
          <p:cNvGrpSpPr/>
          <p:nvPr/>
        </p:nvGrpSpPr>
        <p:grpSpPr>
          <a:xfrm>
            <a:off x="699303" y="3893974"/>
            <a:ext cx="9219023" cy="617686"/>
            <a:chOff x="998807" y="3695356"/>
            <a:chExt cx="9219023" cy="617686"/>
          </a:xfrm>
        </p:grpSpPr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09CA7D55-6AC8-4987-B8C0-CE6D62F0F27F}"/>
                </a:ext>
              </a:extLst>
            </p:cNvPr>
            <p:cNvSpPr/>
            <p:nvPr/>
          </p:nvSpPr>
          <p:spPr>
            <a:xfrm>
              <a:off x="998807" y="3699803"/>
              <a:ext cx="1463039" cy="604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Input </a:t>
              </a:r>
            </a:p>
            <a:p>
              <a:pPr algn="ctr"/>
              <a:r>
                <a:rPr lang="en-IN" dirty="0"/>
                <a:t>(Data)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62385F5E-6E74-41F4-BCC7-5BB291BE3DF6}"/>
                </a:ext>
              </a:extLst>
            </p:cNvPr>
            <p:cNvSpPr/>
            <p:nvPr/>
          </p:nvSpPr>
          <p:spPr>
            <a:xfrm>
              <a:off x="2937803" y="3708131"/>
              <a:ext cx="1463039" cy="604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Processing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F6B77E89-453D-42AD-96D9-A0449C8C9BC3}"/>
                </a:ext>
              </a:extLst>
            </p:cNvPr>
            <p:cNvSpPr/>
            <p:nvPr/>
          </p:nvSpPr>
          <p:spPr>
            <a:xfrm>
              <a:off x="4876799" y="3695356"/>
              <a:ext cx="1591030" cy="61768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Output</a:t>
              </a:r>
            </a:p>
            <a:p>
              <a:pPr algn="ctr"/>
              <a:r>
                <a:rPr lang="en-IN" dirty="0"/>
                <a:t>(Information)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="" xmlns:a16="http://schemas.microsoft.com/office/drawing/2014/main" id="{7EE0EA34-32EE-4B25-BB6F-1011775CDBB5}"/>
                </a:ext>
              </a:extLst>
            </p:cNvPr>
            <p:cNvSpPr/>
            <p:nvPr/>
          </p:nvSpPr>
          <p:spPr>
            <a:xfrm>
              <a:off x="6943786" y="3695357"/>
              <a:ext cx="1335048" cy="604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Users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DA0051C5-AE46-45EB-B4FB-F8ECBA2896EF}"/>
                </a:ext>
              </a:extLst>
            </p:cNvPr>
            <p:cNvSpPr/>
            <p:nvPr/>
          </p:nvSpPr>
          <p:spPr>
            <a:xfrm>
              <a:off x="8754791" y="3708131"/>
              <a:ext cx="1463039" cy="60491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Decision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="" xmlns:a16="http://schemas.microsoft.com/office/drawing/2014/main" id="{DA5734FF-A4BA-4610-B98A-4A05CA131268}"/>
                </a:ext>
              </a:extLst>
            </p:cNvPr>
            <p:cNvSpPr/>
            <p:nvPr/>
          </p:nvSpPr>
          <p:spPr>
            <a:xfrm>
              <a:off x="2461846" y="3923957"/>
              <a:ext cx="475957" cy="1978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="" xmlns:a16="http://schemas.microsoft.com/office/drawing/2014/main" id="{267955B4-6906-406B-B425-6F961DC5148B}"/>
                </a:ext>
              </a:extLst>
            </p:cNvPr>
            <p:cNvSpPr/>
            <p:nvPr/>
          </p:nvSpPr>
          <p:spPr>
            <a:xfrm>
              <a:off x="4400842" y="3923957"/>
              <a:ext cx="475957" cy="1978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="" xmlns:a16="http://schemas.microsoft.com/office/drawing/2014/main" id="{F0172709-13D0-4928-91E2-4638ED303567}"/>
                </a:ext>
              </a:extLst>
            </p:cNvPr>
            <p:cNvSpPr/>
            <p:nvPr/>
          </p:nvSpPr>
          <p:spPr>
            <a:xfrm>
              <a:off x="6467829" y="3898874"/>
              <a:ext cx="475957" cy="1978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="" xmlns:a16="http://schemas.microsoft.com/office/drawing/2014/main" id="{D3CC472A-5385-4A50-A6DE-7561CEE8E7A7}"/>
                </a:ext>
              </a:extLst>
            </p:cNvPr>
            <p:cNvSpPr/>
            <p:nvPr/>
          </p:nvSpPr>
          <p:spPr>
            <a:xfrm>
              <a:off x="8278834" y="3923957"/>
              <a:ext cx="475957" cy="197876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625966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48F787-4F22-4377-A2FD-247998F1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and Database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849464-5536-4BFC-8248-952ADB2D6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160"/>
            <a:ext cx="9499169" cy="5032375"/>
          </a:xfrm>
        </p:spPr>
        <p:txBody>
          <a:bodyPr>
            <a:normAutofit/>
          </a:bodyPr>
          <a:lstStyle/>
          <a:p>
            <a:r>
              <a:rPr lang="en-IN" sz="2000" dirty="0" smtClean="0"/>
              <a:t>Database </a:t>
            </a:r>
            <a:r>
              <a:rPr lang="en-IN" sz="2000" dirty="0"/>
              <a:t>is a kind of electronic filing cabinet; It is a repository or a container for a collection of computerised data </a:t>
            </a:r>
            <a:r>
              <a:rPr lang="en-IN" sz="2000" dirty="0" smtClean="0"/>
              <a:t>files.</a:t>
            </a:r>
          </a:p>
          <a:p>
            <a:r>
              <a:rPr lang="en-IN" sz="2000" dirty="0" smtClean="0"/>
              <a:t>Database is a </a:t>
            </a:r>
            <a:r>
              <a:rPr lang="en-IN" sz="2000" dirty="0"/>
              <a:t>collection of persistent data that is used by the application systems of some given enterprise (</a:t>
            </a:r>
            <a:r>
              <a:rPr lang="en-IN" sz="2000" dirty="0" err="1"/>
              <a:t>eg</a:t>
            </a:r>
            <a:r>
              <a:rPr lang="en-IN" sz="2000" dirty="0"/>
              <a:t>. Manufacturing company, Bank, Hospital, university, Govt. Dept. etc</a:t>
            </a:r>
            <a:r>
              <a:rPr lang="en-IN" sz="2000" dirty="0" smtClean="0"/>
              <a:t>…)</a:t>
            </a:r>
            <a:endParaRPr lang="en-IN" sz="2000" dirty="0"/>
          </a:p>
          <a:p>
            <a:r>
              <a:rPr lang="en-IN" sz="2000" dirty="0"/>
              <a:t>Database system is just a computerised record keeping system</a:t>
            </a:r>
          </a:p>
          <a:p>
            <a:r>
              <a:rPr lang="en-IN" sz="2000" dirty="0"/>
              <a:t>Users of the database system can perform variety of operations as</a:t>
            </a:r>
          </a:p>
          <a:p>
            <a:pPr lvl="1"/>
            <a:r>
              <a:rPr lang="en-IN" sz="1800" dirty="0"/>
              <a:t>Adding new files to the database</a:t>
            </a:r>
          </a:p>
          <a:p>
            <a:pPr lvl="1"/>
            <a:r>
              <a:rPr lang="en-IN" sz="1800" dirty="0"/>
              <a:t>Inserting data into existing files</a:t>
            </a:r>
          </a:p>
          <a:p>
            <a:pPr lvl="1"/>
            <a:r>
              <a:rPr lang="en-IN" sz="1800" dirty="0"/>
              <a:t>Retrieving data from the existing file</a:t>
            </a:r>
          </a:p>
          <a:p>
            <a:pPr lvl="1"/>
            <a:r>
              <a:rPr lang="en-IN" sz="1800" dirty="0"/>
              <a:t>Deleting data from the existing file</a:t>
            </a:r>
          </a:p>
          <a:p>
            <a:pPr lvl="1"/>
            <a:r>
              <a:rPr lang="en-IN" sz="1800" dirty="0"/>
              <a:t>Modifying data in the existing file</a:t>
            </a:r>
          </a:p>
          <a:p>
            <a:pPr lvl="1"/>
            <a:r>
              <a:rPr lang="en-IN" sz="1800" dirty="0"/>
              <a:t>Removing existing files from the database</a:t>
            </a:r>
          </a:p>
        </p:txBody>
      </p:sp>
    </p:spTree>
    <p:extLst>
      <p:ext uri="{BB962C8B-B14F-4D97-AF65-F5344CB8AC3E}">
        <p14:creationId xmlns:p14="http://schemas.microsoft.com/office/powerpoint/2010/main" val="4179333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7A308E-B20B-45F3-9364-CCD1F7931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Disadvantages of File-Oriented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DB3ACE-5068-483D-BFD3-DBED597D2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Data redundancy</a:t>
            </a:r>
          </a:p>
          <a:p>
            <a:r>
              <a:rPr lang="en-IN" sz="2400" dirty="0"/>
              <a:t>Data inconsistency</a:t>
            </a:r>
          </a:p>
          <a:p>
            <a:r>
              <a:rPr lang="en-IN" sz="2400" dirty="0"/>
              <a:t>Program – Data dependence</a:t>
            </a:r>
          </a:p>
          <a:p>
            <a:r>
              <a:rPr lang="en-IN" sz="2400" dirty="0"/>
              <a:t>Poor data control</a:t>
            </a:r>
          </a:p>
          <a:p>
            <a:r>
              <a:rPr lang="en-IN" sz="2400" dirty="0"/>
              <a:t>Limited data sharing</a:t>
            </a:r>
          </a:p>
          <a:p>
            <a:r>
              <a:rPr lang="en-IN" sz="2400" dirty="0"/>
              <a:t>Inadequate data manipulation capabilities</a:t>
            </a:r>
          </a:p>
          <a:p>
            <a:r>
              <a:rPr lang="en-IN" sz="2400" dirty="0"/>
              <a:t>Excessive programming efforts</a:t>
            </a:r>
          </a:p>
          <a:p>
            <a:r>
              <a:rPr lang="en-IN" sz="2400" dirty="0"/>
              <a:t>Security problems</a:t>
            </a:r>
          </a:p>
        </p:txBody>
      </p:sp>
    </p:spTree>
    <p:extLst>
      <p:ext uri="{BB962C8B-B14F-4D97-AF65-F5344CB8AC3E}">
        <p14:creationId xmlns:p14="http://schemas.microsoft.com/office/powerpoint/2010/main" val="107257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A0EFD3-E20E-4DF7-A991-79CE9FA0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495"/>
            <a:ext cx="10515600" cy="509518"/>
          </a:xfrm>
        </p:spPr>
        <p:txBody>
          <a:bodyPr>
            <a:normAutofit fontScale="90000"/>
          </a:bodyPr>
          <a:lstStyle/>
          <a:p>
            <a:r>
              <a:rPr lang="en-IN" dirty="0"/>
              <a:t>Functions/ Advantages of 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4EDB934-DDC5-4983-AC1C-8022E3884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0174"/>
            <a:ext cx="10515600" cy="531557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sz="2000" b="1" dirty="0"/>
              <a:t>Controlling Redundancy</a:t>
            </a:r>
            <a:r>
              <a:rPr lang="en-IN" sz="2000" dirty="0"/>
              <a:t>: Data redundancy leads to wasted storage space, duplication of effort (when multiple copies of a datum need to be updated), and a higher </a:t>
            </a:r>
            <a:r>
              <a:rPr lang="en-IN" sz="2000" dirty="0" err="1"/>
              <a:t>liklihood</a:t>
            </a:r>
            <a:r>
              <a:rPr lang="en-IN" sz="2000" dirty="0"/>
              <a:t> of the introduction of inconsistency</a:t>
            </a:r>
          </a:p>
          <a:p>
            <a:pPr algn="just"/>
            <a:r>
              <a:rPr lang="en-IN" sz="2000" b="1" dirty="0"/>
              <a:t>Restricting Unauthorized Access: </a:t>
            </a:r>
            <a:r>
              <a:rPr lang="en-IN" sz="2000" dirty="0"/>
              <a:t>provide a security and authorization subsystem, which is used for specifying restrictions on user accounts. Common kinds of restrictions are to allow read-only access (no updating), or access only to a subset of the data</a:t>
            </a:r>
          </a:p>
          <a:p>
            <a:pPr algn="just"/>
            <a:r>
              <a:rPr lang="en-IN" sz="2000" b="1" dirty="0"/>
              <a:t>Providing Persistent Storage for Program Objects</a:t>
            </a:r>
            <a:r>
              <a:rPr lang="en-IN" sz="2000" dirty="0"/>
              <a:t>:</a:t>
            </a:r>
          </a:p>
          <a:p>
            <a:pPr algn="just"/>
            <a:r>
              <a:rPr lang="en-IN" sz="2000" b="1" dirty="0"/>
              <a:t>Providing Storage Structures for Efficient Query Processing</a:t>
            </a:r>
            <a:r>
              <a:rPr lang="en-IN" sz="2000" dirty="0"/>
              <a:t>: The DBMS maintains indexes (form of trees and/or hash tables) that are utilized to improve the execution time of queries and updates.</a:t>
            </a:r>
          </a:p>
          <a:p>
            <a:pPr algn="just"/>
            <a:r>
              <a:rPr lang="en-IN" sz="2000" b="1" dirty="0"/>
              <a:t>Providing Backup and Recovery:</a:t>
            </a:r>
            <a:r>
              <a:rPr lang="en-IN" sz="2000" dirty="0"/>
              <a:t> The subsystem having this responsibility ensures that recovery is possible in the case of a system crash during execution of one or more transactions.</a:t>
            </a:r>
          </a:p>
          <a:p>
            <a:pPr algn="just"/>
            <a:r>
              <a:rPr lang="en-IN" sz="2000" b="1" dirty="0"/>
              <a:t>Providing Multiple User Interfaces: </a:t>
            </a:r>
          </a:p>
          <a:p>
            <a:pPr algn="just"/>
            <a:r>
              <a:rPr lang="en-IN" sz="2000" b="1" dirty="0"/>
              <a:t>Representing Complex Relationships Among Data:</a:t>
            </a:r>
          </a:p>
          <a:p>
            <a:pPr algn="just"/>
            <a:r>
              <a:rPr lang="en-IN" sz="2000" b="1" dirty="0"/>
              <a:t>Enforcing Integrity Constraints:</a:t>
            </a:r>
          </a:p>
        </p:txBody>
      </p:sp>
    </p:spTree>
    <p:extLst>
      <p:ext uri="{BB962C8B-B14F-4D97-AF65-F5344CB8AC3E}">
        <p14:creationId xmlns:p14="http://schemas.microsoft.com/office/powerpoint/2010/main" val="1966577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252488" cy="1320800"/>
          </a:xfrm>
        </p:spPr>
        <p:txBody>
          <a:bodyPr/>
          <a:lstStyle/>
          <a:p>
            <a:r>
              <a:rPr lang="en-US" dirty="0"/>
              <a:t>Difference between File System and Database Management System (DBMS)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1045483"/>
              </p:ext>
            </p:extLst>
          </p:nvPr>
        </p:nvGraphicFramePr>
        <p:xfrm>
          <a:off x="-1" y="1320800"/>
          <a:ext cx="11918197" cy="5358966"/>
        </p:xfrm>
        <a:graphic>
          <a:graphicData uri="http://schemas.openxmlformats.org/drawingml/2006/table">
            <a:tbl>
              <a:tblPr/>
              <a:tblGrid>
                <a:gridCol w="2061276"/>
                <a:gridCol w="4602996"/>
                <a:gridCol w="5253925"/>
              </a:tblGrid>
              <a:tr h="282381">
                <a:tc>
                  <a:txBody>
                    <a:bodyPr/>
                    <a:lstStyle/>
                    <a:p>
                      <a:r>
                        <a:rPr lang="en-IN" sz="1400" dirty="0"/>
                        <a:t>Feature</a:t>
                      </a:r>
                    </a:p>
                  </a:txBody>
                  <a:tcPr marL="33461" marR="33461" marT="16730" marB="167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File System</a:t>
                      </a:r>
                    </a:p>
                  </a:txBody>
                  <a:tcPr marL="33461" marR="33461" marT="16730" marB="167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Database Management System (DBMS)</a:t>
                      </a:r>
                    </a:p>
                  </a:txBody>
                  <a:tcPr marL="33461" marR="33461" marT="16730" marB="167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01779">
                <a:tc>
                  <a:txBody>
                    <a:bodyPr/>
                    <a:lstStyle/>
                    <a:p>
                      <a:r>
                        <a:rPr lang="en-IN" sz="1400" b="1" dirty="0"/>
                        <a:t>1. Definition</a:t>
                      </a:r>
                      <a:endParaRPr lang="en-IN" sz="1400" dirty="0"/>
                    </a:p>
                  </a:txBody>
                  <a:tcPr marL="33461" marR="33461" marT="16730" marB="167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 file system is a method for storing and organizing files on storage devices like HDDs or SSDs.</a:t>
                      </a:r>
                    </a:p>
                  </a:txBody>
                  <a:tcPr marL="33461" marR="33461" marT="16730" marB="167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 DBMS is a software system that enables creation, manipulation, and management of databases.</a:t>
                      </a:r>
                    </a:p>
                  </a:txBody>
                  <a:tcPr marL="33461" marR="33461" marT="16730" marB="167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1298">
                <a:tc>
                  <a:txBody>
                    <a:bodyPr/>
                    <a:lstStyle/>
                    <a:p>
                      <a:r>
                        <a:rPr lang="en-IN" sz="1400" b="1" dirty="0"/>
                        <a:t>2. Data Storage</a:t>
                      </a:r>
                      <a:endParaRPr lang="en-IN" sz="1400" dirty="0"/>
                    </a:p>
                  </a:txBody>
                  <a:tcPr marL="33461" marR="33461" marT="16730" marB="167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Data is stored in separate files, usually in formats like .txt, .csv, etc.</a:t>
                      </a:r>
                    </a:p>
                  </a:txBody>
                  <a:tcPr marL="33461" marR="33461" marT="16730" marB="167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Data is stored in structured tables in a database.</a:t>
                      </a:r>
                    </a:p>
                  </a:txBody>
                  <a:tcPr marL="33461" marR="33461" marT="16730" marB="167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24422">
                <a:tc>
                  <a:txBody>
                    <a:bodyPr/>
                    <a:lstStyle/>
                    <a:p>
                      <a:r>
                        <a:rPr lang="en-IN" sz="1400" b="1" dirty="0"/>
                        <a:t>3. Data Access</a:t>
                      </a:r>
                      <a:endParaRPr lang="en-IN" sz="1400" dirty="0"/>
                    </a:p>
                  </a:txBody>
                  <a:tcPr marL="33461" marR="33461" marT="16730" marB="167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Manual access or through basic programming logic (e.g., file handling in Python).</a:t>
                      </a:r>
                    </a:p>
                  </a:txBody>
                  <a:tcPr marL="33461" marR="33461" marT="16730" marB="167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Accessed using structured queries (e.g., SQL).</a:t>
                      </a:r>
                    </a:p>
                  </a:txBody>
                  <a:tcPr marL="33461" marR="33461" marT="16730" marB="167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1298">
                <a:tc>
                  <a:txBody>
                    <a:bodyPr/>
                    <a:lstStyle/>
                    <a:p>
                      <a:r>
                        <a:rPr lang="en-IN" sz="1400" b="1" dirty="0"/>
                        <a:t>4. Data Redundancy</a:t>
                      </a:r>
                      <a:endParaRPr lang="en-IN" sz="1400" dirty="0"/>
                    </a:p>
                  </a:txBody>
                  <a:tcPr marL="33461" marR="33461" marT="16730" marB="167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High — same data may be stored in multiple files.</a:t>
                      </a:r>
                    </a:p>
                  </a:txBody>
                  <a:tcPr marL="33461" marR="33461" marT="16730" marB="167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Controlled through normalization and relational design.</a:t>
                      </a:r>
                    </a:p>
                  </a:txBody>
                  <a:tcPr marL="33461" marR="33461" marT="16730" marB="167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1298">
                <a:tc>
                  <a:txBody>
                    <a:bodyPr/>
                    <a:lstStyle/>
                    <a:p>
                      <a:r>
                        <a:rPr lang="en-IN" sz="1400" b="1" dirty="0"/>
                        <a:t>5. Data Integrity</a:t>
                      </a:r>
                      <a:endParaRPr lang="en-IN" sz="1400" dirty="0"/>
                    </a:p>
                  </a:txBody>
                  <a:tcPr marL="33461" marR="33461" marT="16730" marB="167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Hard to enforce; handled manually in the application code.</a:t>
                      </a:r>
                    </a:p>
                  </a:txBody>
                  <a:tcPr marL="33461" marR="33461" marT="16730" marB="167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Enforced through constraints, keys, and rules in DBMS.</a:t>
                      </a:r>
                    </a:p>
                  </a:txBody>
                  <a:tcPr marL="33461" marR="33461" marT="16730" marB="167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1298">
                <a:tc>
                  <a:txBody>
                    <a:bodyPr/>
                    <a:lstStyle/>
                    <a:p>
                      <a:r>
                        <a:rPr lang="en-IN" sz="1400" b="1" dirty="0"/>
                        <a:t>6. Security</a:t>
                      </a:r>
                      <a:endParaRPr lang="en-IN" sz="1400" dirty="0"/>
                    </a:p>
                  </a:txBody>
                  <a:tcPr marL="33461" marR="33461" marT="16730" marB="167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Basic file-level security (read/write permissions).</a:t>
                      </a:r>
                    </a:p>
                  </a:txBody>
                  <a:tcPr marL="33461" marR="33461" marT="16730" marB="167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Advanced user-level and object-level security controls.</a:t>
                      </a:r>
                    </a:p>
                  </a:txBody>
                  <a:tcPr marL="33461" marR="33461" marT="16730" marB="167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1298">
                <a:tc>
                  <a:txBody>
                    <a:bodyPr/>
                    <a:lstStyle/>
                    <a:p>
                      <a:r>
                        <a:rPr lang="en-IN" sz="1400" b="1" dirty="0"/>
                        <a:t>7. Concurrency</a:t>
                      </a:r>
                      <a:endParaRPr lang="en-IN" sz="1400" dirty="0"/>
                    </a:p>
                  </a:txBody>
                  <a:tcPr marL="33461" marR="33461" marT="16730" marB="167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Difficult — simultaneous access may corrupt data.</a:t>
                      </a:r>
                    </a:p>
                  </a:txBody>
                  <a:tcPr marL="33461" marR="33461" marT="16730" marB="167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Managed through transactions, locks, and concurrency control.</a:t>
                      </a:r>
                    </a:p>
                  </a:txBody>
                  <a:tcPr marL="33461" marR="33461" marT="16730" marB="167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1298">
                <a:tc>
                  <a:txBody>
                    <a:bodyPr/>
                    <a:lstStyle/>
                    <a:p>
                      <a:r>
                        <a:rPr lang="en-IN" sz="1400" b="1" dirty="0"/>
                        <a:t>8. Backup and Recovery</a:t>
                      </a:r>
                      <a:endParaRPr lang="en-IN" sz="1400" dirty="0"/>
                    </a:p>
                  </a:txBody>
                  <a:tcPr marL="33461" marR="33461" marT="16730" marB="167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Needs manual handling via system tools or scripts.</a:t>
                      </a:r>
                    </a:p>
                  </a:txBody>
                  <a:tcPr marL="33461" marR="33461" marT="16730" marB="167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Built-in backup and recovery options in DBMS.</a:t>
                      </a:r>
                    </a:p>
                  </a:txBody>
                  <a:tcPr marL="33461" marR="33461" marT="16730" marB="167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1298">
                <a:tc>
                  <a:txBody>
                    <a:bodyPr/>
                    <a:lstStyle/>
                    <a:p>
                      <a:r>
                        <a:rPr lang="en-IN" sz="1400" b="1" dirty="0"/>
                        <a:t>9. Querying</a:t>
                      </a:r>
                      <a:endParaRPr lang="en-IN" sz="1400" dirty="0"/>
                    </a:p>
                  </a:txBody>
                  <a:tcPr marL="33461" marR="33461" marT="16730" marB="167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 support for complex queries — needs procedural code.</a:t>
                      </a:r>
                    </a:p>
                  </a:txBody>
                  <a:tcPr marL="33461" marR="33461" marT="16730" marB="167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Supports powerful query languages like SQL.</a:t>
                      </a:r>
                    </a:p>
                  </a:txBody>
                  <a:tcPr marL="33461" marR="33461" marT="16730" marB="167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81298">
                <a:tc>
                  <a:txBody>
                    <a:bodyPr/>
                    <a:lstStyle/>
                    <a:p>
                      <a:r>
                        <a:rPr lang="en-IN" sz="1400" b="1" dirty="0"/>
                        <a:t>10. Scalability</a:t>
                      </a:r>
                      <a:endParaRPr lang="en-IN" sz="1400" dirty="0"/>
                    </a:p>
                  </a:txBody>
                  <a:tcPr marL="33461" marR="33461" marT="16730" marB="167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Not scalable for large or complex datasets.</a:t>
                      </a:r>
                    </a:p>
                  </a:txBody>
                  <a:tcPr marL="33461" marR="33461" marT="16730" marB="167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Scalable and efficient for large enterprise applications.</a:t>
                      </a:r>
                    </a:p>
                  </a:txBody>
                  <a:tcPr marL="33461" marR="33461" marT="16730" marB="1673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231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</TotalTime>
  <Words>738</Words>
  <Application>Microsoft Office PowerPoint</Application>
  <PresentationFormat>Widescreen</PresentationFormat>
  <Paragraphs>88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Relational Database Management System (RDBMS)</vt:lpstr>
      <vt:lpstr>Definitions</vt:lpstr>
      <vt:lpstr>Information</vt:lpstr>
      <vt:lpstr>Database and Database System</vt:lpstr>
      <vt:lpstr>Disadvantages of File-Oriented System</vt:lpstr>
      <vt:lpstr>Functions/ Advantages of DBMS</vt:lpstr>
      <vt:lpstr>Difference between File System and Database Management System (DBMS)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 Management System (RDBMS)</dc:title>
  <dc:creator>Administrator</dc:creator>
  <cp:lastModifiedBy>Administrator</cp:lastModifiedBy>
  <cp:revision>14</cp:revision>
  <dcterms:created xsi:type="dcterms:W3CDTF">2025-07-29T07:42:59Z</dcterms:created>
  <dcterms:modified xsi:type="dcterms:W3CDTF">2025-08-04T07:11:11Z</dcterms:modified>
</cp:coreProperties>
</file>