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3" r:id="rId3"/>
    <p:sldId id="257" r:id="rId4"/>
    <p:sldId id="264" r:id="rId5"/>
    <p:sldId id="265" r:id="rId6"/>
    <p:sldId id="266" r:id="rId7"/>
    <p:sldId id="267" r:id="rId8"/>
    <p:sldId id="268" r:id="rId9"/>
    <p:sldId id="259"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92" d="100"/>
          <a:sy n="92" d="100"/>
        </p:scale>
        <p:origin x="3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862149-E22F-4BC0-802B-B20CD6530602}"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388251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862149-E22F-4BC0-802B-B20CD6530602}"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270956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862149-E22F-4BC0-802B-B20CD6530602}"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17006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980459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971006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552653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solidFill>
                  <a:prstClr val="black">
                    <a:tint val="75000"/>
                  </a:prstClr>
                </a:solidFill>
              </a:rPr>
              <a:pPr/>
              <a:t>8/22/2025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84065D-F351-4B03-BD91-D8A6B8D4B362}"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349787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060040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11332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840317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1716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862149-E22F-4BC0-802B-B20CD6530602}"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4947067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52023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8404689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38394252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34952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defTabSz="457200"/>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2302576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735311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9062840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tint val="75000"/>
                  </a:prstClr>
                </a:solidFill>
              </a:rPr>
              <a:pPr/>
              <a:t>8/22/2025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92390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862149-E22F-4BC0-802B-B20CD6530602}"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230212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862149-E22F-4BC0-802B-B20CD6530602}" type="datetimeFigureOut">
              <a:rPr lang="en-IN" smtClean="0"/>
              <a:t>22-08-2025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159226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862149-E22F-4BC0-802B-B20CD6530602}" type="datetimeFigureOut">
              <a:rPr lang="en-IN" smtClean="0"/>
              <a:t>22-08-2025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415247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862149-E22F-4BC0-802B-B20CD6530602}" type="datetimeFigureOut">
              <a:rPr lang="en-IN" smtClean="0"/>
              <a:t>22-08-2025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314695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62149-E22F-4BC0-802B-B20CD6530602}" type="datetimeFigureOut">
              <a:rPr lang="en-IN" smtClean="0"/>
              <a:t>22-08-2025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286946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62149-E22F-4BC0-802B-B20CD6530602}" type="datetimeFigureOut">
              <a:rPr lang="en-IN" smtClean="0"/>
              <a:t>22-08-2025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427561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862149-E22F-4BC0-802B-B20CD6530602}" type="datetimeFigureOut">
              <a:rPr lang="en-IN" smtClean="0"/>
              <a:t>22-08-2025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33911E-8F8F-4289-BCA8-4A6BE1120907}" type="slidenum">
              <a:rPr lang="en-IN" smtClean="0"/>
              <a:t>‹#›</a:t>
            </a:fld>
            <a:endParaRPr lang="en-IN"/>
          </a:p>
        </p:txBody>
      </p:sp>
    </p:spTree>
    <p:extLst>
      <p:ext uri="{BB962C8B-B14F-4D97-AF65-F5344CB8AC3E}">
        <p14:creationId xmlns:p14="http://schemas.microsoft.com/office/powerpoint/2010/main" val="329865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62149-E22F-4BC0-802B-B20CD6530602}" type="datetimeFigureOut">
              <a:rPr lang="en-IN" smtClean="0"/>
              <a:t>22-08-2025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3911E-8F8F-4289-BCA8-4A6BE1120907}" type="slidenum">
              <a:rPr lang="en-IN" smtClean="0"/>
              <a:t>‹#›</a:t>
            </a:fld>
            <a:endParaRPr lang="en-IN"/>
          </a:p>
        </p:txBody>
      </p:sp>
    </p:spTree>
    <p:extLst>
      <p:ext uri="{BB962C8B-B14F-4D97-AF65-F5344CB8AC3E}">
        <p14:creationId xmlns:p14="http://schemas.microsoft.com/office/powerpoint/2010/main" val="92162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B61BEF0D-F0BB-DE4B-95CE-6DB70DBA9567}" type="datetimeFigureOut">
              <a:rPr lang="en-US" smtClean="0">
                <a:solidFill>
                  <a:prstClr val="black">
                    <a:tint val="75000"/>
                  </a:prstClr>
                </a:solidFill>
              </a:rPr>
              <a:pPr defTabSz="457200"/>
              <a:t>8/22/2025</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defTabSz="457200"/>
            <a:fld id="{D57F1E4F-1CFF-5643-939E-217C01CDF565}" type="slidenum">
              <a:rPr lang="en-US" smtClean="0">
                <a:solidFill>
                  <a:srgbClr val="90C226"/>
                </a:solidFill>
              </a:rPr>
              <a:pPr defTabSz="457200"/>
              <a:t>‹#›</a:t>
            </a:fld>
            <a:endParaRPr lang="en-US" dirty="0">
              <a:solidFill>
                <a:srgbClr val="90C226"/>
              </a:solidFill>
            </a:endParaRPr>
          </a:p>
        </p:txBody>
      </p:sp>
    </p:spTree>
    <p:extLst>
      <p:ext uri="{BB962C8B-B14F-4D97-AF65-F5344CB8AC3E}">
        <p14:creationId xmlns:p14="http://schemas.microsoft.com/office/powerpoint/2010/main" val="2669531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Relational Database Management System (RDBMS)</a:t>
            </a:r>
            <a:endParaRPr lang="en-IN" sz="3200" dirty="0"/>
          </a:p>
        </p:txBody>
      </p:sp>
      <p:sp>
        <p:nvSpPr>
          <p:cNvPr id="3" name="Subtitle 2"/>
          <p:cNvSpPr>
            <a:spLocks noGrp="1"/>
          </p:cNvSpPr>
          <p:nvPr>
            <p:ph type="subTitle" idx="1"/>
          </p:nvPr>
        </p:nvSpPr>
        <p:spPr/>
        <p:txBody>
          <a:bodyPr/>
          <a:lstStyle/>
          <a:p>
            <a:r>
              <a:rPr lang="en-US" dirty="0"/>
              <a:t>240110102</a:t>
            </a:r>
            <a:endParaRPr lang="en-IN" dirty="0"/>
          </a:p>
        </p:txBody>
      </p:sp>
    </p:spTree>
    <p:extLst>
      <p:ext uri="{BB962C8B-B14F-4D97-AF65-F5344CB8AC3E}">
        <p14:creationId xmlns:p14="http://schemas.microsoft.com/office/powerpoint/2010/main" val="3108153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0E1FC0B-7682-4C8D-8B39-C41FD6774C36}"/>
              </a:ext>
            </a:extLst>
          </p:cNvPr>
          <p:cNvPicPr>
            <a:picLocks noChangeAspect="1"/>
          </p:cNvPicPr>
          <p:nvPr/>
        </p:nvPicPr>
        <p:blipFill>
          <a:blip r:embed="rId2"/>
          <a:stretch>
            <a:fillRect/>
          </a:stretch>
        </p:blipFill>
        <p:spPr>
          <a:xfrm>
            <a:off x="2623931" y="177880"/>
            <a:ext cx="7134108" cy="6680120"/>
          </a:xfrm>
          <a:prstGeom prst="rect">
            <a:avLst/>
          </a:prstGeom>
        </p:spPr>
      </p:pic>
    </p:spTree>
    <p:extLst>
      <p:ext uri="{BB962C8B-B14F-4D97-AF65-F5344CB8AC3E}">
        <p14:creationId xmlns:p14="http://schemas.microsoft.com/office/powerpoint/2010/main" val="141662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3A7B1-AA81-4CF3-A8AE-BE977C4D88E2}"/>
              </a:ext>
            </a:extLst>
          </p:cNvPr>
          <p:cNvSpPr>
            <a:spLocks noGrp="1"/>
          </p:cNvSpPr>
          <p:nvPr>
            <p:ph type="title"/>
          </p:nvPr>
        </p:nvSpPr>
        <p:spPr/>
        <p:txBody>
          <a:bodyPr/>
          <a:lstStyle/>
          <a:p>
            <a:r>
              <a:rPr lang="en-IN" dirty="0"/>
              <a:t>Types of Data Dictionary</a:t>
            </a:r>
          </a:p>
        </p:txBody>
      </p:sp>
      <p:sp>
        <p:nvSpPr>
          <p:cNvPr id="3" name="Content Placeholder 2">
            <a:extLst>
              <a:ext uri="{FF2B5EF4-FFF2-40B4-BE49-F238E27FC236}">
                <a16:creationId xmlns:a16="http://schemas.microsoft.com/office/drawing/2014/main" xmlns="" id="{46CCD5D0-0551-4EBB-8D8A-2874B4CB928C}"/>
              </a:ext>
            </a:extLst>
          </p:cNvPr>
          <p:cNvSpPr>
            <a:spLocks noGrp="1"/>
          </p:cNvSpPr>
          <p:nvPr>
            <p:ph idx="1"/>
          </p:nvPr>
        </p:nvSpPr>
        <p:spPr>
          <a:xfrm>
            <a:off x="838200" y="1431235"/>
            <a:ext cx="10515600" cy="5234608"/>
          </a:xfrm>
        </p:spPr>
        <p:txBody>
          <a:bodyPr>
            <a:normAutofit fontScale="92500" lnSpcReduction="10000"/>
          </a:bodyPr>
          <a:lstStyle/>
          <a:p>
            <a:pPr algn="just"/>
            <a:r>
              <a:rPr lang="en-IN" dirty="0"/>
              <a:t>There are two types of data dictionaries: active and passive</a:t>
            </a:r>
          </a:p>
          <a:p>
            <a:pPr algn="just"/>
            <a:r>
              <a:rPr lang="en-IN" dirty="0"/>
              <a:t>Active data dictionary:</a:t>
            </a:r>
          </a:p>
          <a:p>
            <a:pPr lvl="1" algn="just"/>
            <a:r>
              <a:rPr lang="en-IN" dirty="0"/>
              <a:t>Any changes to the database object structure via DDLs will have to be reflected in the data dictionary. But updating the data dictionary tables for the changes are responsibility of database in which the data dictionary exists.</a:t>
            </a:r>
          </a:p>
          <a:p>
            <a:pPr lvl="1" algn="just"/>
            <a:r>
              <a:rPr lang="en-IN" dirty="0"/>
              <a:t>Active data dictionary is created in the same database, so the DBMS software will automatically update the data dictionary. Hence there will not be any mismatch between the actual structure and the data dictionary details.</a:t>
            </a:r>
          </a:p>
          <a:p>
            <a:pPr lvl="1" algn="just"/>
            <a:r>
              <a:rPr lang="en-IN" dirty="0"/>
              <a:t>The modification is an automatic task and most RDBMS has active data dictionary. It is also known as integrated data dictionary.</a:t>
            </a:r>
          </a:p>
          <a:p>
            <a:pPr algn="just"/>
            <a:r>
              <a:rPr lang="en-IN" dirty="0"/>
              <a:t>Passive data dictionary:</a:t>
            </a:r>
          </a:p>
          <a:p>
            <a:pPr lvl="1" algn="just"/>
            <a:r>
              <a:rPr lang="en-IN" dirty="0"/>
              <a:t>Data dictionary created separately from the current database as entirely new database to store only data dictionary’s information. Sometimes it is stored as xml, excels or in any other file format. In such case, an effort is required to keep data dictionary in sync with the database objects. This kind of data dictionary is called passive data dictionary. In this case, there is a chance of mismatch with the database objects and the data dictionary. This kind of DD has to be handled with utmost care.</a:t>
            </a:r>
          </a:p>
          <a:p>
            <a:pPr lvl="1" algn="just"/>
            <a:r>
              <a:rPr lang="en-IN" dirty="0"/>
              <a:t>This data dictionary is not a choice for many users as it is not easy to maintain</a:t>
            </a:r>
          </a:p>
          <a:p>
            <a:pPr lvl="1" algn="just"/>
            <a:r>
              <a:rPr lang="en-IN" dirty="0"/>
              <a:t>Managed by the users and is modified manually when the database structure change. Also known as non-integrated data dictionary.</a:t>
            </a:r>
          </a:p>
        </p:txBody>
      </p:sp>
    </p:spTree>
    <p:extLst>
      <p:ext uri="{BB962C8B-B14F-4D97-AF65-F5344CB8AC3E}">
        <p14:creationId xmlns:p14="http://schemas.microsoft.com/office/powerpoint/2010/main" val="319639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3FFAC-C7D1-4ABF-B2DC-CE3B47B64C0E}"/>
              </a:ext>
            </a:extLst>
          </p:cNvPr>
          <p:cNvSpPr>
            <a:spLocks noGrp="1"/>
          </p:cNvSpPr>
          <p:nvPr>
            <p:ph type="title"/>
          </p:nvPr>
        </p:nvSpPr>
        <p:spPr>
          <a:xfrm>
            <a:off x="0" y="0"/>
            <a:ext cx="10515600" cy="464869"/>
          </a:xfrm>
        </p:spPr>
        <p:txBody>
          <a:bodyPr>
            <a:normAutofit fontScale="90000"/>
          </a:bodyPr>
          <a:lstStyle/>
          <a:p>
            <a:r>
              <a:rPr lang="en-IN" dirty="0"/>
              <a:t>Simplified database system environment</a:t>
            </a:r>
          </a:p>
        </p:txBody>
      </p:sp>
      <p:pic>
        <p:nvPicPr>
          <p:cNvPr id="5" name="Picture 4">
            <a:extLst>
              <a:ext uri="{FF2B5EF4-FFF2-40B4-BE49-F238E27FC236}">
                <a16:creationId xmlns:a16="http://schemas.microsoft.com/office/drawing/2014/main" xmlns="" id="{891547E3-55DC-4A3F-8D10-0E171B3E8AEA}"/>
              </a:ext>
            </a:extLst>
          </p:cNvPr>
          <p:cNvPicPr>
            <a:picLocks noChangeAspect="1"/>
          </p:cNvPicPr>
          <p:nvPr/>
        </p:nvPicPr>
        <p:blipFill>
          <a:blip r:embed="rId2"/>
          <a:stretch>
            <a:fillRect/>
          </a:stretch>
        </p:blipFill>
        <p:spPr>
          <a:xfrm>
            <a:off x="1019503" y="661182"/>
            <a:ext cx="5560642" cy="6196818"/>
          </a:xfrm>
          <a:prstGeom prst="rect">
            <a:avLst/>
          </a:prstGeom>
        </p:spPr>
      </p:pic>
    </p:spTree>
    <p:extLst>
      <p:ext uri="{BB962C8B-B14F-4D97-AF65-F5344CB8AC3E}">
        <p14:creationId xmlns:p14="http://schemas.microsoft.com/office/powerpoint/2010/main" val="245292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04F393-5262-4DEB-AED4-DC730D968F47}"/>
              </a:ext>
            </a:extLst>
          </p:cNvPr>
          <p:cNvSpPr>
            <a:spLocks noGrp="1"/>
          </p:cNvSpPr>
          <p:nvPr>
            <p:ph type="title"/>
          </p:nvPr>
        </p:nvSpPr>
        <p:spPr/>
        <p:txBody>
          <a:bodyPr/>
          <a:lstStyle/>
          <a:p>
            <a:r>
              <a:rPr lang="en-IN" dirty="0"/>
              <a:t>Database Environment</a:t>
            </a:r>
          </a:p>
        </p:txBody>
      </p:sp>
      <p:sp>
        <p:nvSpPr>
          <p:cNvPr id="3" name="Content Placeholder 2">
            <a:extLst>
              <a:ext uri="{FF2B5EF4-FFF2-40B4-BE49-F238E27FC236}">
                <a16:creationId xmlns="" xmlns:a16="http://schemas.microsoft.com/office/drawing/2014/main" id="{BACA3C44-B87A-47BD-A9ED-E58DAD767C61}"/>
              </a:ext>
            </a:extLst>
          </p:cNvPr>
          <p:cNvSpPr>
            <a:spLocks noGrp="1"/>
          </p:cNvSpPr>
          <p:nvPr>
            <p:ph idx="1"/>
          </p:nvPr>
        </p:nvSpPr>
        <p:spPr>
          <a:xfrm>
            <a:off x="838200" y="1825624"/>
            <a:ext cx="10515600" cy="4842461"/>
          </a:xfrm>
        </p:spPr>
        <p:txBody>
          <a:bodyPr>
            <a:normAutofit lnSpcReduction="10000"/>
          </a:bodyPr>
          <a:lstStyle/>
          <a:p>
            <a:pPr algn="just"/>
            <a:r>
              <a:rPr lang="en-IN" dirty="0"/>
              <a:t>Database environment is a collective system of components that comprises and regulate the group of data, management and use of data which consists of s/w, h/w, people, techniques of handling DB and data also.</a:t>
            </a:r>
          </a:p>
          <a:p>
            <a:pPr algn="just"/>
            <a:r>
              <a:rPr lang="en-IN" dirty="0"/>
              <a:t>DBMS: A piece of s/w that manages databases and lets you create, edit and delete databases, their tables and their data.</a:t>
            </a:r>
          </a:p>
          <a:p>
            <a:pPr algn="just"/>
            <a:r>
              <a:rPr lang="en-IN" dirty="0"/>
              <a:t>DBMS are of 3 type:</a:t>
            </a:r>
          </a:p>
          <a:p>
            <a:pPr lvl="1" algn="just"/>
            <a:r>
              <a:rPr lang="en-IN" dirty="0" smtClean="0"/>
              <a:t>RDBMS </a:t>
            </a:r>
            <a:r>
              <a:rPr lang="en-IN" dirty="0"/>
              <a:t>(Relational Database Management System)</a:t>
            </a:r>
            <a:r>
              <a:rPr lang="en-IN" dirty="0" smtClean="0"/>
              <a:t>: </a:t>
            </a:r>
            <a:r>
              <a:rPr lang="en-IN" dirty="0"/>
              <a:t>Stores its data and metadata in tables and access them using SQL</a:t>
            </a:r>
          </a:p>
          <a:p>
            <a:pPr lvl="1" algn="just"/>
            <a:r>
              <a:rPr lang="en-IN" dirty="0" smtClean="0"/>
              <a:t>OODBMS (</a:t>
            </a:r>
            <a:r>
              <a:rPr lang="en-IN" dirty="0"/>
              <a:t>Object-Oriented Database Management System</a:t>
            </a:r>
            <a:r>
              <a:rPr lang="en-IN" dirty="0" smtClean="0"/>
              <a:t>): </a:t>
            </a:r>
            <a:r>
              <a:rPr lang="en-IN" dirty="0"/>
              <a:t>Represent the data in the form of objects and uses OQL</a:t>
            </a:r>
          </a:p>
          <a:p>
            <a:pPr lvl="1" algn="just"/>
            <a:r>
              <a:rPr lang="en-IN" dirty="0" smtClean="0"/>
              <a:t>ORDBMS(</a:t>
            </a:r>
            <a:r>
              <a:rPr lang="en-IN" dirty="0"/>
              <a:t>Object-Relational Database Management System</a:t>
            </a:r>
            <a:r>
              <a:rPr lang="en-IN" dirty="0" smtClean="0"/>
              <a:t>): </a:t>
            </a:r>
            <a:r>
              <a:rPr lang="en-IN" dirty="0"/>
              <a:t>Represents some part of the data in the form of tables and some other part of the data in the form of objects. It uses SQL3 which is a combination of  SQL2 and OQL</a:t>
            </a:r>
          </a:p>
          <a:p>
            <a:pPr algn="just"/>
            <a:r>
              <a:rPr lang="en-IN" dirty="0"/>
              <a:t>Example of RDBMS</a:t>
            </a:r>
          </a:p>
          <a:p>
            <a:pPr lvl="1" algn="just"/>
            <a:r>
              <a:rPr lang="en-IN" dirty="0"/>
              <a:t>Oracle, DB2, IBM, MySQL, Microsoft </a:t>
            </a:r>
            <a:r>
              <a:rPr lang="en-IN" dirty="0" err="1"/>
              <a:t>SQLServer</a:t>
            </a:r>
            <a:r>
              <a:rPr lang="en-IN" dirty="0"/>
              <a:t> and PostgreSQL, SAP, Sybase ASE, Informix etc…</a:t>
            </a:r>
          </a:p>
        </p:txBody>
      </p:sp>
    </p:spTree>
    <p:extLst>
      <p:ext uri="{BB962C8B-B14F-4D97-AF65-F5344CB8AC3E}">
        <p14:creationId xmlns:p14="http://schemas.microsoft.com/office/powerpoint/2010/main" val="401646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77686-35A6-4C19-9E7D-AD49820C1DAF}"/>
              </a:ext>
            </a:extLst>
          </p:cNvPr>
          <p:cNvSpPr>
            <a:spLocks noGrp="1"/>
          </p:cNvSpPr>
          <p:nvPr>
            <p:ph type="title"/>
          </p:nvPr>
        </p:nvSpPr>
        <p:spPr/>
        <p:txBody>
          <a:bodyPr/>
          <a:lstStyle/>
          <a:p>
            <a:r>
              <a:rPr lang="en-IN" dirty="0"/>
              <a:t>Characteristics of Database Approach</a:t>
            </a:r>
          </a:p>
        </p:txBody>
      </p:sp>
      <p:sp>
        <p:nvSpPr>
          <p:cNvPr id="3" name="Content Placeholder 2">
            <a:extLst>
              <a:ext uri="{FF2B5EF4-FFF2-40B4-BE49-F238E27FC236}">
                <a16:creationId xmlns="" xmlns:a16="http://schemas.microsoft.com/office/drawing/2014/main" id="{9E19BB56-CA56-48B5-9CCD-A395E1728A39}"/>
              </a:ext>
            </a:extLst>
          </p:cNvPr>
          <p:cNvSpPr>
            <a:spLocks noGrp="1"/>
          </p:cNvSpPr>
          <p:nvPr>
            <p:ph idx="1"/>
          </p:nvPr>
        </p:nvSpPr>
        <p:spPr/>
        <p:txBody>
          <a:bodyPr/>
          <a:lstStyle/>
          <a:p>
            <a:r>
              <a:rPr lang="en-IN" dirty="0"/>
              <a:t>Self-describing nature of a database system (Metadata)</a:t>
            </a:r>
          </a:p>
          <a:p>
            <a:r>
              <a:rPr lang="en-IN" dirty="0"/>
              <a:t>Insulation between programs and data – Data Abstraction (Program data Independence)</a:t>
            </a:r>
          </a:p>
          <a:p>
            <a:r>
              <a:rPr lang="en-IN" dirty="0"/>
              <a:t>Supports multiple views of the data</a:t>
            </a:r>
          </a:p>
          <a:p>
            <a:r>
              <a:rPr lang="en-IN" dirty="0"/>
              <a:t>Sharing of data and multiuser transaction processing</a:t>
            </a:r>
          </a:p>
        </p:txBody>
      </p:sp>
    </p:spTree>
    <p:extLst>
      <p:ext uri="{BB962C8B-B14F-4D97-AF65-F5344CB8AC3E}">
        <p14:creationId xmlns:p14="http://schemas.microsoft.com/office/powerpoint/2010/main" val="232977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6AEF60-DFCA-46C7-992C-1C750FBA3E95}"/>
              </a:ext>
            </a:extLst>
          </p:cNvPr>
          <p:cNvSpPr>
            <a:spLocks noGrp="1"/>
          </p:cNvSpPr>
          <p:nvPr>
            <p:ph type="title"/>
          </p:nvPr>
        </p:nvSpPr>
        <p:spPr/>
        <p:txBody>
          <a:bodyPr/>
          <a:lstStyle/>
          <a:p>
            <a:r>
              <a:rPr lang="en-IN" dirty="0"/>
              <a:t>Data Models</a:t>
            </a:r>
          </a:p>
        </p:txBody>
      </p:sp>
      <p:sp>
        <p:nvSpPr>
          <p:cNvPr id="3" name="Content Placeholder 2">
            <a:extLst>
              <a:ext uri="{FF2B5EF4-FFF2-40B4-BE49-F238E27FC236}">
                <a16:creationId xmlns="" xmlns:a16="http://schemas.microsoft.com/office/drawing/2014/main" id="{34F693B6-0D04-44AC-BC60-4BD8D555295E}"/>
              </a:ext>
            </a:extLst>
          </p:cNvPr>
          <p:cNvSpPr>
            <a:spLocks noGrp="1"/>
          </p:cNvSpPr>
          <p:nvPr>
            <p:ph idx="1"/>
          </p:nvPr>
        </p:nvSpPr>
        <p:spPr>
          <a:xfrm>
            <a:off x="838200" y="1825625"/>
            <a:ext cx="10515600" cy="4667250"/>
          </a:xfrm>
        </p:spPr>
        <p:txBody>
          <a:bodyPr>
            <a:normAutofit/>
          </a:bodyPr>
          <a:lstStyle/>
          <a:p>
            <a:pPr algn="just"/>
            <a:r>
              <a:rPr lang="en-IN" dirty="0"/>
              <a:t>Underlying the structure of a database is the data model</a:t>
            </a:r>
          </a:p>
          <a:p>
            <a:pPr algn="just"/>
            <a:r>
              <a:rPr lang="en-IN" dirty="0"/>
              <a:t>It is a collection of conceptual tools for describing data, data relationships, data semantics, and consistency constraints</a:t>
            </a:r>
          </a:p>
          <a:p>
            <a:pPr algn="just"/>
            <a:r>
              <a:rPr lang="en-IN" dirty="0"/>
              <a:t>A data model provides a way to describe the design of a database at the physical, logical, and view levels</a:t>
            </a:r>
          </a:p>
          <a:p>
            <a:pPr algn="just"/>
            <a:r>
              <a:rPr lang="en-IN" dirty="0"/>
              <a:t>There are a number of different data models that can be classified into four different categories</a:t>
            </a:r>
          </a:p>
          <a:p>
            <a:pPr lvl="1" algn="just"/>
            <a:r>
              <a:rPr lang="en-IN" dirty="0"/>
              <a:t>(Network data model and the Hierarchical data model – are now obsoleted model, only old database code uses it)</a:t>
            </a:r>
          </a:p>
          <a:p>
            <a:pPr lvl="1" algn="just"/>
            <a:r>
              <a:rPr lang="en-IN" dirty="0"/>
              <a:t>Relational model</a:t>
            </a:r>
          </a:p>
          <a:p>
            <a:pPr lvl="1" algn="just"/>
            <a:r>
              <a:rPr lang="en-IN" dirty="0"/>
              <a:t>ER Model</a:t>
            </a:r>
          </a:p>
          <a:p>
            <a:pPr lvl="1" algn="just"/>
            <a:r>
              <a:rPr lang="en-IN" dirty="0"/>
              <a:t>Object Based Data Model</a:t>
            </a:r>
          </a:p>
          <a:p>
            <a:pPr lvl="1" algn="just"/>
            <a:r>
              <a:rPr lang="en-IN" dirty="0"/>
              <a:t>Semi structured Data Model</a:t>
            </a:r>
          </a:p>
          <a:p>
            <a:pPr lvl="1" algn="just"/>
            <a:endParaRPr lang="en-IN" dirty="0"/>
          </a:p>
        </p:txBody>
      </p:sp>
    </p:spTree>
    <p:extLst>
      <p:ext uri="{BB962C8B-B14F-4D97-AF65-F5344CB8AC3E}">
        <p14:creationId xmlns:p14="http://schemas.microsoft.com/office/powerpoint/2010/main" val="194026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D14FB-DA85-4E92-9F35-815DBF9EEC48}"/>
              </a:ext>
            </a:extLst>
          </p:cNvPr>
          <p:cNvSpPr>
            <a:spLocks noGrp="1"/>
          </p:cNvSpPr>
          <p:nvPr>
            <p:ph type="title"/>
          </p:nvPr>
        </p:nvSpPr>
        <p:spPr/>
        <p:txBody>
          <a:bodyPr/>
          <a:lstStyle/>
          <a:p>
            <a:r>
              <a:rPr lang="en-IN" dirty="0"/>
              <a:t>Relational Model</a:t>
            </a:r>
          </a:p>
        </p:txBody>
      </p:sp>
      <p:sp>
        <p:nvSpPr>
          <p:cNvPr id="3" name="Content Placeholder 2">
            <a:extLst>
              <a:ext uri="{FF2B5EF4-FFF2-40B4-BE49-F238E27FC236}">
                <a16:creationId xmlns="" xmlns:a16="http://schemas.microsoft.com/office/drawing/2014/main" id="{68E7F396-6B38-4A63-ADB5-4F2A58183B10}"/>
              </a:ext>
            </a:extLst>
          </p:cNvPr>
          <p:cNvSpPr>
            <a:spLocks noGrp="1"/>
          </p:cNvSpPr>
          <p:nvPr>
            <p:ph idx="1"/>
          </p:nvPr>
        </p:nvSpPr>
        <p:spPr>
          <a:xfrm>
            <a:off x="838200" y="1825624"/>
            <a:ext cx="10515600" cy="4879975"/>
          </a:xfrm>
        </p:spPr>
        <p:txBody>
          <a:bodyPr>
            <a:normAutofit/>
          </a:bodyPr>
          <a:lstStyle/>
          <a:p>
            <a:r>
              <a:rPr lang="en-IN" dirty="0"/>
              <a:t>The relational model uses a collection of tables to represent both data and the relationships among those data. </a:t>
            </a:r>
          </a:p>
          <a:p>
            <a:r>
              <a:rPr lang="en-IN" dirty="0"/>
              <a:t>Each table has multiple columns, and each column has a unique name. </a:t>
            </a:r>
          </a:p>
          <a:p>
            <a:r>
              <a:rPr lang="en-IN" dirty="0"/>
              <a:t>Tables are also known as relations. </a:t>
            </a:r>
          </a:p>
          <a:p>
            <a:r>
              <a:rPr lang="en-IN" dirty="0"/>
              <a:t>The relational model is an example of a record-based model.</a:t>
            </a:r>
          </a:p>
          <a:p>
            <a:r>
              <a:rPr lang="en-IN" dirty="0"/>
              <a:t>Record-based models are so named because the database is structured in fixed-format records of several types. </a:t>
            </a:r>
          </a:p>
          <a:p>
            <a:r>
              <a:rPr lang="en-IN" dirty="0"/>
              <a:t>Each table contains records of a particular type. </a:t>
            </a:r>
          </a:p>
          <a:p>
            <a:r>
              <a:rPr lang="en-IN" dirty="0"/>
              <a:t>Each record type defines a fixed number of fields, or attributes.</a:t>
            </a:r>
          </a:p>
          <a:p>
            <a:r>
              <a:rPr lang="en-IN" dirty="0"/>
              <a:t>The columns of the table correspond to the attributes of the record type. </a:t>
            </a:r>
          </a:p>
          <a:p>
            <a:r>
              <a:rPr lang="en-IN" dirty="0"/>
              <a:t>The relational data model is the most widely used data model, and a vast majority of current database systems are based on the relational model</a:t>
            </a:r>
          </a:p>
        </p:txBody>
      </p:sp>
    </p:spTree>
    <p:extLst>
      <p:ext uri="{BB962C8B-B14F-4D97-AF65-F5344CB8AC3E}">
        <p14:creationId xmlns:p14="http://schemas.microsoft.com/office/powerpoint/2010/main" val="4080037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2666A5-7C9D-4918-A805-5F84F5EF5398}"/>
              </a:ext>
            </a:extLst>
          </p:cNvPr>
          <p:cNvSpPr>
            <a:spLocks noGrp="1"/>
          </p:cNvSpPr>
          <p:nvPr>
            <p:ph type="title"/>
          </p:nvPr>
        </p:nvSpPr>
        <p:spPr/>
        <p:txBody>
          <a:bodyPr/>
          <a:lstStyle/>
          <a:p>
            <a:r>
              <a:rPr lang="en-IN" dirty="0"/>
              <a:t>Entity-Relationship Model</a:t>
            </a:r>
          </a:p>
        </p:txBody>
      </p:sp>
      <p:sp>
        <p:nvSpPr>
          <p:cNvPr id="3" name="Content Placeholder 2">
            <a:extLst>
              <a:ext uri="{FF2B5EF4-FFF2-40B4-BE49-F238E27FC236}">
                <a16:creationId xmlns="" xmlns:a16="http://schemas.microsoft.com/office/drawing/2014/main" id="{6DEF72BB-D7D7-4026-85A6-2050523D4F30}"/>
              </a:ext>
            </a:extLst>
          </p:cNvPr>
          <p:cNvSpPr>
            <a:spLocks noGrp="1"/>
          </p:cNvSpPr>
          <p:nvPr>
            <p:ph idx="1"/>
          </p:nvPr>
        </p:nvSpPr>
        <p:spPr/>
        <p:txBody>
          <a:bodyPr/>
          <a:lstStyle/>
          <a:p>
            <a:r>
              <a:rPr lang="en-IN" dirty="0"/>
              <a:t>The entity-relationship (E-R) data model uses a collection of basic objects, called entities, and relationships among these objects.</a:t>
            </a:r>
          </a:p>
          <a:p>
            <a:r>
              <a:rPr lang="en-IN" dirty="0"/>
              <a:t>An entity is a “thing” or “object” in the real world that is distinguishable from other objects. </a:t>
            </a:r>
          </a:p>
          <a:p>
            <a:r>
              <a:rPr lang="en-IN" dirty="0"/>
              <a:t>The entity-relationship model is widely used in database design</a:t>
            </a:r>
          </a:p>
        </p:txBody>
      </p:sp>
    </p:spTree>
    <p:extLst>
      <p:ext uri="{BB962C8B-B14F-4D97-AF65-F5344CB8AC3E}">
        <p14:creationId xmlns:p14="http://schemas.microsoft.com/office/powerpoint/2010/main" val="204052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96E1C7-6032-4CA9-AF6F-33682D005257}"/>
              </a:ext>
            </a:extLst>
          </p:cNvPr>
          <p:cNvSpPr>
            <a:spLocks noGrp="1"/>
          </p:cNvSpPr>
          <p:nvPr>
            <p:ph type="title"/>
          </p:nvPr>
        </p:nvSpPr>
        <p:spPr/>
        <p:txBody>
          <a:bodyPr/>
          <a:lstStyle/>
          <a:p>
            <a:r>
              <a:rPr lang="en-IN" dirty="0"/>
              <a:t>Data dictionary</a:t>
            </a:r>
          </a:p>
        </p:txBody>
      </p:sp>
      <p:sp>
        <p:nvSpPr>
          <p:cNvPr id="3" name="Content Placeholder 2">
            <a:extLst>
              <a:ext uri="{FF2B5EF4-FFF2-40B4-BE49-F238E27FC236}">
                <a16:creationId xmlns:a16="http://schemas.microsoft.com/office/drawing/2014/main" xmlns="" id="{3953C290-26C3-4A1D-85A2-35F0D0FA2A5D}"/>
              </a:ext>
            </a:extLst>
          </p:cNvPr>
          <p:cNvSpPr>
            <a:spLocks noGrp="1"/>
          </p:cNvSpPr>
          <p:nvPr>
            <p:ph idx="1"/>
          </p:nvPr>
        </p:nvSpPr>
        <p:spPr/>
        <p:txBody>
          <a:bodyPr>
            <a:normAutofit lnSpcReduction="10000"/>
          </a:bodyPr>
          <a:lstStyle/>
          <a:p>
            <a:r>
              <a:rPr lang="en-IN" dirty="0"/>
              <a:t>The data dictionary is considered to be a special type of table that can only be accessed and updated by the database system itself (not a regular user). </a:t>
            </a:r>
          </a:p>
          <a:p>
            <a:r>
              <a:rPr lang="en-IN" dirty="0"/>
              <a:t>The database system consults the data dictionary before reading or modifying actual data</a:t>
            </a:r>
          </a:p>
          <a:p>
            <a:r>
              <a:rPr lang="en-IN" dirty="0"/>
              <a:t>Data dictionary contains Meta Data about the structure of the database, i.e. the schema of the database.</a:t>
            </a:r>
          </a:p>
          <a:p>
            <a:r>
              <a:rPr lang="en-IN" dirty="0"/>
              <a:t>A relational database system needs to maintain data about the relations, such as the schema of the relations. In general, such “data about data” is referred to as metadata</a:t>
            </a:r>
          </a:p>
          <a:p>
            <a:r>
              <a:rPr lang="en-IN" dirty="0"/>
              <a:t>Data dictionary is also called as System </a:t>
            </a:r>
            <a:r>
              <a:rPr lang="en-IN" dirty="0" err="1"/>
              <a:t>Catalog</a:t>
            </a:r>
            <a:endParaRPr lang="en-IN" dirty="0"/>
          </a:p>
          <a:p>
            <a:r>
              <a:rPr lang="en-IN" dirty="0"/>
              <a:t>The data dictionary is often stored in a nonnormalized form to achieve fast access</a:t>
            </a:r>
          </a:p>
          <a:p>
            <a:endParaRPr lang="en-IN" dirty="0"/>
          </a:p>
        </p:txBody>
      </p:sp>
    </p:spTree>
    <p:extLst>
      <p:ext uri="{BB962C8B-B14F-4D97-AF65-F5344CB8AC3E}">
        <p14:creationId xmlns:p14="http://schemas.microsoft.com/office/powerpoint/2010/main" val="166382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B1D14-47E9-40BC-82F3-6592B11E7B8E}"/>
              </a:ext>
            </a:extLst>
          </p:cNvPr>
          <p:cNvSpPr>
            <a:spLocks noGrp="1"/>
          </p:cNvSpPr>
          <p:nvPr>
            <p:ph type="title"/>
          </p:nvPr>
        </p:nvSpPr>
        <p:spPr>
          <a:xfrm>
            <a:off x="838200" y="125897"/>
            <a:ext cx="10515600" cy="390249"/>
          </a:xfrm>
        </p:spPr>
        <p:txBody>
          <a:bodyPr>
            <a:normAutofit fontScale="90000"/>
          </a:bodyPr>
          <a:lstStyle/>
          <a:p>
            <a:r>
              <a:rPr lang="en-IN" dirty="0"/>
              <a:t>Information stored in Data Dictionary are:</a:t>
            </a:r>
          </a:p>
        </p:txBody>
      </p:sp>
      <p:sp>
        <p:nvSpPr>
          <p:cNvPr id="3" name="Content Placeholder 2">
            <a:extLst>
              <a:ext uri="{FF2B5EF4-FFF2-40B4-BE49-F238E27FC236}">
                <a16:creationId xmlns:a16="http://schemas.microsoft.com/office/drawing/2014/main" xmlns="" id="{CB087B7E-9115-4F5E-B5DE-656D7EA3EAAF}"/>
              </a:ext>
            </a:extLst>
          </p:cNvPr>
          <p:cNvSpPr>
            <a:spLocks noGrp="1"/>
          </p:cNvSpPr>
          <p:nvPr>
            <p:ph idx="1"/>
          </p:nvPr>
        </p:nvSpPr>
        <p:spPr>
          <a:xfrm>
            <a:off x="838200" y="795130"/>
            <a:ext cx="10515600" cy="5936973"/>
          </a:xfrm>
        </p:spPr>
        <p:txBody>
          <a:bodyPr>
            <a:normAutofit fontScale="92500" lnSpcReduction="20000"/>
          </a:bodyPr>
          <a:lstStyle/>
          <a:p>
            <a:r>
              <a:rPr lang="en-IN" dirty="0"/>
              <a:t>Names of the relations.</a:t>
            </a:r>
          </a:p>
          <a:p>
            <a:r>
              <a:rPr lang="en-IN" dirty="0"/>
              <a:t>Names of the attributes of each relation.</a:t>
            </a:r>
          </a:p>
          <a:p>
            <a:r>
              <a:rPr lang="en-IN" dirty="0"/>
              <a:t>Domains and lengths of attributes.</a:t>
            </a:r>
          </a:p>
          <a:p>
            <a:r>
              <a:rPr lang="en-IN" dirty="0"/>
              <a:t>Names of views defined on the database, and definitions of those views.</a:t>
            </a:r>
          </a:p>
          <a:p>
            <a:r>
              <a:rPr lang="en-IN" dirty="0"/>
              <a:t>Integrity constraints (for example, key constraints).</a:t>
            </a:r>
          </a:p>
          <a:p>
            <a:r>
              <a:rPr lang="en-IN" dirty="0"/>
              <a:t>Names of authorized users.</a:t>
            </a:r>
          </a:p>
          <a:p>
            <a:r>
              <a:rPr lang="en-IN" dirty="0"/>
              <a:t>Authorization and accounting information about users.</a:t>
            </a:r>
          </a:p>
          <a:p>
            <a:r>
              <a:rPr lang="en-IN" dirty="0"/>
              <a:t>Passwords or other information used to authenticate users.</a:t>
            </a:r>
          </a:p>
          <a:p>
            <a:r>
              <a:rPr lang="en-IN" dirty="0"/>
              <a:t>Number of tuples in each relation.</a:t>
            </a:r>
          </a:p>
          <a:p>
            <a:r>
              <a:rPr lang="en-IN" dirty="0"/>
              <a:t>Method of storage for each relation</a:t>
            </a:r>
          </a:p>
          <a:p>
            <a:r>
              <a:rPr lang="en-IN" dirty="0"/>
              <a:t>If relations are stored in operating system files, the dictionary would note the names of the file (or files) containing each relation.</a:t>
            </a:r>
          </a:p>
          <a:p>
            <a:r>
              <a:rPr lang="en-IN" dirty="0"/>
              <a:t>If the database stores all relations in a single file, the dictionary may note the blocks containing records of each relation in a data structure such as a linked list.</a:t>
            </a:r>
          </a:p>
          <a:p>
            <a:r>
              <a:rPr lang="en-IN" dirty="0"/>
              <a:t>Name of the index.</a:t>
            </a:r>
          </a:p>
          <a:p>
            <a:r>
              <a:rPr lang="en-IN" dirty="0"/>
              <a:t>Name of the relation being indexed.</a:t>
            </a:r>
          </a:p>
          <a:p>
            <a:r>
              <a:rPr lang="en-IN" dirty="0"/>
              <a:t>Attributes on which the index is defined.</a:t>
            </a:r>
          </a:p>
          <a:p>
            <a:r>
              <a:rPr lang="en-IN" dirty="0"/>
              <a:t>Type of index formed.</a:t>
            </a:r>
          </a:p>
        </p:txBody>
      </p:sp>
    </p:spTree>
    <p:extLst>
      <p:ext uri="{BB962C8B-B14F-4D97-AF65-F5344CB8AC3E}">
        <p14:creationId xmlns:p14="http://schemas.microsoft.com/office/powerpoint/2010/main" val="120792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160</TotalTime>
  <Words>1059</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Trebuchet MS</vt:lpstr>
      <vt:lpstr>Wingdings 3</vt:lpstr>
      <vt:lpstr>Office Theme</vt:lpstr>
      <vt:lpstr>Facet</vt:lpstr>
      <vt:lpstr>Relational Database Management System (RDBMS)</vt:lpstr>
      <vt:lpstr>Simplified database system environment</vt:lpstr>
      <vt:lpstr>Database Environment</vt:lpstr>
      <vt:lpstr>Characteristics of Database Approach</vt:lpstr>
      <vt:lpstr>Data Models</vt:lpstr>
      <vt:lpstr>Relational Model</vt:lpstr>
      <vt:lpstr>Entity-Relationship Model</vt:lpstr>
      <vt:lpstr>Data dictionary</vt:lpstr>
      <vt:lpstr>Information stored in Data Dictionary are:</vt:lpstr>
      <vt:lpstr>PowerPoint Presentation</vt:lpstr>
      <vt:lpstr>Types of Data Dictionary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 (RDBMS)</dc:title>
  <dc:creator>Administrator</dc:creator>
  <cp:lastModifiedBy>HP</cp:lastModifiedBy>
  <cp:revision>4</cp:revision>
  <dcterms:created xsi:type="dcterms:W3CDTF">2025-08-04T06:14:35Z</dcterms:created>
  <dcterms:modified xsi:type="dcterms:W3CDTF">2025-08-22T03:59:08Z</dcterms:modified>
</cp:coreProperties>
</file>