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sldIdLst>
    <p:sldId id="256" r:id="rId2"/>
    <p:sldId id="272" r:id="rId3"/>
    <p:sldId id="273" r:id="rId4"/>
    <p:sldId id="274" r:id="rId5"/>
    <p:sldId id="275" r:id="rId6"/>
    <p:sldId id="276" r:id="rId7"/>
    <p:sldId id="277" r:id="rId8"/>
    <p:sldId id="278" r:id="rId9"/>
    <p:sldId id="279" r:id="rId10"/>
    <p:sldId id="280" r:id="rId11"/>
    <p:sldId id="281"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73" autoAdjust="0"/>
    <p:restoredTop sz="94660"/>
  </p:normalViewPr>
  <p:slideViewPr>
    <p:cSldViewPr snapToGrid="0">
      <p:cViewPr varScale="1">
        <p:scale>
          <a:sx n="62" d="100"/>
          <a:sy n="62" d="100"/>
        </p:scale>
        <p:origin x="48"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991135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6031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1370490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437818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9698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34951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4568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51017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647F38-B617-4D2F-AE0A-013F0C4D2C57}" type="datetimeFigureOut">
              <a:rPr lang="en-US" smtClean="0"/>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7799C9-84D9-46D2-A11E-BCF8A720529D}" type="slidenum">
              <a:rPr lang="en-US" smtClean="0"/>
              <a:t>‹#›</a:t>
            </a:fld>
            <a:endParaRPr lang="en-US" dirty="0"/>
          </a:p>
        </p:txBody>
      </p:sp>
    </p:spTree>
    <p:extLst>
      <p:ext uri="{BB962C8B-B14F-4D97-AF65-F5344CB8AC3E}">
        <p14:creationId xmlns:p14="http://schemas.microsoft.com/office/powerpoint/2010/main" val="3355337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966905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5BFA754-D5C3-4E66-96A6-867B257F58DC}" type="datetimeFigureOut">
              <a:rPr lang="en-US" smtClean="0"/>
              <a:t>8/18/2025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smtClean="0"/>
              <a:t>‹#›</a:t>
            </a:fld>
            <a:endParaRPr lang="en-US" dirty="0"/>
          </a:p>
        </p:txBody>
      </p:sp>
    </p:spTree>
    <p:extLst>
      <p:ext uri="{BB962C8B-B14F-4D97-AF65-F5344CB8AC3E}">
        <p14:creationId xmlns:p14="http://schemas.microsoft.com/office/powerpoint/2010/main" val="815705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58252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911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241346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20932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8/18/2025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858970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8/18/2025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32015781"/>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 id="2147483695" r:id="rId13"/>
    <p:sldLayoutId id="2147483696" r:id="rId14"/>
    <p:sldLayoutId id="2147483697" r:id="rId15"/>
    <p:sldLayoutId id="214748369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3200" dirty="0"/>
              <a:t>Relational Database Management System (RDBMS)</a:t>
            </a:r>
            <a:endParaRPr lang="en-IN" sz="3200" dirty="0"/>
          </a:p>
        </p:txBody>
      </p:sp>
      <p:sp>
        <p:nvSpPr>
          <p:cNvPr id="3" name="Subtitle 2"/>
          <p:cNvSpPr>
            <a:spLocks noGrp="1"/>
          </p:cNvSpPr>
          <p:nvPr>
            <p:ph type="subTitle" idx="1"/>
          </p:nvPr>
        </p:nvSpPr>
        <p:spPr/>
        <p:txBody>
          <a:bodyPr/>
          <a:lstStyle/>
          <a:p>
            <a:r>
              <a:rPr lang="en-US" dirty="0"/>
              <a:t>240110102</a:t>
            </a:r>
            <a:endParaRPr lang="en-IN" dirty="0"/>
          </a:p>
        </p:txBody>
      </p:sp>
    </p:spTree>
    <p:extLst>
      <p:ext uri="{BB962C8B-B14F-4D97-AF65-F5344CB8AC3E}">
        <p14:creationId xmlns:p14="http://schemas.microsoft.com/office/powerpoint/2010/main" val="38959664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E2745AE-B5B4-4460-B9B1-BDB565940DD6}"/>
              </a:ext>
            </a:extLst>
          </p:cNvPr>
          <p:cNvSpPr>
            <a:spLocks noGrp="1"/>
          </p:cNvSpPr>
          <p:nvPr>
            <p:ph type="title"/>
          </p:nvPr>
        </p:nvSpPr>
        <p:spPr>
          <a:xfrm>
            <a:off x="838200" y="306180"/>
            <a:ext cx="10515600" cy="986597"/>
          </a:xfrm>
        </p:spPr>
        <p:txBody>
          <a:bodyPr/>
          <a:lstStyle/>
          <a:p>
            <a:r>
              <a:rPr lang="en-IN" dirty="0"/>
              <a:t>Data Abstraction</a:t>
            </a:r>
          </a:p>
        </p:txBody>
      </p:sp>
      <p:sp>
        <p:nvSpPr>
          <p:cNvPr id="3" name="Content Placeholder 2">
            <a:extLst>
              <a:ext uri="{FF2B5EF4-FFF2-40B4-BE49-F238E27FC236}">
                <a16:creationId xmlns="" xmlns:a16="http://schemas.microsoft.com/office/drawing/2014/main" id="{63D35CFB-E01B-4FF7-A0C0-264E23CA1E2B}"/>
              </a:ext>
            </a:extLst>
          </p:cNvPr>
          <p:cNvSpPr>
            <a:spLocks noGrp="1"/>
          </p:cNvSpPr>
          <p:nvPr>
            <p:ph idx="1"/>
          </p:nvPr>
        </p:nvSpPr>
        <p:spPr>
          <a:xfrm>
            <a:off x="838200" y="1573142"/>
            <a:ext cx="10515600" cy="4978677"/>
          </a:xfrm>
        </p:spPr>
        <p:txBody>
          <a:bodyPr>
            <a:normAutofit/>
          </a:bodyPr>
          <a:lstStyle/>
          <a:p>
            <a:r>
              <a:rPr lang="en-IN" dirty="0"/>
              <a:t> The system hides certain details of how the data are stored and maintained is called data abstraction</a:t>
            </a:r>
          </a:p>
          <a:p>
            <a:r>
              <a:rPr lang="en-IN" dirty="0"/>
              <a:t>Since database system users are not computer trained, developers hide the complexity from users through 3 levels of abstraction, to simplify user’s interaction with the system.</a:t>
            </a:r>
          </a:p>
          <a:p>
            <a:pPr marL="514350" indent="-514350">
              <a:lnSpc>
                <a:spcPct val="100000"/>
              </a:lnSpc>
              <a:buFont typeface="+mj-lt"/>
              <a:buAutoNum type="arabicPeriod"/>
            </a:pPr>
            <a:r>
              <a:rPr lang="en-IN" dirty="0"/>
              <a:t>Physical level of data abstraction: The lowest level of abstraction which describes </a:t>
            </a:r>
            <a:r>
              <a:rPr lang="en-IN" i="1" u="sng" dirty="0"/>
              <a:t>how data are actually stored</a:t>
            </a:r>
            <a:r>
              <a:rPr lang="en-IN" dirty="0"/>
              <a:t>.</a:t>
            </a:r>
          </a:p>
          <a:p>
            <a:pPr marL="514350" indent="-514350">
              <a:lnSpc>
                <a:spcPct val="100000"/>
              </a:lnSpc>
              <a:buFont typeface="+mj-lt"/>
              <a:buAutoNum type="arabicPeriod"/>
            </a:pPr>
            <a:r>
              <a:rPr lang="en-IN" dirty="0"/>
              <a:t>Logical level of data abstraction: This level hides </a:t>
            </a:r>
            <a:r>
              <a:rPr lang="en-IN" i="1" u="sng" dirty="0"/>
              <a:t>what data are actually stored </a:t>
            </a:r>
            <a:r>
              <a:rPr lang="en-IN" dirty="0"/>
              <a:t>in the database and what relationship exists among them.</a:t>
            </a:r>
          </a:p>
          <a:p>
            <a:pPr marL="514350" indent="-514350">
              <a:lnSpc>
                <a:spcPct val="100000"/>
              </a:lnSpc>
              <a:buFont typeface="+mj-lt"/>
              <a:buAutoNum type="arabicPeriod"/>
            </a:pPr>
            <a:r>
              <a:rPr lang="en-IN" dirty="0"/>
              <a:t> View Level of data abstraction: View provides security mechanism to </a:t>
            </a:r>
            <a:r>
              <a:rPr lang="en-IN" i="1" u="sng" dirty="0"/>
              <a:t>prevent user from accessing certain parts of database</a:t>
            </a:r>
            <a:r>
              <a:rPr lang="en-IN" dirty="0"/>
              <a:t>.</a:t>
            </a:r>
          </a:p>
          <a:p>
            <a:endParaRPr lang="en-IN" dirty="0"/>
          </a:p>
          <a:p>
            <a:endParaRPr lang="en-IN" dirty="0"/>
          </a:p>
        </p:txBody>
      </p:sp>
    </p:spTree>
    <p:extLst>
      <p:ext uri="{BB962C8B-B14F-4D97-AF65-F5344CB8AC3E}">
        <p14:creationId xmlns:p14="http://schemas.microsoft.com/office/powerpoint/2010/main" val="3153616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1D06AE2-0C6C-4D28-A220-EEB6DB9E9F5E}"/>
              </a:ext>
            </a:extLst>
          </p:cNvPr>
          <p:cNvSpPr>
            <a:spLocks noGrp="1"/>
          </p:cNvSpPr>
          <p:nvPr>
            <p:ph type="title"/>
          </p:nvPr>
        </p:nvSpPr>
        <p:spPr/>
        <p:txBody>
          <a:bodyPr/>
          <a:lstStyle/>
          <a:p>
            <a:r>
              <a:rPr lang="en-IN" dirty="0"/>
              <a:t>Mapping</a:t>
            </a:r>
          </a:p>
        </p:txBody>
      </p:sp>
      <p:pic>
        <p:nvPicPr>
          <p:cNvPr id="1026" name="Picture 2" descr="DBMS Three schema Architecture">
            <a:extLst>
              <a:ext uri="{FF2B5EF4-FFF2-40B4-BE49-F238E27FC236}">
                <a16:creationId xmlns="" xmlns:a16="http://schemas.microsoft.com/office/drawing/2014/main" id="{63BDB1CE-D8DD-4984-81BE-2D2F44BA17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54323" y="908534"/>
            <a:ext cx="7274799" cy="5584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4652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ABBD65A-8691-493A-A678-EFABEDAC826D}"/>
              </a:ext>
            </a:extLst>
          </p:cNvPr>
          <p:cNvSpPr>
            <a:spLocks noGrp="1"/>
          </p:cNvSpPr>
          <p:nvPr>
            <p:ph type="title"/>
          </p:nvPr>
        </p:nvSpPr>
        <p:spPr>
          <a:xfrm>
            <a:off x="437321" y="192847"/>
            <a:ext cx="11555895" cy="761309"/>
          </a:xfrm>
        </p:spPr>
        <p:txBody>
          <a:bodyPr>
            <a:normAutofit/>
          </a:bodyPr>
          <a:lstStyle/>
          <a:p>
            <a:pPr algn="ctr"/>
            <a:r>
              <a:rPr lang="en-IN" sz="4000" dirty="0"/>
              <a:t>Three Level ANSI-SPARC Database Architecture</a:t>
            </a:r>
          </a:p>
        </p:txBody>
      </p:sp>
      <p:pic>
        <p:nvPicPr>
          <p:cNvPr id="5" name="Picture 4">
            <a:extLst>
              <a:ext uri="{FF2B5EF4-FFF2-40B4-BE49-F238E27FC236}">
                <a16:creationId xmlns="" xmlns:a16="http://schemas.microsoft.com/office/drawing/2014/main" id="{A6DE0972-AABC-4477-8260-53682489F2E4}"/>
              </a:ext>
            </a:extLst>
          </p:cNvPr>
          <p:cNvPicPr>
            <a:picLocks noChangeAspect="1"/>
          </p:cNvPicPr>
          <p:nvPr/>
        </p:nvPicPr>
        <p:blipFill>
          <a:blip r:embed="rId2"/>
          <a:stretch>
            <a:fillRect/>
          </a:stretch>
        </p:blipFill>
        <p:spPr>
          <a:xfrm>
            <a:off x="2990902" y="1126434"/>
            <a:ext cx="6448732" cy="5538719"/>
          </a:xfrm>
          <a:prstGeom prst="rect">
            <a:avLst/>
          </a:prstGeom>
        </p:spPr>
      </p:pic>
    </p:spTree>
    <p:extLst>
      <p:ext uri="{BB962C8B-B14F-4D97-AF65-F5344CB8AC3E}">
        <p14:creationId xmlns:p14="http://schemas.microsoft.com/office/powerpoint/2010/main" val="328031888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15B7F24-A71B-4D0B-9A68-D3355EB8D063}"/>
              </a:ext>
            </a:extLst>
          </p:cNvPr>
          <p:cNvSpPr>
            <a:spLocks noGrp="1"/>
          </p:cNvSpPr>
          <p:nvPr>
            <p:ph type="title"/>
          </p:nvPr>
        </p:nvSpPr>
        <p:spPr>
          <a:xfrm>
            <a:off x="838200" y="218661"/>
            <a:ext cx="10515600" cy="854075"/>
          </a:xfrm>
        </p:spPr>
        <p:txBody>
          <a:bodyPr/>
          <a:lstStyle/>
          <a:p>
            <a:r>
              <a:rPr lang="en-IN" dirty="0"/>
              <a:t>Internal level or Storage level</a:t>
            </a:r>
          </a:p>
        </p:txBody>
      </p:sp>
      <p:sp>
        <p:nvSpPr>
          <p:cNvPr id="3" name="Content Placeholder 2">
            <a:extLst>
              <a:ext uri="{FF2B5EF4-FFF2-40B4-BE49-F238E27FC236}">
                <a16:creationId xmlns="" xmlns:a16="http://schemas.microsoft.com/office/drawing/2014/main" id="{90C9668A-D0B1-4FB7-8F5E-4AB6429A06EA}"/>
              </a:ext>
            </a:extLst>
          </p:cNvPr>
          <p:cNvSpPr>
            <a:spLocks noGrp="1"/>
          </p:cNvSpPr>
          <p:nvPr>
            <p:ph idx="1"/>
          </p:nvPr>
        </p:nvSpPr>
        <p:spPr>
          <a:xfrm>
            <a:off x="838200" y="1245704"/>
            <a:ext cx="10515600" cy="5393635"/>
          </a:xfrm>
        </p:spPr>
        <p:txBody>
          <a:bodyPr>
            <a:normAutofit/>
          </a:bodyPr>
          <a:lstStyle/>
          <a:p>
            <a:pPr algn="just"/>
            <a:r>
              <a:rPr lang="en-IN" dirty="0"/>
              <a:t>It is the physical representation of the database on the computer</a:t>
            </a:r>
          </a:p>
          <a:p>
            <a:pPr algn="just"/>
            <a:r>
              <a:rPr lang="en-IN" dirty="0"/>
              <a:t>This level describes how the data is stored in the database</a:t>
            </a:r>
          </a:p>
          <a:p>
            <a:pPr algn="just"/>
            <a:r>
              <a:rPr lang="en-IN" dirty="0"/>
              <a:t>It covers the data structures and file organizations used to store data on storage devices. </a:t>
            </a:r>
          </a:p>
          <a:p>
            <a:pPr algn="just"/>
            <a:r>
              <a:rPr lang="en-IN" dirty="0"/>
              <a:t>It interfaces with the operating system access methods to place the data on the storage devices, build the indexes, retrieve the data and so on.</a:t>
            </a:r>
          </a:p>
          <a:p>
            <a:pPr algn="just"/>
            <a:r>
              <a:rPr lang="en-IN" dirty="0"/>
              <a:t>Defined by the DBA</a:t>
            </a:r>
          </a:p>
          <a:p>
            <a:pPr algn="just"/>
            <a:r>
              <a:rPr lang="en-IN" dirty="0"/>
              <a:t>The internal level is concerned with such things as:</a:t>
            </a:r>
          </a:p>
          <a:p>
            <a:pPr lvl="1" algn="just"/>
            <a:r>
              <a:rPr lang="en-IN" dirty="0"/>
              <a:t>Storage space allocation for data and indexes;</a:t>
            </a:r>
          </a:p>
          <a:p>
            <a:pPr lvl="1" algn="just"/>
            <a:r>
              <a:rPr lang="en-IN" dirty="0"/>
              <a:t>Record descriptions for storage (with stored sizes for data items</a:t>
            </a:r>
            <a:r>
              <a:rPr lang="en-IN" dirty="0" smtClean="0"/>
              <a:t>)</a:t>
            </a:r>
            <a:endParaRPr lang="en-IN" dirty="0"/>
          </a:p>
          <a:p>
            <a:pPr lvl="1" algn="just"/>
            <a:r>
              <a:rPr lang="en-IN" dirty="0"/>
              <a:t>Data compression and data encryption techniques</a:t>
            </a:r>
          </a:p>
        </p:txBody>
      </p:sp>
    </p:spTree>
    <p:extLst>
      <p:ext uri="{BB962C8B-B14F-4D97-AF65-F5344CB8AC3E}">
        <p14:creationId xmlns:p14="http://schemas.microsoft.com/office/powerpoint/2010/main" val="288027460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AE5557C-AC7E-4861-9D97-A857B2A6D99F}"/>
              </a:ext>
            </a:extLst>
          </p:cNvPr>
          <p:cNvSpPr>
            <a:spLocks noGrp="1"/>
          </p:cNvSpPr>
          <p:nvPr>
            <p:ph type="title"/>
          </p:nvPr>
        </p:nvSpPr>
        <p:spPr>
          <a:xfrm>
            <a:off x="838200" y="126587"/>
            <a:ext cx="10515600" cy="734805"/>
          </a:xfrm>
        </p:spPr>
        <p:txBody>
          <a:bodyPr/>
          <a:lstStyle/>
          <a:p>
            <a:r>
              <a:rPr lang="en-IN" dirty="0"/>
              <a:t>Conceptual Level or Logical level</a:t>
            </a:r>
          </a:p>
        </p:txBody>
      </p:sp>
      <p:sp>
        <p:nvSpPr>
          <p:cNvPr id="3" name="Content Placeholder 2">
            <a:extLst>
              <a:ext uri="{FF2B5EF4-FFF2-40B4-BE49-F238E27FC236}">
                <a16:creationId xmlns="" xmlns:a16="http://schemas.microsoft.com/office/drawing/2014/main" id="{2344F6E0-D4BF-4A5D-AF0F-2A6F801035E4}"/>
              </a:ext>
            </a:extLst>
          </p:cNvPr>
          <p:cNvSpPr>
            <a:spLocks noGrp="1"/>
          </p:cNvSpPr>
          <p:nvPr>
            <p:ph idx="1"/>
          </p:nvPr>
        </p:nvSpPr>
        <p:spPr>
          <a:xfrm>
            <a:off x="838200" y="1099930"/>
            <a:ext cx="10515600" cy="5592417"/>
          </a:xfrm>
        </p:spPr>
        <p:txBody>
          <a:bodyPr>
            <a:normAutofit/>
          </a:bodyPr>
          <a:lstStyle/>
          <a:p>
            <a:pPr algn="just"/>
            <a:r>
              <a:rPr lang="en-IN" dirty="0"/>
              <a:t>This level describes what data is stored in the database and the relationships among the data. </a:t>
            </a:r>
          </a:p>
          <a:p>
            <a:pPr algn="just"/>
            <a:r>
              <a:rPr lang="en-IN" dirty="0"/>
              <a:t>This middle level in the three-tier architecture is the conceptual level which contains the logical structure of the entire database as seen by the DBA. </a:t>
            </a:r>
          </a:p>
          <a:p>
            <a:pPr algn="just"/>
            <a:r>
              <a:rPr lang="en-IN" dirty="0"/>
              <a:t>It is a complete view of the data requirements of the organization that is independent of any storage considerations. </a:t>
            </a:r>
          </a:p>
          <a:p>
            <a:pPr algn="just"/>
            <a:r>
              <a:rPr lang="en-IN" dirty="0"/>
              <a:t>The conceptual level represents:</a:t>
            </a:r>
          </a:p>
          <a:p>
            <a:pPr lvl="1" algn="just"/>
            <a:r>
              <a:rPr lang="en-IN" dirty="0"/>
              <a:t>All entities, their attributes, and their relationships;</a:t>
            </a:r>
          </a:p>
          <a:p>
            <a:pPr lvl="1" algn="just"/>
            <a:r>
              <a:rPr lang="en-IN" dirty="0"/>
              <a:t>Constraint on the data</a:t>
            </a:r>
          </a:p>
          <a:p>
            <a:pPr lvl="1" algn="just"/>
            <a:r>
              <a:rPr lang="en-IN" dirty="0"/>
              <a:t>Semantic information about the data</a:t>
            </a:r>
          </a:p>
          <a:p>
            <a:pPr lvl="1" algn="just"/>
            <a:r>
              <a:rPr lang="en-IN" dirty="0"/>
              <a:t>Checks to retain data consistency and integrity</a:t>
            </a:r>
          </a:p>
          <a:p>
            <a:pPr lvl="1" algn="just"/>
            <a:r>
              <a:rPr lang="en-IN" dirty="0"/>
              <a:t>Security information</a:t>
            </a:r>
          </a:p>
          <a:p>
            <a:pPr algn="just"/>
            <a:r>
              <a:rPr lang="en-IN" dirty="0"/>
              <a:t> For instance, the description of an entity should contain only data types of attributes (for example, integer, real, character) and their length (such as the maximum number of digits or characters), but not any storage considerations, such as the number of bytes occupied</a:t>
            </a:r>
          </a:p>
        </p:txBody>
      </p:sp>
    </p:spTree>
    <p:extLst>
      <p:ext uri="{BB962C8B-B14F-4D97-AF65-F5344CB8AC3E}">
        <p14:creationId xmlns:p14="http://schemas.microsoft.com/office/powerpoint/2010/main" val="26909121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360B30D-CCB9-4D2C-9A69-3D6C63C6EA4C}"/>
              </a:ext>
            </a:extLst>
          </p:cNvPr>
          <p:cNvSpPr>
            <a:spLocks noGrp="1"/>
          </p:cNvSpPr>
          <p:nvPr>
            <p:ph type="title"/>
          </p:nvPr>
        </p:nvSpPr>
        <p:spPr>
          <a:xfrm>
            <a:off x="838200" y="219351"/>
            <a:ext cx="10515600" cy="708301"/>
          </a:xfrm>
        </p:spPr>
        <p:txBody>
          <a:bodyPr/>
          <a:lstStyle/>
          <a:p>
            <a:r>
              <a:rPr lang="en-IN" dirty="0"/>
              <a:t>External Level or View level</a:t>
            </a:r>
          </a:p>
        </p:txBody>
      </p:sp>
      <p:sp>
        <p:nvSpPr>
          <p:cNvPr id="3" name="Content Placeholder 2">
            <a:extLst>
              <a:ext uri="{FF2B5EF4-FFF2-40B4-BE49-F238E27FC236}">
                <a16:creationId xmlns="" xmlns:a16="http://schemas.microsoft.com/office/drawing/2014/main" id="{459482A6-3A70-4D7B-A544-CF3127243861}"/>
              </a:ext>
            </a:extLst>
          </p:cNvPr>
          <p:cNvSpPr>
            <a:spLocks noGrp="1"/>
          </p:cNvSpPr>
          <p:nvPr>
            <p:ph idx="1"/>
          </p:nvPr>
        </p:nvSpPr>
        <p:spPr>
          <a:xfrm>
            <a:off x="838200" y="1136511"/>
            <a:ext cx="10515600" cy="5502137"/>
          </a:xfrm>
        </p:spPr>
        <p:txBody>
          <a:bodyPr>
            <a:normAutofit/>
          </a:bodyPr>
          <a:lstStyle/>
          <a:p>
            <a:pPr algn="just"/>
            <a:r>
              <a:rPr lang="en-IN" dirty="0"/>
              <a:t>It is the users' view of the database. This level describes that part of the database that is relevant to each user. </a:t>
            </a:r>
          </a:p>
          <a:p>
            <a:pPr algn="just"/>
            <a:r>
              <a:rPr lang="en-IN" dirty="0"/>
              <a:t>External level is the one which is closest to the end users. .</a:t>
            </a:r>
          </a:p>
          <a:p>
            <a:pPr algn="just"/>
            <a:r>
              <a:rPr lang="en-IN" dirty="0"/>
              <a:t>This level deals with the way in which individual users </a:t>
            </a:r>
            <a:r>
              <a:rPr lang="en-IN" dirty="0" smtClean="0"/>
              <a:t>view </a:t>
            </a:r>
            <a:r>
              <a:rPr lang="en-IN" dirty="0"/>
              <a:t>data. Individual users are given different views according to the user's requirement.</a:t>
            </a:r>
          </a:p>
          <a:p>
            <a:pPr algn="just"/>
            <a:r>
              <a:rPr lang="en-IN" dirty="0"/>
              <a:t>A view involves only those portions of a database which are of concern to a user. So, the same database can have different views for different users</a:t>
            </a:r>
          </a:p>
          <a:p>
            <a:pPr algn="just"/>
            <a:r>
              <a:rPr lang="en-IN" dirty="0"/>
              <a:t>Example:</a:t>
            </a:r>
          </a:p>
          <a:p>
            <a:pPr lvl="1" algn="just"/>
            <a:r>
              <a:rPr lang="en-IN" dirty="0"/>
              <a:t>one user may view dates in the form (day, month, year),</a:t>
            </a:r>
          </a:p>
          <a:p>
            <a:pPr lvl="1" algn="just"/>
            <a:r>
              <a:rPr lang="en-IN" dirty="0"/>
              <a:t>while another may view dates as (year, month, day).</a:t>
            </a:r>
          </a:p>
        </p:txBody>
      </p:sp>
    </p:spTree>
    <p:extLst>
      <p:ext uri="{BB962C8B-B14F-4D97-AF65-F5344CB8AC3E}">
        <p14:creationId xmlns:p14="http://schemas.microsoft.com/office/powerpoint/2010/main" val="34391104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B052E698-EC1B-4B6A-BAB1-8F516218FA05}"/>
              </a:ext>
            </a:extLst>
          </p:cNvPr>
          <p:cNvSpPr>
            <a:spLocks noGrp="1"/>
          </p:cNvSpPr>
          <p:nvPr>
            <p:ph type="title"/>
          </p:nvPr>
        </p:nvSpPr>
        <p:spPr>
          <a:xfrm>
            <a:off x="838200" y="417444"/>
            <a:ext cx="10515600" cy="509518"/>
          </a:xfrm>
        </p:spPr>
        <p:txBody>
          <a:bodyPr>
            <a:normAutofit fontScale="90000"/>
          </a:bodyPr>
          <a:lstStyle/>
          <a:p>
            <a:r>
              <a:rPr lang="en-IN" dirty="0"/>
              <a:t>Advantages of Using Three-Tier Architecture</a:t>
            </a:r>
          </a:p>
        </p:txBody>
      </p:sp>
      <p:sp>
        <p:nvSpPr>
          <p:cNvPr id="3" name="Content Placeholder 2">
            <a:extLst>
              <a:ext uri="{FF2B5EF4-FFF2-40B4-BE49-F238E27FC236}">
                <a16:creationId xmlns="" xmlns:a16="http://schemas.microsoft.com/office/drawing/2014/main" id="{423305A7-C3B0-40D4-8CC7-3AE6373E4491}"/>
              </a:ext>
            </a:extLst>
          </p:cNvPr>
          <p:cNvSpPr>
            <a:spLocks noGrp="1"/>
          </p:cNvSpPr>
          <p:nvPr>
            <p:ph idx="1"/>
          </p:nvPr>
        </p:nvSpPr>
        <p:spPr>
          <a:xfrm>
            <a:off x="838200" y="1364970"/>
            <a:ext cx="10515600" cy="4916557"/>
          </a:xfrm>
        </p:spPr>
        <p:txBody>
          <a:bodyPr>
            <a:normAutofit fontScale="92500" lnSpcReduction="20000"/>
          </a:bodyPr>
          <a:lstStyle/>
          <a:p>
            <a:r>
              <a:rPr lang="en-IN" dirty="0"/>
              <a:t>It makes the logical separation between business layer and presentation layer and database layer.</a:t>
            </a:r>
          </a:p>
          <a:p>
            <a:r>
              <a:rPr lang="en-IN" dirty="0"/>
              <a:t>Migration to new graphical environments is faster.</a:t>
            </a:r>
          </a:p>
          <a:p>
            <a:r>
              <a:rPr lang="en-IN" dirty="0"/>
              <a:t>As each tier is independent it is possible to enable parallel development of each tier by using different sets of developers.</a:t>
            </a:r>
          </a:p>
          <a:p>
            <a:r>
              <a:rPr lang="en-IN" dirty="0"/>
              <a:t>Easy to maintain and understand large project and complex project.</a:t>
            </a:r>
          </a:p>
          <a:p>
            <a:r>
              <a:rPr lang="en-IN" dirty="0"/>
              <a:t>Since application layer is between the database layer and presentation layer so the database layer will be more secured and client will not have direct access to the database.</a:t>
            </a:r>
          </a:p>
          <a:p>
            <a:r>
              <a:rPr lang="en-IN" dirty="0"/>
              <a:t>Posted data from presentation layer can be verified or validated at application layer before updating it to the database.</a:t>
            </a:r>
          </a:p>
          <a:p>
            <a:r>
              <a:rPr lang="en-IN" dirty="0"/>
              <a:t>Database Security can be provided at application layer.</a:t>
            </a:r>
          </a:p>
          <a:p>
            <a:r>
              <a:rPr lang="en-IN" dirty="0"/>
              <a:t>Application layer or middle layer or business layer can be a protection shield to the database.</a:t>
            </a:r>
          </a:p>
          <a:p>
            <a:r>
              <a:rPr lang="en-IN" dirty="0"/>
              <a:t>New rules or new validation rules can be defined any time and changes made to middle layer will not affect presentation layer.</a:t>
            </a:r>
          </a:p>
          <a:p>
            <a:r>
              <a:rPr lang="en-IN" dirty="0"/>
              <a:t>We can hide unnecessary methods from business layer in the presentation layer.</a:t>
            </a:r>
          </a:p>
          <a:p>
            <a:r>
              <a:rPr lang="en-IN" dirty="0"/>
              <a:t>Easy to apply object oriented concept</a:t>
            </a:r>
          </a:p>
          <a:p>
            <a:r>
              <a:rPr lang="en-IN" dirty="0"/>
              <a:t>Easy to update data provider queries.</a:t>
            </a:r>
          </a:p>
        </p:txBody>
      </p:sp>
    </p:spTree>
    <p:extLst>
      <p:ext uri="{BB962C8B-B14F-4D97-AF65-F5344CB8AC3E}">
        <p14:creationId xmlns:p14="http://schemas.microsoft.com/office/powerpoint/2010/main" val="4285735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580AC14-7080-4789-9441-114F1B86C151}"/>
              </a:ext>
            </a:extLst>
          </p:cNvPr>
          <p:cNvSpPr>
            <a:spLocks noGrp="1"/>
          </p:cNvSpPr>
          <p:nvPr>
            <p:ph type="title"/>
          </p:nvPr>
        </p:nvSpPr>
        <p:spPr>
          <a:xfrm>
            <a:off x="706800" y="209402"/>
            <a:ext cx="6264965" cy="774562"/>
          </a:xfrm>
        </p:spPr>
        <p:txBody>
          <a:bodyPr/>
          <a:lstStyle/>
          <a:p>
            <a:r>
              <a:rPr lang="en-IN" dirty="0"/>
              <a:t>Data Independence</a:t>
            </a:r>
          </a:p>
        </p:txBody>
      </p:sp>
      <p:pic>
        <p:nvPicPr>
          <p:cNvPr id="5" name="Picture 4">
            <a:extLst>
              <a:ext uri="{FF2B5EF4-FFF2-40B4-BE49-F238E27FC236}">
                <a16:creationId xmlns="" xmlns:a16="http://schemas.microsoft.com/office/drawing/2014/main" id="{579F4944-F390-44EC-95D8-B56F3E5F166E}"/>
              </a:ext>
            </a:extLst>
          </p:cNvPr>
          <p:cNvPicPr>
            <a:picLocks noChangeAspect="1"/>
          </p:cNvPicPr>
          <p:nvPr/>
        </p:nvPicPr>
        <p:blipFill>
          <a:blip r:embed="rId2"/>
          <a:stretch>
            <a:fillRect/>
          </a:stretch>
        </p:blipFill>
        <p:spPr>
          <a:xfrm>
            <a:off x="7103165" y="29992"/>
            <a:ext cx="4928687" cy="3681074"/>
          </a:xfrm>
          <a:prstGeom prst="rect">
            <a:avLst/>
          </a:prstGeom>
        </p:spPr>
      </p:pic>
      <p:sp>
        <p:nvSpPr>
          <p:cNvPr id="6" name="Content Placeholder 2">
            <a:extLst>
              <a:ext uri="{FF2B5EF4-FFF2-40B4-BE49-F238E27FC236}">
                <a16:creationId xmlns="" xmlns:a16="http://schemas.microsoft.com/office/drawing/2014/main" id="{BE2FD401-D8B0-41E1-A1F6-393385F9199D}"/>
              </a:ext>
            </a:extLst>
          </p:cNvPr>
          <p:cNvSpPr>
            <a:spLocks noGrp="1"/>
          </p:cNvSpPr>
          <p:nvPr>
            <p:ph idx="1"/>
          </p:nvPr>
        </p:nvSpPr>
        <p:spPr>
          <a:xfrm>
            <a:off x="838200" y="1152939"/>
            <a:ext cx="6264965" cy="5607661"/>
          </a:xfrm>
        </p:spPr>
        <p:txBody>
          <a:bodyPr>
            <a:normAutofit/>
          </a:bodyPr>
          <a:lstStyle/>
          <a:p>
            <a:pPr algn="just"/>
            <a:r>
              <a:rPr lang="en-IN" dirty="0"/>
              <a:t>Denotes the property that higher levels of abstraction and are not influenced by changes in the lower levels.</a:t>
            </a:r>
          </a:p>
          <a:p>
            <a:pPr algn="just"/>
            <a:r>
              <a:rPr lang="en-IN" dirty="0"/>
              <a:t>The ability to change the schema at one level of a database system without affecting a schema definition in the next higher level is called data independence.</a:t>
            </a:r>
          </a:p>
          <a:p>
            <a:pPr algn="just"/>
            <a:r>
              <a:rPr lang="en-IN" dirty="0"/>
              <a:t>There are three levels of abstractions so there are two types of data independence.</a:t>
            </a:r>
          </a:p>
          <a:p>
            <a:pPr algn="just"/>
            <a:r>
              <a:rPr lang="en-IN" dirty="0"/>
              <a:t>There are two kinds of data independence:</a:t>
            </a:r>
          </a:p>
          <a:p>
            <a:pPr lvl="1" algn="just"/>
            <a:r>
              <a:rPr lang="en-IN" dirty="0"/>
              <a:t>Logical data independence</a:t>
            </a:r>
          </a:p>
          <a:p>
            <a:pPr lvl="1" algn="just"/>
            <a:r>
              <a:rPr lang="en-IN" dirty="0"/>
              <a:t>Physical data independence</a:t>
            </a:r>
          </a:p>
        </p:txBody>
      </p:sp>
    </p:spTree>
    <p:extLst>
      <p:ext uri="{BB962C8B-B14F-4D97-AF65-F5344CB8AC3E}">
        <p14:creationId xmlns:p14="http://schemas.microsoft.com/office/powerpoint/2010/main" val="2417068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E048954-EAB1-4D8B-AA3D-65C3CD22459A}"/>
              </a:ext>
            </a:extLst>
          </p:cNvPr>
          <p:cNvSpPr>
            <a:spLocks noGrp="1"/>
          </p:cNvSpPr>
          <p:nvPr>
            <p:ph type="title"/>
          </p:nvPr>
        </p:nvSpPr>
        <p:spPr/>
        <p:txBody>
          <a:bodyPr/>
          <a:lstStyle/>
          <a:p>
            <a:r>
              <a:rPr lang="en-IN" dirty="0"/>
              <a:t>Logical data independence</a:t>
            </a:r>
          </a:p>
        </p:txBody>
      </p:sp>
      <p:sp>
        <p:nvSpPr>
          <p:cNvPr id="3" name="Content Placeholder 2">
            <a:extLst>
              <a:ext uri="{FF2B5EF4-FFF2-40B4-BE49-F238E27FC236}">
                <a16:creationId xmlns="" xmlns:a16="http://schemas.microsoft.com/office/drawing/2014/main" id="{83A299FC-056C-491B-9C27-77DE6960E18F}"/>
              </a:ext>
            </a:extLst>
          </p:cNvPr>
          <p:cNvSpPr>
            <a:spLocks noGrp="1"/>
          </p:cNvSpPr>
          <p:nvPr>
            <p:ph idx="1"/>
          </p:nvPr>
        </p:nvSpPr>
        <p:spPr/>
        <p:txBody>
          <a:bodyPr/>
          <a:lstStyle/>
          <a:p>
            <a:r>
              <a:rPr lang="en-IN" dirty="0"/>
              <a:t>Capacity to change the conceptual schema without having to change external schemas or application programs</a:t>
            </a:r>
          </a:p>
          <a:p>
            <a:r>
              <a:rPr lang="en-IN" dirty="0"/>
              <a:t>We may change the conceptual schema to expand the database (by adding a record type or data item), or to reduce the database (by removing a record type or data item) – here  external schemas that refer only to the remaining data should not be affected</a:t>
            </a:r>
          </a:p>
          <a:p>
            <a:r>
              <a:rPr lang="en-IN" dirty="0"/>
              <a:t>Changes to constraints can be applied also to the conceptual schema without affecting the external schemas or application programs</a:t>
            </a:r>
          </a:p>
        </p:txBody>
      </p:sp>
    </p:spTree>
    <p:extLst>
      <p:ext uri="{BB962C8B-B14F-4D97-AF65-F5344CB8AC3E}">
        <p14:creationId xmlns:p14="http://schemas.microsoft.com/office/powerpoint/2010/main" val="17567946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EC5DB8-FD53-479A-84D3-2A766F58771B}"/>
              </a:ext>
            </a:extLst>
          </p:cNvPr>
          <p:cNvSpPr>
            <a:spLocks noGrp="1"/>
          </p:cNvSpPr>
          <p:nvPr>
            <p:ph type="title"/>
          </p:nvPr>
        </p:nvSpPr>
        <p:spPr/>
        <p:txBody>
          <a:bodyPr/>
          <a:lstStyle/>
          <a:p>
            <a:r>
              <a:rPr lang="en-IN" dirty="0"/>
              <a:t> Physical Data Independence</a:t>
            </a:r>
          </a:p>
        </p:txBody>
      </p:sp>
      <p:sp>
        <p:nvSpPr>
          <p:cNvPr id="3" name="Content Placeholder 2">
            <a:extLst>
              <a:ext uri="{FF2B5EF4-FFF2-40B4-BE49-F238E27FC236}">
                <a16:creationId xmlns="" xmlns:a16="http://schemas.microsoft.com/office/drawing/2014/main" id="{56A0B5CE-B47B-461B-AB26-A135A300F8CE}"/>
              </a:ext>
            </a:extLst>
          </p:cNvPr>
          <p:cNvSpPr>
            <a:spLocks noGrp="1"/>
          </p:cNvSpPr>
          <p:nvPr>
            <p:ph idx="1"/>
          </p:nvPr>
        </p:nvSpPr>
        <p:spPr/>
        <p:txBody>
          <a:bodyPr/>
          <a:lstStyle/>
          <a:p>
            <a:r>
              <a:rPr lang="en-IN" dirty="0"/>
              <a:t>Physical data independence is the capacity to change the internal schema without having to change the conceptual (or external) schemas</a:t>
            </a:r>
          </a:p>
          <a:p>
            <a:r>
              <a:rPr lang="en-IN" dirty="0"/>
              <a:t>For example, by creating additional access structures—to improve the performance of retrieval or update. If the data remains same in the database as before, we should not have to change the conceptual schema.</a:t>
            </a:r>
          </a:p>
        </p:txBody>
      </p:sp>
    </p:spTree>
    <p:extLst>
      <p:ext uri="{BB962C8B-B14F-4D97-AF65-F5344CB8AC3E}">
        <p14:creationId xmlns:p14="http://schemas.microsoft.com/office/powerpoint/2010/main" val="75344236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105</TotalTime>
  <Words>934</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Trebuchet MS</vt:lpstr>
      <vt:lpstr>Wingdings 3</vt:lpstr>
      <vt:lpstr>Facet</vt:lpstr>
      <vt:lpstr>Relational Database Management System (RDBMS)</vt:lpstr>
      <vt:lpstr>Three Level ANSI-SPARC Database Architecture</vt:lpstr>
      <vt:lpstr>Internal level or Storage level</vt:lpstr>
      <vt:lpstr>Conceptual Level or Logical level</vt:lpstr>
      <vt:lpstr>External Level or View level</vt:lpstr>
      <vt:lpstr>Advantages of Using Three-Tier Architecture</vt:lpstr>
      <vt:lpstr>Data Independence</vt:lpstr>
      <vt:lpstr>Logical data independence</vt:lpstr>
      <vt:lpstr> Physical Data Independence</vt:lpstr>
      <vt:lpstr>Data Abstraction</vt:lpstr>
      <vt:lpstr>Mapping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Relational Database Management System (RDBMS)</dc:title>
  <dc:creator>Administrator</dc:creator>
  <cp:lastModifiedBy>Administrator</cp:lastModifiedBy>
  <cp:revision>19</cp:revision>
  <dcterms:created xsi:type="dcterms:W3CDTF">2025-07-29T07:42:59Z</dcterms:created>
  <dcterms:modified xsi:type="dcterms:W3CDTF">2025-08-18T05:19:44Z</dcterms:modified>
</cp:coreProperties>
</file>