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256" r:id="rId2"/>
    <p:sldId id="282" r:id="rId3"/>
    <p:sldId id="283" r:id="rId4"/>
    <p:sldId id="284" r:id="rId5"/>
    <p:sldId id="285" r:id="rId6"/>
    <p:sldId id="286" r:id="rId7"/>
    <p:sldId id="287" r:id="rId8"/>
    <p:sldId id="288" r:id="rId9"/>
    <p:sldId id="289" r:id="rId10"/>
    <p:sldId id="290" r:id="rId11"/>
    <p:sldId id="292" r:id="rId12"/>
    <p:sldId id="291" r:id="rId13"/>
    <p:sldId id="293" r:id="rId14"/>
    <p:sldId id="294" r:id="rId15"/>
    <p:sldId id="295" r:id="rId16"/>
    <p:sldId id="296" r:id="rId17"/>
    <p:sldId id="297" r:id="rId18"/>
    <p:sldId id="29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73" autoAdjust="0"/>
    <p:restoredTop sz="94660"/>
  </p:normalViewPr>
  <p:slideViewPr>
    <p:cSldViewPr snapToGrid="0">
      <p:cViewPr varScale="1">
        <p:scale>
          <a:sx n="62" d="100"/>
          <a:sy n="62" d="100"/>
        </p:scale>
        <p:origin x="42"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1135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031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3704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3781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69698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495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8456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1017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35533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6690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8/4/2025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81570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8252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9911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4134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0932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589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2015781"/>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Relational Database Management System (RDBMS)</a:t>
            </a:r>
            <a:endParaRPr lang="en-IN" sz="3200" dirty="0"/>
          </a:p>
        </p:txBody>
      </p:sp>
      <p:sp>
        <p:nvSpPr>
          <p:cNvPr id="3" name="Subtitle 2"/>
          <p:cNvSpPr>
            <a:spLocks noGrp="1"/>
          </p:cNvSpPr>
          <p:nvPr>
            <p:ph type="subTitle" idx="1"/>
          </p:nvPr>
        </p:nvSpPr>
        <p:spPr/>
        <p:txBody>
          <a:bodyPr/>
          <a:lstStyle/>
          <a:p>
            <a:r>
              <a:rPr lang="en-US" dirty="0"/>
              <a:t>240110102</a:t>
            </a:r>
            <a:endParaRPr lang="en-IN" dirty="0"/>
          </a:p>
        </p:txBody>
      </p:sp>
    </p:spTree>
    <p:extLst>
      <p:ext uri="{BB962C8B-B14F-4D97-AF65-F5344CB8AC3E}">
        <p14:creationId xmlns:p14="http://schemas.microsoft.com/office/powerpoint/2010/main" val="3895966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DCL – Data Control Language</a:t>
            </a:r>
          </a:p>
        </p:txBody>
      </p:sp>
      <p:sp>
        <p:nvSpPr>
          <p:cNvPr id="3" name="Content Placeholder 2"/>
          <p:cNvSpPr>
            <a:spLocks noGrp="1"/>
          </p:cNvSpPr>
          <p:nvPr>
            <p:ph idx="1"/>
          </p:nvPr>
        </p:nvSpPr>
        <p:spPr>
          <a:xfrm>
            <a:off x="677334" y="1463041"/>
            <a:ext cx="8596668" cy="4578322"/>
          </a:xfrm>
        </p:spPr>
        <p:txBody>
          <a:bodyPr/>
          <a:lstStyle/>
          <a:p>
            <a:r>
              <a:rPr lang="en-US" dirty="0"/>
              <a:t>DCL is used to control access to data and database objects. It manages user privileges and </a:t>
            </a:r>
            <a:r>
              <a:rPr lang="en-US" dirty="0" smtClean="0"/>
              <a:t>permissions.</a:t>
            </a:r>
          </a:p>
          <a:p>
            <a:r>
              <a:rPr lang="en-US" dirty="0" smtClean="0"/>
              <a:t>Common </a:t>
            </a:r>
            <a:r>
              <a:rPr lang="en-US" dirty="0"/>
              <a:t>DCL Commands</a:t>
            </a:r>
            <a:r>
              <a:rPr lang="en-US" dirty="0" smtClean="0"/>
              <a:t>:</a:t>
            </a:r>
          </a:p>
          <a:p>
            <a:pPr lvl="1"/>
            <a:r>
              <a:rPr lang="en-US" dirty="0" smtClean="0"/>
              <a:t>Grant</a:t>
            </a:r>
          </a:p>
          <a:p>
            <a:pPr lvl="1"/>
            <a:r>
              <a:rPr lang="en-US" dirty="0" smtClean="0"/>
              <a:t>Revoke</a:t>
            </a:r>
            <a:endParaRPr lang="en-IN" dirty="0"/>
          </a:p>
        </p:txBody>
      </p:sp>
    </p:spTree>
    <p:extLst>
      <p:ext uri="{BB962C8B-B14F-4D97-AF65-F5344CB8AC3E}">
        <p14:creationId xmlns:p14="http://schemas.microsoft.com/office/powerpoint/2010/main" val="915769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Traditional </a:t>
            </a:r>
            <a:r>
              <a:rPr lang="en-IN" b="1" dirty="0" smtClean="0"/>
              <a:t>RDBMS</a:t>
            </a:r>
            <a:endParaRPr lang="en-IN" dirty="0"/>
          </a:p>
        </p:txBody>
      </p:sp>
      <p:sp>
        <p:nvSpPr>
          <p:cNvPr id="3" name="Content Placeholder 2"/>
          <p:cNvSpPr>
            <a:spLocks noGrp="1"/>
          </p:cNvSpPr>
          <p:nvPr>
            <p:ph idx="1"/>
          </p:nvPr>
        </p:nvSpPr>
        <p:spPr>
          <a:xfrm>
            <a:off x="677334" y="2160589"/>
            <a:ext cx="9975426" cy="3880773"/>
          </a:xfrm>
        </p:spPr>
        <p:txBody>
          <a:bodyPr/>
          <a:lstStyle/>
          <a:p>
            <a:r>
              <a:rPr lang="en-IN" dirty="0" smtClean="0"/>
              <a:t>Based </a:t>
            </a:r>
            <a:r>
              <a:rPr lang="en-IN" dirty="0"/>
              <a:t>on </a:t>
            </a:r>
            <a:r>
              <a:rPr lang="en-IN" b="1" dirty="0"/>
              <a:t>Relational Model</a:t>
            </a:r>
            <a:r>
              <a:rPr lang="en-IN" dirty="0"/>
              <a:t> (tables, rows, columns).</a:t>
            </a:r>
          </a:p>
          <a:p>
            <a:r>
              <a:rPr lang="en-IN" dirty="0"/>
              <a:t>Use </a:t>
            </a:r>
            <a:r>
              <a:rPr lang="en-IN" b="1" dirty="0"/>
              <a:t>Structured Query Language (SQL)</a:t>
            </a:r>
            <a:r>
              <a:rPr lang="en-IN" dirty="0"/>
              <a:t>.</a:t>
            </a:r>
          </a:p>
          <a:p>
            <a:r>
              <a:rPr lang="en-IN" dirty="0"/>
              <a:t>Great for </a:t>
            </a:r>
            <a:r>
              <a:rPr lang="en-IN" b="1" dirty="0"/>
              <a:t>structured </a:t>
            </a:r>
            <a:r>
              <a:rPr lang="en-IN" b="1" dirty="0" smtClean="0"/>
              <a:t>data</a:t>
            </a:r>
            <a:endParaRPr lang="en-IN" dirty="0"/>
          </a:p>
          <a:p>
            <a:r>
              <a:rPr lang="en-IN" dirty="0" smtClean="0"/>
              <a:t>Strong </a:t>
            </a:r>
            <a:r>
              <a:rPr lang="en-IN" b="1" dirty="0"/>
              <a:t>ACID</a:t>
            </a:r>
            <a:r>
              <a:rPr lang="en-IN" dirty="0"/>
              <a:t> </a:t>
            </a:r>
            <a:r>
              <a:rPr lang="en-IN" dirty="0" smtClean="0"/>
              <a:t>(</a:t>
            </a:r>
            <a:r>
              <a:rPr lang="en-US" b="1" dirty="0"/>
              <a:t>A</a:t>
            </a:r>
            <a:r>
              <a:rPr lang="en-US" dirty="0"/>
              <a:t>tomicity, </a:t>
            </a:r>
            <a:r>
              <a:rPr lang="en-US" b="1" dirty="0"/>
              <a:t>C</a:t>
            </a:r>
            <a:r>
              <a:rPr lang="en-US" dirty="0"/>
              <a:t>onsistency, </a:t>
            </a:r>
            <a:r>
              <a:rPr lang="en-US" b="1" dirty="0"/>
              <a:t>I</a:t>
            </a:r>
            <a:r>
              <a:rPr lang="en-US" dirty="0"/>
              <a:t>solation, and </a:t>
            </a:r>
            <a:r>
              <a:rPr lang="en-US" b="1" dirty="0" smtClean="0"/>
              <a:t>D</a:t>
            </a:r>
            <a:r>
              <a:rPr lang="en-US" dirty="0" smtClean="0"/>
              <a:t>urability) </a:t>
            </a:r>
            <a:r>
              <a:rPr lang="en-IN" dirty="0" smtClean="0"/>
              <a:t>compliance</a:t>
            </a:r>
            <a:r>
              <a:rPr lang="en-IN" dirty="0"/>
              <a:t>.</a:t>
            </a:r>
          </a:p>
          <a:p>
            <a:r>
              <a:rPr lang="en-IN" dirty="0"/>
              <a:t>Examples: Oracle, MySQL, SQL Server, </a:t>
            </a:r>
            <a:r>
              <a:rPr lang="en-IN" dirty="0" err="1"/>
              <a:t>PostgreSQL</a:t>
            </a:r>
            <a:endParaRPr lang="en-IN" dirty="0"/>
          </a:p>
          <a:p>
            <a:endParaRPr lang="en-IN" dirty="0"/>
          </a:p>
        </p:txBody>
      </p:sp>
    </p:spTree>
    <p:extLst>
      <p:ext uri="{BB962C8B-B14F-4D97-AF65-F5344CB8AC3E}">
        <p14:creationId xmlns:p14="http://schemas.microsoft.com/office/powerpoint/2010/main" val="1888335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NoSQL</a:t>
            </a:r>
            <a:endParaRPr lang="en-IN" dirty="0"/>
          </a:p>
        </p:txBody>
      </p:sp>
      <p:sp>
        <p:nvSpPr>
          <p:cNvPr id="3" name="Content Placeholder 2"/>
          <p:cNvSpPr>
            <a:spLocks noGrp="1"/>
          </p:cNvSpPr>
          <p:nvPr>
            <p:ph idx="1"/>
          </p:nvPr>
        </p:nvSpPr>
        <p:spPr>
          <a:xfrm>
            <a:off x="677334" y="2160589"/>
            <a:ext cx="9198186" cy="4529771"/>
          </a:xfrm>
        </p:spPr>
        <p:txBody>
          <a:bodyPr>
            <a:normAutofit/>
          </a:bodyPr>
          <a:lstStyle/>
          <a:p>
            <a:r>
              <a:rPr lang="en-US" b="1" dirty="0" err="1"/>
              <a:t>NoSQL</a:t>
            </a:r>
            <a:r>
              <a:rPr lang="en-US" dirty="0"/>
              <a:t> = “Not only SQL” – a broad class of </a:t>
            </a:r>
            <a:r>
              <a:rPr lang="en-US" b="1" dirty="0"/>
              <a:t>non-relational</a:t>
            </a:r>
            <a:r>
              <a:rPr lang="en-US" dirty="0"/>
              <a:t> databases designed for:</a:t>
            </a:r>
          </a:p>
          <a:p>
            <a:r>
              <a:rPr lang="en-US" dirty="0"/>
              <a:t>High </a:t>
            </a:r>
            <a:r>
              <a:rPr lang="en-US" b="1" dirty="0"/>
              <a:t>scalability</a:t>
            </a:r>
            <a:endParaRPr lang="en-US" dirty="0"/>
          </a:p>
          <a:p>
            <a:r>
              <a:rPr lang="en-US" dirty="0"/>
              <a:t>Flexible </a:t>
            </a:r>
            <a:r>
              <a:rPr lang="en-US" b="1" dirty="0"/>
              <a:t>schema-less</a:t>
            </a:r>
            <a:r>
              <a:rPr lang="en-US" dirty="0"/>
              <a:t> structure</a:t>
            </a:r>
          </a:p>
          <a:p>
            <a:r>
              <a:rPr lang="en-US" b="1" dirty="0"/>
              <a:t>Unstructured/semi-structured </a:t>
            </a:r>
            <a:r>
              <a:rPr lang="en-US" b="1" dirty="0" smtClean="0"/>
              <a:t>data</a:t>
            </a:r>
          </a:p>
          <a:p>
            <a:pPr marL="0" indent="0">
              <a:buNone/>
            </a:pPr>
            <a:endParaRPr lang="en-US" dirty="0"/>
          </a:p>
          <a:p>
            <a:pPr marL="0" indent="0">
              <a:buNone/>
            </a:pPr>
            <a:r>
              <a:rPr lang="en-US" b="1" dirty="0"/>
              <a:t>🔍 Key Characteristics:</a:t>
            </a:r>
          </a:p>
          <a:p>
            <a:r>
              <a:rPr lang="en-US" dirty="0"/>
              <a:t>Horizontal scalability (easier distributed architecture)</a:t>
            </a:r>
          </a:p>
          <a:p>
            <a:r>
              <a:rPr lang="en-US" dirty="0"/>
              <a:t>Schema flexibility (can change structure anytime)</a:t>
            </a:r>
          </a:p>
          <a:p>
            <a:r>
              <a:rPr lang="en-US" dirty="0"/>
              <a:t>High performance for specific workloads</a:t>
            </a:r>
          </a:p>
          <a:p>
            <a:r>
              <a:rPr lang="en-US" dirty="0" smtClean="0"/>
              <a:t>For </a:t>
            </a:r>
            <a:r>
              <a:rPr lang="en-US" dirty="0"/>
              <a:t>better performance and availability </a:t>
            </a:r>
            <a:r>
              <a:rPr lang="en-US" dirty="0" smtClean="0"/>
              <a:t>use </a:t>
            </a:r>
            <a:r>
              <a:rPr lang="en-US" b="1" dirty="0"/>
              <a:t>BASE</a:t>
            </a:r>
            <a:r>
              <a:rPr lang="en-US" dirty="0"/>
              <a:t>: Basically Available, Soft state, Eventually </a:t>
            </a:r>
            <a:r>
              <a:rPr lang="en-US" dirty="0" smtClean="0"/>
              <a:t>consistent (NOT ACID)</a:t>
            </a:r>
            <a:endParaRPr lang="en-US" dirty="0"/>
          </a:p>
          <a:p>
            <a:endParaRPr lang="en-IN" dirty="0"/>
          </a:p>
        </p:txBody>
      </p:sp>
    </p:spTree>
    <p:extLst>
      <p:ext uri="{BB962C8B-B14F-4D97-AF65-F5344CB8AC3E}">
        <p14:creationId xmlns:p14="http://schemas.microsoft.com/office/powerpoint/2010/main" val="3009153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a:t>
            </a:r>
            <a:r>
              <a:rPr lang="en-IN" dirty="0" err="1"/>
              <a:t>NoSQL</a:t>
            </a:r>
            <a:r>
              <a:rPr lang="en-IN" dirty="0"/>
              <a:t> Databases:</a:t>
            </a:r>
          </a:p>
        </p:txBody>
      </p:sp>
      <p:graphicFrame>
        <p:nvGraphicFramePr>
          <p:cNvPr id="5" name="Table 4"/>
          <p:cNvGraphicFramePr>
            <a:graphicFrameLocks noGrp="1"/>
          </p:cNvGraphicFramePr>
          <p:nvPr>
            <p:extLst>
              <p:ext uri="{D42A27DB-BD31-4B8C-83A1-F6EECF244321}">
                <p14:modId xmlns:p14="http://schemas.microsoft.com/office/powerpoint/2010/main" val="1168186630"/>
              </p:ext>
            </p:extLst>
          </p:nvPr>
        </p:nvGraphicFramePr>
        <p:xfrm>
          <a:off x="677333" y="2042159"/>
          <a:ext cx="9137226" cy="4556760"/>
        </p:xfrm>
        <a:graphic>
          <a:graphicData uri="http://schemas.openxmlformats.org/drawingml/2006/table">
            <a:tbl>
              <a:tblPr/>
              <a:tblGrid>
                <a:gridCol w="3045742"/>
                <a:gridCol w="3045742"/>
                <a:gridCol w="3045742"/>
              </a:tblGrid>
              <a:tr h="628518">
                <a:tc>
                  <a:txBody>
                    <a:bodyPr/>
                    <a:lstStyle/>
                    <a:p>
                      <a:r>
                        <a:rPr lang="en-IN" b="1" u="sng" dirty="0">
                          <a:solidFill>
                            <a:schemeClr val="accent1">
                              <a:lumMod val="50000"/>
                            </a:schemeClr>
                          </a:solidFill>
                        </a:rPr>
                        <a:t>Type</a:t>
                      </a:r>
                    </a:p>
                  </a:txBody>
                  <a:tcPr anchor="ctr">
                    <a:lnL>
                      <a:noFill/>
                    </a:lnL>
                    <a:lnR>
                      <a:noFill/>
                    </a:lnR>
                    <a:lnT>
                      <a:noFill/>
                    </a:lnT>
                    <a:lnB>
                      <a:noFill/>
                    </a:lnB>
                  </a:tcPr>
                </a:tc>
                <a:tc>
                  <a:txBody>
                    <a:bodyPr/>
                    <a:lstStyle/>
                    <a:p>
                      <a:r>
                        <a:rPr lang="en-IN" b="1" u="sng" dirty="0">
                          <a:solidFill>
                            <a:schemeClr val="accent1">
                              <a:lumMod val="50000"/>
                            </a:schemeClr>
                          </a:solidFill>
                        </a:rPr>
                        <a:t>Description</a:t>
                      </a:r>
                    </a:p>
                  </a:txBody>
                  <a:tcPr anchor="ctr">
                    <a:lnL>
                      <a:noFill/>
                    </a:lnL>
                    <a:lnR>
                      <a:noFill/>
                    </a:lnR>
                    <a:lnT>
                      <a:noFill/>
                    </a:lnT>
                    <a:lnB>
                      <a:noFill/>
                    </a:lnB>
                  </a:tcPr>
                </a:tc>
                <a:tc>
                  <a:txBody>
                    <a:bodyPr/>
                    <a:lstStyle/>
                    <a:p>
                      <a:r>
                        <a:rPr lang="en-IN" b="1" u="sng" dirty="0">
                          <a:solidFill>
                            <a:schemeClr val="accent1">
                              <a:lumMod val="50000"/>
                            </a:schemeClr>
                          </a:solidFill>
                        </a:rPr>
                        <a:t>Example</a:t>
                      </a:r>
                    </a:p>
                  </a:txBody>
                  <a:tcPr anchor="ctr">
                    <a:lnL>
                      <a:noFill/>
                    </a:lnL>
                    <a:lnR>
                      <a:noFill/>
                    </a:lnR>
                    <a:lnT>
                      <a:noFill/>
                    </a:lnT>
                    <a:lnB>
                      <a:noFill/>
                    </a:lnB>
                  </a:tcPr>
                </a:tc>
              </a:tr>
              <a:tr h="1099908">
                <a:tc>
                  <a:txBody>
                    <a:bodyPr/>
                    <a:lstStyle/>
                    <a:p>
                      <a:r>
                        <a:rPr lang="en-IN" b="1" dirty="0"/>
                        <a:t>Document-based</a:t>
                      </a:r>
                      <a:endParaRPr lang="en-IN" dirty="0"/>
                    </a:p>
                  </a:txBody>
                  <a:tcPr anchor="ctr">
                    <a:lnL>
                      <a:noFill/>
                    </a:lnL>
                    <a:lnR>
                      <a:noFill/>
                    </a:lnR>
                    <a:lnT>
                      <a:noFill/>
                    </a:lnT>
                    <a:lnB>
                      <a:noFill/>
                    </a:lnB>
                  </a:tcPr>
                </a:tc>
                <a:tc>
                  <a:txBody>
                    <a:bodyPr/>
                    <a:lstStyle/>
                    <a:p>
                      <a:r>
                        <a:rPr lang="en-IN" dirty="0"/>
                        <a:t>Store data in JSON-like documents</a:t>
                      </a:r>
                    </a:p>
                  </a:txBody>
                  <a:tcPr anchor="ctr">
                    <a:lnL>
                      <a:noFill/>
                    </a:lnL>
                    <a:lnR>
                      <a:noFill/>
                    </a:lnR>
                    <a:lnT>
                      <a:noFill/>
                    </a:lnT>
                    <a:lnB>
                      <a:noFill/>
                    </a:lnB>
                  </a:tcPr>
                </a:tc>
                <a:tc>
                  <a:txBody>
                    <a:bodyPr/>
                    <a:lstStyle/>
                    <a:p>
                      <a:r>
                        <a:rPr lang="en-IN" dirty="0" err="1"/>
                        <a:t>MongoDB</a:t>
                      </a:r>
                      <a:r>
                        <a:rPr lang="en-IN" dirty="0"/>
                        <a:t>, </a:t>
                      </a:r>
                      <a:r>
                        <a:rPr lang="en-IN" dirty="0" err="1"/>
                        <a:t>CouchDB</a:t>
                      </a:r>
                      <a:endParaRPr lang="en-IN" dirty="0"/>
                    </a:p>
                  </a:txBody>
                  <a:tcPr anchor="ctr">
                    <a:lnL>
                      <a:noFill/>
                    </a:lnL>
                    <a:lnR>
                      <a:noFill/>
                    </a:lnR>
                    <a:lnT>
                      <a:noFill/>
                    </a:lnT>
                    <a:lnB>
                      <a:noFill/>
                    </a:lnB>
                  </a:tcPr>
                </a:tc>
              </a:tr>
              <a:tr h="628518">
                <a:tc>
                  <a:txBody>
                    <a:bodyPr/>
                    <a:lstStyle/>
                    <a:p>
                      <a:r>
                        <a:rPr lang="en-IN" b="1"/>
                        <a:t>Key-Value Stores</a:t>
                      </a:r>
                      <a:endParaRPr lang="en-IN"/>
                    </a:p>
                  </a:txBody>
                  <a:tcPr anchor="ctr">
                    <a:lnL>
                      <a:noFill/>
                    </a:lnL>
                    <a:lnR>
                      <a:noFill/>
                    </a:lnR>
                    <a:lnT>
                      <a:noFill/>
                    </a:lnT>
                    <a:lnB>
                      <a:noFill/>
                    </a:lnB>
                  </a:tcPr>
                </a:tc>
                <a:tc>
                  <a:txBody>
                    <a:bodyPr/>
                    <a:lstStyle/>
                    <a:p>
                      <a:r>
                        <a:rPr lang="en-IN"/>
                        <a:t>Simple key-value pairs</a:t>
                      </a:r>
                    </a:p>
                  </a:txBody>
                  <a:tcPr anchor="ctr">
                    <a:lnL>
                      <a:noFill/>
                    </a:lnL>
                    <a:lnR>
                      <a:noFill/>
                    </a:lnR>
                    <a:lnT>
                      <a:noFill/>
                    </a:lnT>
                    <a:lnB>
                      <a:noFill/>
                    </a:lnB>
                  </a:tcPr>
                </a:tc>
                <a:tc>
                  <a:txBody>
                    <a:bodyPr/>
                    <a:lstStyle/>
                    <a:p>
                      <a:r>
                        <a:rPr lang="en-IN" dirty="0" err="1"/>
                        <a:t>Redis</a:t>
                      </a:r>
                      <a:r>
                        <a:rPr lang="en-IN" dirty="0"/>
                        <a:t>, </a:t>
                      </a:r>
                      <a:r>
                        <a:rPr lang="en-IN" dirty="0" err="1"/>
                        <a:t>DynamoDB</a:t>
                      </a:r>
                      <a:endParaRPr lang="en-IN" dirty="0"/>
                    </a:p>
                  </a:txBody>
                  <a:tcPr anchor="ctr">
                    <a:lnL>
                      <a:noFill/>
                    </a:lnL>
                    <a:lnR>
                      <a:noFill/>
                    </a:lnR>
                    <a:lnT>
                      <a:noFill/>
                    </a:lnT>
                    <a:lnB>
                      <a:noFill/>
                    </a:lnB>
                  </a:tcPr>
                </a:tc>
              </a:tr>
              <a:tr h="1099908">
                <a:tc>
                  <a:txBody>
                    <a:bodyPr/>
                    <a:lstStyle/>
                    <a:p>
                      <a:r>
                        <a:rPr lang="en-IN" b="1"/>
                        <a:t>Column-based</a:t>
                      </a:r>
                      <a:endParaRPr lang="en-IN"/>
                    </a:p>
                  </a:txBody>
                  <a:tcPr anchor="ctr">
                    <a:lnL>
                      <a:noFill/>
                    </a:lnL>
                    <a:lnR>
                      <a:noFill/>
                    </a:lnR>
                    <a:lnT>
                      <a:noFill/>
                    </a:lnT>
                    <a:lnB>
                      <a:noFill/>
                    </a:lnB>
                  </a:tcPr>
                </a:tc>
                <a:tc>
                  <a:txBody>
                    <a:bodyPr/>
                    <a:lstStyle/>
                    <a:p>
                      <a:r>
                        <a:rPr lang="en-IN"/>
                        <a:t>Store data in columns for fast retrieval</a:t>
                      </a:r>
                    </a:p>
                  </a:txBody>
                  <a:tcPr anchor="ctr">
                    <a:lnL>
                      <a:noFill/>
                    </a:lnL>
                    <a:lnR>
                      <a:noFill/>
                    </a:lnR>
                    <a:lnT>
                      <a:noFill/>
                    </a:lnT>
                    <a:lnB>
                      <a:noFill/>
                    </a:lnB>
                  </a:tcPr>
                </a:tc>
                <a:tc>
                  <a:txBody>
                    <a:bodyPr/>
                    <a:lstStyle/>
                    <a:p>
                      <a:r>
                        <a:rPr lang="en-IN" dirty="0"/>
                        <a:t>Cassandra, </a:t>
                      </a:r>
                      <a:r>
                        <a:rPr lang="en-IN" dirty="0" err="1"/>
                        <a:t>HBase</a:t>
                      </a:r>
                      <a:endParaRPr lang="en-IN" dirty="0"/>
                    </a:p>
                  </a:txBody>
                  <a:tcPr anchor="ctr">
                    <a:lnL>
                      <a:noFill/>
                    </a:lnL>
                    <a:lnR>
                      <a:noFill/>
                    </a:lnR>
                    <a:lnT>
                      <a:noFill/>
                    </a:lnT>
                    <a:lnB>
                      <a:noFill/>
                    </a:lnB>
                  </a:tcPr>
                </a:tc>
              </a:tr>
              <a:tr h="1099908">
                <a:tc>
                  <a:txBody>
                    <a:bodyPr/>
                    <a:lstStyle/>
                    <a:p>
                      <a:r>
                        <a:rPr lang="en-IN" b="1" dirty="0"/>
                        <a:t>Graph-based</a:t>
                      </a:r>
                      <a:endParaRPr lang="en-IN" dirty="0"/>
                    </a:p>
                  </a:txBody>
                  <a:tcPr anchor="ctr">
                    <a:lnL>
                      <a:noFill/>
                    </a:lnL>
                    <a:lnR>
                      <a:noFill/>
                    </a:lnR>
                    <a:lnT>
                      <a:noFill/>
                    </a:lnT>
                    <a:lnB>
                      <a:noFill/>
                    </a:lnB>
                  </a:tcPr>
                </a:tc>
                <a:tc>
                  <a:txBody>
                    <a:bodyPr/>
                    <a:lstStyle/>
                    <a:p>
                      <a:r>
                        <a:rPr lang="en-US"/>
                        <a:t>Store data as nodes and relationships</a:t>
                      </a:r>
                    </a:p>
                  </a:txBody>
                  <a:tcPr anchor="ctr">
                    <a:lnL>
                      <a:noFill/>
                    </a:lnL>
                    <a:lnR>
                      <a:noFill/>
                    </a:lnR>
                    <a:lnT>
                      <a:noFill/>
                    </a:lnT>
                    <a:lnB>
                      <a:noFill/>
                    </a:lnB>
                  </a:tcPr>
                </a:tc>
                <a:tc>
                  <a:txBody>
                    <a:bodyPr/>
                    <a:lstStyle/>
                    <a:p>
                      <a:r>
                        <a:rPr lang="en-IN" dirty="0"/>
                        <a:t>Neo4j, </a:t>
                      </a:r>
                      <a:r>
                        <a:rPr lang="en-IN" dirty="0" err="1"/>
                        <a:t>ArangoDB</a:t>
                      </a:r>
                      <a:endParaRPr lang="en-IN" dirty="0"/>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23247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is </a:t>
            </a:r>
            <a:r>
              <a:rPr lang="en-US" b="1" dirty="0" err="1"/>
              <a:t>NoSQL</a:t>
            </a:r>
            <a:r>
              <a:rPr lang="en-US" b="1" dirty="0"/>
              <a:t> Used?</a:t>
            </a:r>
            <a:br>
              <a:rPr lang="en-US" b="1" dirty="0"/>
            </a:br>
            <a:endParaRPr lang="en-IN" dirty="0"/>
          </a:p>
        </p:txBody>
      </p:sp>
      <p:sp>
        <p:nvSpPr>
          <p:cNvPr id="3" name="Content Placeholder 2"/>
          <p:cNvSpPr>
            <a:spLocks noGrp="1"/>
          </p:cNvSpPr>
          <p:nvPr>
            <p:ph idx="1"/>
          </p:nvPr>
        </p:nvSpPr>
        <p:spPr/>
        <p:txBody>
          <a:bodyPr/>
          <a:lstStyle/>
          <a:p>
            <a:r>
              <a:rPr lang="en-US" dirty="0" smtClean="0"/>
              <a:t>Real-time </a:t>
            </a:r>
            <a:r>
              <a:rPr lang="en-US" dirty="0"/>
              <a:t>analytics</a:t>
            </a:r>
          </a:p>
          <a:p>
            <a:r>
              <a:rPr lang="en-US" dirty="0" err="1"/>
              <a:t>IoT</a:t>
            </a:r>
            <a:r>
              <a:rPr lang="en-US" dirty="0"/>
              <a:t> applications</a:t>
            </a:r>
          </a:p>
          <a:p>
            <a:r>
              <a:rPr lang="en-US" dirty="0"/>
              <a:t>Social media platforms</a:t>
            </a:r>
          </a:p>
          <a:p>
            <a:r>
              <a:rPr lang="en-US" dirty="0"/>
              <a:t>Content management systems</a:t>
            </a:r>
          </a:p>
          <a:p>
            <a:r>
              <a:rPr lang="en-US" dirty="0"/>
              <a:t>Applications with massive amounts of unstructured data</a:t>
            </a:r>
          </a:p>
          <a:p>
            <a:endParaRPr lang="en-IN" dirty="0"/>
          </a:p>
        </p:txBody>
      </p:sp>
    </p:spTree>
    <p:extLst>
      <p:ext uri="{BB962C8B-B14F-4D97-AF65-F5344CB8AC3E}">
        <p14:creationId xmlns:p14="http://schemas.microsoft.com/office/powerpoint/2010/main" val="529884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NewSQL</a:t>
            </a:r>
            <a:endParaRPr lang="en-IN" dirty="0"/>
          </a:p>
        </p:txBody>
      </p:sp>
      <p:sp>
        <p:nvSpPr>
          <p:cNvPr id="3" name="Content Placeholder 2"/>
          <p:cNvSpPr>
            <a:spLocks noGrp="1"/>
          </p:cNvSpPr>
          <p:nvPr>
            <p:ph idx="1"/>
          </p:nvPr>
        </p:nvSpPr>
        <p:spPr/>
        <p:txBody>
          <a:bodyPr/>
          <a:lstStyle/>
          <a:p>
            <a:r>
              <a:rPr lang="en-US" dirty="0" err="1"/>
              <a:t>NewSQL</a:t>
            </a:r>
            <a:r>
              <a:rPr lang="en-US" dirty="0"/>
              <a:t> refers to modern relational databases </a:t>
            </a:r>
          </a:p>
          <a:p>
            <a:r>
              <a:rPr lang="en-US" dirty="0" smtClean="0"/>
              <a:t>Use </a:t>
            </a:r>
            <a:r>
              <a:rPr lang="en-US" dirty="0"/>
              <a:t>SQL as query </a:t>
            </a:r>
            <a:r>
              <a:rPr lang="en-US" dirty="0" smtClean="0"/>
              <a:t>language</a:t>
            </a:r>
          </a:p>
          <a:p>
            <a:r>
              <a:rPr lang="en-US" dirty="0" smtClean="0"/>
              <a:t>Provide </a:t>
            </a:r>
            <a:r>
              <a:rPr lang="en-US" dirty="0"/>
              <a:t>ACID </a:t>
            </a:r>
            <a:r>
              <a:rPr lang="en-US" dirty="0" smtClean="0"/>
              <a:t>compliance</a:t>
            </a:r>
          </a:p>
          <a:p>
            <a:r>
              <a:rPr lang="en-US" dirty="0" smtClean="0"/>
              <a:t>Offer </a:t>
            </a:r>
            <a:r>
              <a:rPr lang="en-US" dirty="0"/>
              <a:t>scalability like </a:t>
            </a:r>
            <a:r>
              <a:rPr lang="en-US" dirty="0" err="1" smtClean="0"/>
              <a:t>NoSQL</a:t>
            </a:r>
            <a:endParaRPr lang="en-US" dirty="0" smtClean="0"/>
          </a:p>
          <a:p>
            <a:r>
              <a:rPr lang="en-US" dirty="0" err="1" smtClean="0"/>
              <a:t>NewSQL</a:t>
            </a:r>
            <a:r>
              <a:rPr lang="en-US" dirty="0" smtClean="0"/>
              <a:t> </a:t>
            </a:r>
            <a:r>
              <a:rPr lang="en-US" dirty="0"/>
              <a:t>= Best of both worlds: SQL + </a:t>
            </a:r>
            <a:r>
              <a:rPr lang="en-US" dirty="0" smtClean="0"/>
              <a:t>Scalability</a:t>
            </a:r>
          </a:p>
          <a:p>
            <a:pPr marL="0" indent="0">
              <a:buNone/>
            </a:pPr>
            <a:endParaRPr lang="en-IN" b="1" dirty="0" smtClean="0"/>
          </a:p>
          <a:p>
            <a:pPr marL="0" indent="0">
              <a:buNone/>
            </a:pPr>
            <a:r>
              <a:rPr lang="en-IN" b="1" dirty="0" smtClean="0"/>
              <a:t>Why </a:t>
            </a:r>
            <a:r>
              <a:rPr lang="en-IN" b="1" dirty="0" err="1"/>
              <a:t>NewSQL</a:t>
            </a:r>
            <a:r>
              <a:rPr lang="en-IN" b="1" dirty="0"/>
              <a:t>?</a:t>
            </a:r>
          </a:p>
          <a:p>
            <a:r>
              <a:rPr lang="en-US" dirty="0"/>
              <a:t>To address scalability limitations of traditional RDBMS without giving up SQL features or transaction integrity</a:t>
            </a:r>
            <a:r>
              <a:rPr lang="en-US" dirty="0" smtClean="0"/>
              <a:t>.</a:t>
            </a:r>
          </a:p>
          <a:p>
            <a:r>
              <a:rPr lang="en-US" dirty="0" smtClean="0"/>
              <a:t>Designed </a:t>
            </a:r>
            <a:r>
              <a:rPr lang="en-US" dirty="0"/>
              <a:t>for cloud-native applications.</a:t>
            </a:r>
            <a:endParaRPr lang="en-IN" dirty="0"/>
          </a:p>
        </p:txBody>
      </p:sp>
    </p:spTree>
    <p:extLst>
      <p:ext uri="{BB962C8B-B14F-4D97-AF65-F5344CB8AC3E}">
        <p14:creationId xmlns:p14="http://schemas.microsoft.com/office/powerpoint/2010/main" val="344029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Features of </a:t>
            </a:r>
            <a:r>
              <a:rPr lang="en-US" b="1" dirty="0" err="1"/>
              <a:t>NewSQL</a:t>
            </a:r>
            <a:r>
              <a:rPr lang="en-US" b="1" dirty="0"/>
              <a:t>:</a:t>
            </a:r>
            <a:br>
              <a:rPr lang="en-US" b="1" dirty="0"/>
            </a:br>
            <a:endParaRPr lang="en-IN" dirty="0"/>
          </a:p>
        </p:txBody>
      </p:sp>
      <p:sp>
        <p:nvSpPr>
          <p:cNvPr id="3" name="Content Placeholder 2"/>
          <p:cNvSpPr>
            <a:spLocks noGrp="1"/>
          </p:cNvSpPr>
          <p:nvPr>
            <p:ph idx="1"/>
          </p:nvPr>
        </p:nvSpPr>
        <p:spPr/>
        <p:txBody>
          <a:bodyPr/>
          <a:lstStyle/>
          <a:p>
            <a:r>
              <a:rPr lang="en-US" b="1" dirty="0" smtClean="0"/>
              <a:t>Distributed </a:t>
            </a:r>
            <a:r>
              <a:rPr lang="en-US" b="1" dirty="0"/>
              <a:t>architecture</a:t>
            </a:r>
            <a:r>
              <a:rPr lang="en-US" dirty="0"/>
              <a:t> for high availability</a:t>
            </a:r>
          </a:p>
          <a:p>
            <a:r>
              <a:rPr lang="en-US" dirty="0"/>
              <a:t>Full </a:t>
            </a:r>
            <a:r>
              <a:rPr lang="en-US" b="1" dirty="0"/>
              <a:t>SQL support</a:t>
            </a:r>
            <a:r>
              <a:rPr lang="en-US" dirty="0"/>
              <a:t> (joins, indexes, ACID)</a:t>
            </a:r>
          </a:p>
          <a:p>
            <a:r>
              <a:rPr lang="en-US" b="1" dirty="0"/>
              <a:t>In-memory capabilities</a:t>
            </a:r>
            <a:r>
              <a:rPr lang="en-US" dirty="0"/>
              <a:t> for speed</a:t>
            </a:r>
          </a:p>
          <a:p>
            <a:r>
              <a:rPr lang="en-US" b="1" dirty="0" smtClean="0"/>
              <a:t>Auto-</a:t>
            </a:r>
            <a:r>
              <a:rPr lang="en-US" b="1" dirty="0" err="1" smtClean="0"/>
              <a:t>sharding</a:t>
            </a:r>
            <a:r>
              <a:rPr lang="en-US" dirty="0" smtClean="0"/>
              <a:t> (</a:t>
            </a:r>
            <a:r>
              <a:rPr lang="en-US" dirty="0" err="1"/>
              <a:t>sharding</a:t>
            </a:r>
            <a:r>
              <a:rPr lang="en-US" dirty="0"/>
              <a:t> refers to </a:t>
            </a:r>
            <a:r>
              <a:rPr lang="en-US" dirty="0"/>
              <a:t>the practice of horizontally partitioning a large database into smaller, more manageable pieces called shards, which are distributed across multiple </a:t>
            </a:r>
            <a:r>
              <a:rPr lang="en-US" dirty="0" smtClean="0"/>
              <a:t>servers) and </a:t>
            </a:r>
            <a:r>
              <a:rPr lang="en-US" b="1" dirty="0" smtClean="0"/>
              <a:t>replication </a:t>
            </a:r>
            <a:r>
              <a:rPr lang="en-US" dirty="0" smtClean="0"/>
              <a:t>(</a:t>
            </a:r>
            <a:r>
              <a:rPr lang="en-US" dirty="0"/>
              <a:t>process of creating and maintaining multiple copies of data across different nodes or </a:t>
            </a:r>
            <a:r>
              <a:rPr lang="en-US" dirty="0" smtClean="0"/>
              <a:t>servers)</a:t>
            </a:r>
            <a:endParaRPr lang="en-US" dirty="0"/>
          </a:p>
          <a:p>
            <a:endParaRPr lang="en-IN" dirty="0"/>
          </a:p>
        </p:txBody>
      </p:sp>
    </p:spTree>
    <p:extLst>
      <p:ext uri="{BB962C8B-B14F-4D97-AF65-F5344CB8AC3E}">
        <p14:creationId xmlns:p14="http://schemas.microsoft.com/office/powerpoint/2010/main" val="913540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Popular </a:t>
            </a:r>
            <a:r>
              <a:rPr lang="en-US" dirty="0" err="1" smtClean="0"/>
              <a:t>NewSQL</a:t>
            </a:r>
            <a:r>
              <a:rPr lang="en-US" dirty="0" smtClean="0"/>
              <a:t> Databases</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979823894"/>
              </p:ext>
            </p:extLst>
          </p:nvPr>
        </p:nvGraphicFramePr>
        <p:xfrm>
          <a:off x="677333" y="2240278"/>
          <a:ext cx="8832426" cy="4404360"/>
        </p:xfrm>
        <a:graphic>
          <a:graphicData uri="http://schemas.openxmlformats.org/drawingml/2006/table">
            <a:tbl>
              <a:tblPr/>
              <a:tblGrid>
                <a:gridCol w="4416213"/>
                <a:gridCol w="4416213"/>
              </a:tblGrid>
              <a:tr h="652498">
                <a:tc>
                  <a:txBody>
                    <a:bodyPr/>
                    <a:lstStyle/>
                    <a:p>
                      <a:r>
                        <a:rPr lang="en-IN" b="1" u="sng" dirty="0">
                          <a:solidFill>
                            <a:schemeClr val="accent1">
                              <a:lumMod val="50000"/>
                            </a:schemeClr>
                          </a:solidFill>
                        </a:rPr>
                        <a:t>Database</a:t>
                      </a:r>
                    </a:p>
                  </a:txBody>
                  <a:tcPr anchor="ctr">
                    <a:lnL>
                      <a:noFill/>
                    </a:lnL>
                    <a:lnR>
                      <a:noFill/>
                    </a:lnR>
                    <a:lnT>
                      <a:noFill/>
                    </a:lnT>
                    <a:lnB>
                      <a:noFill/>
                    </a:lnB>
                  </a:tcPr>
                </a:tc>
                <a:tc>
                  <a:txBody>
                    <a:bodyPr/>
                    <a:lstStyle/>
                    <a:p>
                      <a:r>
                        <a:rPr lang="en-IN" b="1" u="sng" dirty="0">
                          <a:solidFill>
                            <a:schemeClr val="accent1">
                              <a:lumMod val="50000"/>
                            </a:schemeClr>
                          </a:solidFill>
                        </a:rPr>
                        <a:t>Features</a:t>
                      </a:r>
                    </a:p>
                  </a:txBody>
                  <a:tcPr anchor="ctr">
                    <a:lnL>
                      <a:noFill/>
                    </a:lnL>
                    <a:lnR>
                      <a:noFill/>
                    </a:lnR>
                    <a:lnT>
                      <a:noFill/>
                    </a:lnT>
                    <a:lnB>
                      <a:noFill/>
                    </a:lnB>
                  </a:tcPr>
                </a:tc>
              </a:tr>
              <a:tr h="652498">
                <a:tc>
                  <a:txBody>
                    <a:bodyPr/>
                    <a:lstStyle/>
                    <a:p>
                      <a:r>
                        <a:rPr lang="en-IN" b="1"/>
                        <a:t>Google Spanner</a:t>
                      </a:r>
                      <a:endParaRPr lang="en-IN"/>
                    </a:p>
                  </a:txBody>
                  <a:tcPr anchor="ctr">
                    <a:lnL>
                      <a:noFill/>
                    </a:lnL>
                    <a:lnR>
                      <a:noFill/>
                    </a:lnR>
                    <a:lnT>
                      <a:noFill/>
                    </a:lnT>
                    <a:lnB>
                      <a:noFill/>
                    </a:lnB>
                  </a:tcPr>
                </a:tc>
                <a:tc>
                  <a:txBody>
                    <a:bodyPr/>
                    <a:lstStyle/>
                    <a:p>
                      <a:r>
                        <a:rPr lang="en-IN"/>
                        <a:t>Global distribution, strong consistency</a:t>
                      </a:r>
                    </a:p>
                  </a:txBody>
                  <a:tcPr anchor="ctr">
                    <a:lnL>
                      <a:noFill/>
                    </a:lnL>
                    <a:lnR>
                      <a:noFill/>
                    </a:lnR>
                    <a:lnT>
                      <a:noFill/>
                    </a:lnT>
                    <a:lnB>
                      <a:noFill/>
                    </a:lnB>
                  </a:tcPr>
                </a:tc>
              </a:tr>
              <a:tr h="652498">
                <a:tc>
                  <a:txBody>
                    <a:bodyPr/>
                    <a:lstStyle/>
                    <a:p>
                      <a:r>
                        <a:rPr lang="en-IN" b="1"/>
                        <a:t>CockroachDB</a:t>
                      </a:r>
                      <a:endParaRPr lang="en-IN"/>
                    </a:p>
                  </a:txBody>
                  <a:tcPr anchor="ctr">
                    <a:lnL>
                      <a:noFill/>
                    </a:lnL>
                    <a:lnR>
                      <a:noFill/>
                    </a:lnR>
                    <a:lnT>
                      <a:noFill/>
                    </a:lnT>
                    <a:lnB>
                      <a:noFill/>
                    </a:lnB>
                  </a:tcPr>
                </a:tc>
                <a:tc>
                  <a:txBody>
                    <a:bodyPr/>
                    <a:lstStyle/>
                    <a:p>
                      <a:r>
                        <a:rPr lang="en-IN"/>
                        <a:t>Fault-tolerant, scalable SQL</a:t>
                      </a:r>
                    </a:p>
                  </a:txBody>
                  <a:tcPr anchor="ctr">
                    <a:lnL>
                      <a:noFill/>
                    </a:lnL>
                    <a:lnR>
                      <a:noFill/>
                    </a:lnR>
                    <a:lnT>
                      <a:noFill/>
                    </a:lnT>
                    <a:lnB>
                      <a:noFill/>
                    </a:lnB>
                  </a:tcPr>
                </a:tc>
              </a:tr>
              <a:tr h="652498">
                <a:tc>
                  <a:txBody>
                    <a:bodyPr/>
                    <a:lstStyle/>
                    <a:p>
                      <a:r>
                        <a:rPr lang="en-IN" b="1" dirty="0" err="1"/>
                        <a:t>VoltDB</a:t>
                      </a:r>
                      <a:endParaRPr lang="en-IN" dirty="0"/>
                    </a:p>
                  </a:txBody>
                  <a:tcPr anchor="ctr">
                    <a:lnL>
                      <a:noFill/>
                    </a:lnL>
                    <a:lnR>
                      <a:noFill/>
                    </a:lnR>
                    <a:lnT>
                      <a:noFill/>
                    </a:lnT>
                    <a:lnB>
                      <a:noFill/>
                    </a:lnB>
                  </a:tcPr>
                </a:tc>
                <a:tc>
                  <a:txBody>
                    <a:bodyPr/>
                    <a:lstStyle/>
                    <a:p>
                      <a:r>
                        <a:rPr lang="en-IN"/>
                        <a:t>In-memory processing for speed</a:t>
                      </a:r>
                    </a:p>
                  </a:txBody>
                  <a:tcPr anchor="ctr">
                    <a:lnL>
                      <a:noFill/>
                    </a:lnL>
                    <a:lnR>
                      <a:noFill/>
                    </a:lnR>
                    <a:lnT>
                      <a:noFill/>
                    </a:lnT>
                    <a:lnB>
                      <a:noFill/>
                    </a:lnB>
                  </a:tcPr>
                </a:tc>
              </a:tr>
              <a:tr h="652498">
                <a:tc>
                  <a:txBody>
                    <a:bodyPr/>
                    <a:lstStyle/>
                    <a:p>
                      <a:r>
                        <a:rPr lang="en-IN" b="1"/>
                        <a:t>NuoDB</a:t>
                      </a:r>
                      <a:endParaRPr lang="en-IN"/>
                    </a:p>
                  </a:txBody>
                  <a:tcPr anchor="ctr">
                    <a:lnL>
                      <a:noFill/>
                    </a:lnL>
                    <a:lnR>
                      <a:noFill/>
                    </a:lnR>
                    <a:lnT>
                      <a:noFill/>
                    </a:lnT>
                    <a:lnB>
                      <a:noFill/>
                    </a:lnB>
                  </a:tcPr>
                </a:tc>
                <a:tc>
                  <a:txBody>
                    <a:bodyPr/>
                    <a:lstStyle/>
                    <a:p>
                      <a:r>
                        <a:rPr lang="en-IN"/>
                        <a:t>Cloud-native, elastic scaling</a:t>
                      </a:r>
                    </a:p>
                  </a:txBody>
                  <a:tcPr anchor="ctr">
                    <a:lnL>
                      <a:noFill/>
                    </a:lnL>
                    <a:lnR>
                      <a:noFill/>
                    </a:lnR>
                    <a:lnT>
                      <a:noFill/>
                    </a:lnT>
                    <a:lnB>
                      <a:noFill/>
                    </a:lnB>
                  </a:tcPr>
                </a:tc>
              </a:tr>
              <a:tr h="1141870">
                <a:tc>
                  <a:txBody>
                    <a:bodyPr/>
                    <a:lstStyle/>
                    <a:p>
                      <a:r>
                        <a:rPr lang="en-IN" b="1"/>
                        <a:t>TiDB</a:t>
                      </a:r>
                      <a:endParaRPr lang="en-IN"/>
                    </a:p>
                  </a:txBody>
                  <a:tcPr anchor="ctr">
                    <a:lnL>
                      <a:noFill/>
                    </a:lnL>
                    <a:lnR>
                      <a:noFill/>
                    </a:lnR>
                    <a:lnT>
                      <a:noFill/>
                    </a:lnT>
                    <a:lnB>
                      <a:noFill/>
                    </a:lnB>
                  </a:tcPr>
                </a:tc>
                <a:tc>
                  <a:txBody>
                    <a:bodyPr/>
                    <a:lstStyle/>
                    <a:p>
                      <a:r>
                        <a:rPr lang="en-US" dirty="0"/>
                        <a:t>MySQL compatible, supports hybrid workloads</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664425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Comparison: </a:t>
            </a:r>
            <a:r>
              <a:rPr lang="en-IN" dirty="0"/>
              <a:t>RDBMS </a:t>
            </a:r>
            <a:r>
              <a:rPr lang="en-IN" dirty="0" err="1"/>
              <a:t>vs</a:t>
            </a:r>
            <a:r>
              <a:rPr lang="en-IN" dirty="0"/>
              <a:t> </a:t>
            </a:r>
            <a:r>
              <a:rPr lang="en-IN" dirty="0" err="1"/>
              <a:t>NoSQL</a:t>
            </a:r>
            <a:r>
              <a:rPr lang="en-IN" dirty="0"/>
              <a:t> </a:t>
            </a:r>
            <a:r>
              <a:rPr lang="en-IN" dirty="0" err="1"/>
              <a:t>vs</a:t>
            </a:r>
            <a:r>
              <a:rPr lang="en-IN" dirty="0"/>
              <a:t> </a:t>
            </a:r>
            <a:r>
              <a:rPr lang="en-IN" dirty="0" err="1"/>
              <a:t>NewSQL</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313269306"/>
              </p:ext>
            </p:extLst>
          </p:nvPr>
        </p:nvGraphicFramePr>
        <p:xfrm>
          <a:off x="677334" y="1525746"/>
          <a:ext cx="9212896" cy="4311174"/>
        </p:xfrm>
        <a:graphic>
          <a:graphicData uri="http://schemas.openxmlformats.org/drawingml/2006/table">
            <a:tbl>
              <a:tblPr/>
              <a:tblGrid>
                <a:gridCol w="2303224"/>
                <a:gridCol w="2303224"/>
                <a:gridCol w="2303224"/>
                <a:gridCol w="2303224"/>
              </a:tblGrid>
              <a:tr h="507197">
                <a:tc>
                  <a:txBody>
                    <a:bodyPr/>
                    <a:lstStyle/>
                    <a:p>
                      <a:r>
                        <a:rPr lang="en-IN" b="1" dirty="0">
                          <a:solidFill>
                            <a:schemeClr val="accent1">
                              <a:lumMod val="50000"/>
                            </a:schemeClr>
                          </a:solidFill>
                          <a:effectLst>
                            <a:outerShdw blurRad="38100" dist="38100" dir="2700000" algn="tl">
                              <a:srgbClr val="000000">
                                <a:alpha val="43137"/>
                              </a:srgbClr>
                            </a:outerShdw>
                          </a:effectLst>
                        </a:rPr>
                        <a:t>Feature</a:t>
                      </a:r>
                    </a:p>
                  </a:txBody>
                  <a:tcPr anchor="ctr">
                    <a:lnL>
                      <a:noFill/>
                    </a:lnL>
                    <a:lnR>
                      <a:noFill/>
                    </a:lnR>
                    <a:lnT>
                      <a:noFill/>
                    </a:lnT>
                    <a:lnB>
                      <a:noFill/>
                    </a:lnB>
                  </a:tcPr>
                </a:tc>
                <a:tc>
                  <a:txBody>
                    <a:bodyPr/>
                    <a:lstStyle/>
                    <a:p>
                      <a:r>
                        <a:rPr lang="en-IN" b="1" dirty="0">
                          <a:solidFill>
                            <a:schemeClr val="accent1">
                              <a:lumMod val="50000"/>
                            </a:schemeClr>
                          </a:solidFill>
                          <a:effectLst>
                            <a:outerShdw blurRad="38100" dist="38100" dir="2700000" algn="tl">
                              <a:srgbClr val="000000">
                                <a:alpha val="43137"/>
                              </a:srgbClr>
                            </a:outerShdw>
                          </a:effectLst>
                        </a:rPr>
                        <a:t>RDBMS</a:t>
                      </a:r>
                    </a:p>
                  </a:txBody>
                  <a:tcPr anchor="ctr">
                    <a:lnL>
                      <a:noFill/>
                    </a:lnL>
                    <a:lnR>
                      <a:noFill/>
                    </a:lnR>
                    <a:lnT>
                      <a:noFill/>
                    </a:lnT>
                    <a:lnB>
                      <a:noFill/>
                    </a:lnB>
                  </a:tcPr>
                </a:tc>
                <a:tc>
                  <a:txBody>
                    <a:bodyPr/>
                    <a:lstStyle/>
                    <a:p>
                      <a:r>
                        <a:rPr lang="en-IN" b="1" dirty="0" err="1">
                          <a:solidFill>
                            <a:schemeClr val="accent1">
                              <a:lumMod val="50000"/>
                            </a:schemeClr>
                          </a:solidFill>
                          <a:effectLst>
                            <a:outerShdw blurRad="38100" dist="38100" dir="2700000" algn="tl">
                              <a:srgbClr val="000000">
                                <a:alpha val="43137"/>
                              </a:srgbClr>
                            </a:outerShdw>
                          </a:effectLst>
                        </a:rPr>
                        <a:t>NoSQL</a:t>
                      </a:r>
                      <a:endParaRPr lang="en-IN" b="1" dirty="0">
                        <a:solidFill>
                          <a:schemeClr val="accent1">
                            <a:lumMod val="50000"/>
                          </a:schemeClr>
                        </a:solidFill>
                        <a:effectLst>
                          <a:outerShdw blurRad="38100" dist="38100" dir="2700000" algn="tl">
                            <a:srgbClr val="000000">
                              <a:alpha val="43137"/>
                            </a:srgbClr>
                          </a:outerShdw>
                        </a:effectLst>
                      </a:endParaRPr>
                    </a:p>
                  </a:txBody>
                  <a:tcPr anchor="ctr">
                    <a:lnL>
                      <a:noFill/>
                    </a:lnL>
                    <a:lnR>
                      <a:noFill/>
                    </a:lnR>
                    <a:lnT>
                      <a:noFill/>
                    </a:lnT>
                    <a:lnB>
                      <a:noFill/>
                    </a:lnB>
                  </a:tcPr>
                </a:tc>
                <a:tc>
                  <a:txBody>
                    <a:bodyPr/>
                    <a:lstStyle/>
                    <a:p>
                      <a:r>
                        <a:rPr lang="en-IN" b="1" dirty="0" err="1">
                          <a:solidFill>
                            <a:schemeClr val="accent1">
                              <a:lumMod val="50000"/>
                            </a:schemeClr>
                          </a:solidFill>
                          <a:effectLst>
                            <a:outerShdw blurRad="38100" dist="38100" dir="2700000" algn="tl">
                              <a:srgbClr val="000000">
                                <a:alpha val="43137"/>
                              </a:srgbClr>
                            </a:outerShdw>
                          </a:effectLst>
                        </a:rPr>
                        <a:t>NewSQL</a:t>
                      </a:r>
                      <a:endParaRPr lang="en-IN" b="1" dirty="0">
                        <a:solidFill>
                          <a:schemeClr val="accent1">
                            <a:lumMod val="50000"/>
                          </a:schemeClr>
                        </a:solidFill>
                        <a:effectLst>
                          <a:outerShdw blurRad="38100" dist="38100" dir="2700000" algn="tl">
                            <a:srgbClr val="000000">
                              <a:alpha val="43137"/>
                            </a:srgbClr>
                          </a:outerShdw>
                        </a:effectLst>
                      </a:endParaRPr>
                    </a:p>
                  </a:txBody>
                  <a:tcPr anchor="ctr">
                    <a:lnL>
                      <a:noFill/>
                    </a:lnL>
                    <a:lnR>
                      <a:noFill/>
                    </a:lnR>
                    <a:lnT>
                      <a:noFill/>
                    </a:lnT>
                    <a:lnB>
                      <a:noFill/>
                    </a:lnB>
                  </a:tcPr>
                </a:tc>
              </a:tr>
              <a:tr h="507197">
                <a:tc>
                  <a:txBody>
                    <a:bodyPr/>
                    <a:lstStyle/>
                    <a:p>
                      <a:r>
                        <a:rPr lang="en-IN"/>
                        <a:t>Data Model</a:t>
                      </a:r>
                    </a:p>
                  </a:txBody>
                  <a:tcPr anchor="ctr">
                    <a:lnL>
                      <a:noFill/>
                    </a:lnL>
                    <a:lnR>
                      <a:noFill/>
                    </a:lnR>
                    <a:lnT>
                      <a:noFill/>
                    </a:lnT>
                    <a:lnB>
                      <a:noFill/>
                    </a:lnB>
                  </a:tcPr>
                </a:tc>
                <a:tc>
                  <a:txBody>
                    <a:bodyPr/>
                    <a:lstStyle/>
                    <a:p>
                      <a:r>
                        <a:rPr lang="en-IN"/>
                        <a:t>Relational</a:t>
                      </a:r>
                    </a:p>
                  </a:txBody>
                  <a:tcPr anchor="ctr">
                    <a:lnL>
                      <a:noFill/>
                    </a:lnL>
                    <a:lnR>
                      <a:noFill/>
                    </a:lnR>
                    <a:lnT>
                      <a:noFill/>
                    </a:lnT>
                    <a:lnB>
                      <a:noFill/>
                    </a:lnB>
                  </a:tcPr>
                </a:tc>
                <a:tc>
                  <a:txBody>
                    <a:bodyPr/>
                    <a:lstStyle/>
                    <a:p>
                      <a:r>
                        <a:rPr lang="en-IN"/>
                        <a:t>Non-relational</a:t>
                      </a:r>
                    </a:p>
                  </a:txBody>
                  <a:tcPr anchor="ctr">
                    <a:lnL>
                      <a:noFill/>
                    </a:lnL>
                    <a:lnR>
                      <a:noFill/>
                    </a:lnR>
                    <a:lnT>
                      <a:noFill/>
                    </a:lnT>
                    <a:lnB>
                      <a:noFill/>
                    </a:lnB>
                  </a:tcPr>
                </a:tc>
                <a:tc>
                  <a:txBody>
                    <a:bodyPr/>
                    <a:lstStyle/>
                    <a:p>
                      <a:r>
                        <a:rPr lang="en-IN"/>
                        <a:t>Relational</a:t>
                      </a:r>
                    </a:p>
                  </a:txBody>
                  <a:tcPr anchor="ctr">
                    <a:lnL>
                      <a:noFill/>
                    </a:lnL>
                    <a:lnR>
                      <a:noFill/>
                    </a:lnR>
                    <a:lnT>
                      <a:noFill/>
                    </a:lnT>
                    <a:lnB>
                      <a:noFill/>
                    </a:lnB>
                  </a:tcPr>
                </a:tc>
              </a:tr>
              <a:tr h="507197">
                <a:tc>
                  <a:txBody>
                    <a:bodyPr/>
                    <a:lstStyle/>
                    <a:p>
                      <a:r>
                        <a:rPr lang="en-IN"/>
                        <a:t>Query Language</a:t>
                      </a:r>
                    </a:p>
                  </a:txBody>
                  <a:tcPr anchor="ctr">
                    <a:lnL>
                      <a:noFill/>
                    </a:lnL>
                    <a:lnR>
                      <a:noFill/>
                    </a:lnR>
                    <a:lnT>
                      <a:noFill/>
                    </a:lnT>
                    <a:lnB>
                      <a:noFill/>
                    </a:lnB>
                  </a:tcPr>
                </a:tc>
                <a:tc>
                  <a:txBody>
                    <a:bodyPr/>
                    <a:lstStyle/>
                    <a:p>
                      <a:r>
                        <a:rPr lang="en-IN"/>
                        <a:t>SQL</a:t>
                      </a:r>
                    </a:p>
                  </a:txBody>
                  <a:tcPr anchor="ctr">
                    <a:lnL>
                      <a:noFill/>
                    </a:lnL>
                    <a:lnR>
                      <a:noFill/>
                    </a:lnR>
                    <a:lnT>
                      <a:noFill/>
                    </a:lnT>
                    <a:lnB>
                      <a:noFill/>
                    </a:lnB>
                  </a:tcPr>
                </a:tc>
                <a:tc>
                  <a:txBody>
                    <a:bodyPr/>
                    <a:lstStyle/>
                    <a:p>
                      <a:r>
                        <a:rPr lang="en-IN"/>
                        <a:t>Varies</a:t>
                      </a:r>
                    </a:p>
                  </a:txBody>
                  <a:tcPr anchor="ctr">
                    <a:lnL>
                      <a:noFill/>
                    </a:lnL>
                    <a:lnR>
                      <a:noFill/>
                    </a:lnR>
                    <a:lnT>
                      <a:noFill/>
                    </a:lnT>
                    <a:lnB>
                      <a:noFill/>
                    </a:lnB>
                  </a:tcPr>
                </a:tc>
                <a:tc>
                  <a:txBody>
                    <a:bodyPr/>
                    <a:lstStyle/>
                    <a:p>
                      <a:r>
                        <a:rPr lang="en-IN"/>
                        <a:t>SQL</a:t>
                      </a:r>
                    </a:p>
                  </a:txBody>
                  <a:tcPr anchor="ctr">
                    <a:lnL>
                      <a:noFill/>
                    </a:lnL>
                    <a:lnR>
                      <a:noFill/>
                    </a:lnR>
                    <a:lnT>
                      <a:noFill/>
                    </a:lnT>
                    <a:lnB>
                      <a:noFill/>
                    </a:lnB>
                  </a:tcPr>
                </a:tc>
              </a:tr>
              <a:tr h="507197">
                <a:tc>
                  <a:txBody>
                    <a:bodyPr/>
                    <a:lstStyle/>
                    <a:p>
                      <a:r>
                        <a:rPr lang="en-IN"/>
                        <a:t>Scalability</a:t>
                      </a:r>
                    </a:p>
                  </a:txBody>
                  <a:tcPr anchor="ctr">
                    <a:lnL>
                      <a:noFill/>
                    </a:lnL>
                    <a:lnR>
                      <a:noFill/>
                    </a:lnR>
                    <a:lnT>
                      <a:noFill/>
                    </a:lnT>
                    <a:lnB>
                      <a:noFill/>
                    </a:lnB>
                  </a:tcPr>
                </a:tc>
                <a:tc>
                  <a:txBody>
                    <a:bodyPr/>
                    <a:lstStyle/>
                    <a:p>
                      <a:r>
                        <a:rPr lang="en-IN"/>
                        <a:t>Vertical</a:t>
                      </a:r>
                    </a:p>
                  </a:txBody>
                  <a:tcPr anchor="ctr">
                    <a:lnL>
                      <a:noFill/>
                    </a:lnL>
                    <a:lnR>
                      <a:noFill/>
                    </a:lnR>
                    <a:lnT>
                      <a:noFill/>
                    </a:lnT>
                    <a:lnB>
                      <a:noFill/>
                    </a:lnB>
                  </a:tcPr>
                </a:tc>
                <a:tc>
                  <a:txBody>
                    <a:bodyPr/>
                    <a:lstStyle/>
                    <a:p>
                      <a:r>
                        <a:rPr lang="en-IN"/>
                        <a:t>Horizontal</a:t>
                      </a:r>
                    </a:p>
                  </a:txBody>
                  <a:tcPr anchor="ctr">
                    <a:lnL>
                      <a:noFill/>
                    </a:lnL>
                    <a:lnR>
                      <a:noFill/>
                    </a:lnR>
                    <a:lnT>
                      <a:noFill/>
                    </a:lnT>
                    <a:lnB>
                      <a:noFill/>
                    </a:lnB>
                  </a:tcPr>
                </a:tc>
                <a:tc>
                  <a:txBody>
                    <a:bodyPr/>
                    <a:lstStyle/>
                    <a:p>
                      <a:r>
                        <a:rPr lang="en-IN"/>
                        <a:t>Horizontal</a:t>
                      </a:r>
                    </a:p>
                  </a:txBody>
                  <a:tcPr anchor="ctr">
                    <a:lnL>
                      <a:noFill/>
                    </a:lnL>
                    <a:lnR>
                      <a:noFill/>
                    </a:lnR>
                    <a:lnT>
                      <a:noFill/>
                    </a:lnT>
                    <a:lnB>
                      <a:noFill/>
                    </a:lnB>
                  </a:tcPr>
                </a:tc>
              </a:tr>
              <a:tr h="507197">
                <a:tc>
                  <a:txBody>
                    <a:bodyPr/>
                    <a:lstStyle/>
                    <a:p>
                      <a:r>
                        <a:rPr lang="en-IN"/>
                        <a:t>ACID</a:t>
                      </a:r>
                    </a:p>
                  </a:txBody>
                  <a:tcPr anchor="ctr">
                    <a:lnL>
                      <a:noFill/>
                    </a:lnL>
                    <a:lnR>
                      <a:noFill/>
                    </a:lnR>
                    <a:lnT>
                      <a:noFill/>
                    </a:lnT>
                    <a:lnB>
                      <a:noFill/>
                    </a:lnB>
                  </a:tcPr>
                </a:tc>
                <a:tc>
                  <a:txBody>
                    <a:bodyPr/>
                    <a:lstStyle/>
                    <a:p>
                      <a:r>
                        <a:rPr lang="en-IN"/>
                        <a:t>Yes</a:t>
                      </a:r>
                    </a:p>
                  </a:txBody>
                  <a:tcPr anchor="ctr">
                    <a:lnL>
                      <a:noFill/>
                    </a:lnL>
                    <a:lnR>
                      <a:noFill/>
                    </a:lnR>
                    <a:lnT>
                      <a:noFill/>
                    </a:lnT>
                    <a:lnB>
                      <a:noFill/>
                    </a:lnB>
                  </a:tcPr>
                </a:tc>
                <a:tc>
                  <a:txBody>
                    <a:bodyPr/>
                    <a:lstStyle/>
                    <a:p>
                      <a:r>
                        <a:rPr lang="en-IN"/>
                        <a:t>No (BASE)</a:t>
                      </a:r>
                    </a:p>
                  </a:txBody>
                  <a:tcPr anchor="ctr">
                    <a:lnL>
                      <a:noFill/>
                    </a:lnL>
                    <a:lnR>
                      <a:noFill/>
                    </a:lnR>
                    <a:lnT>
                      <a:noFill/>
                    </a:lnT>
                    <a:lnB>
                      <a:noFill/>
                    </a:lnB>
                  </a:tcPr>
                </a:tc>
                <a:tc>
                  <a:txBody>
                    <a:bodyPr/>
                    <a:lstStyle/>
                    <a:p>
                      <a:r>
                        <a:rPr lang="en-IN"/>
                        <a:t>Yes</a:t>
                      </a:r>
                    </a:p>
                  </a:txBody>
                  <a:tcPr anchor="ctr">
                    <a:lnL>
                      <a:noFill/>
                    </a:lnL>
                    <a:lnR>
                      <a:noFill/>
                    </a:lnR>
                    <a:lnT>
                      <a:noFill/>
                    </a:lnT>
                    <a:lnB>
                      <a:noFill/>
                    </a:lnB>
                  </a:tcPr>
                </a:tc>
              </a:tr>
              <a:tr h="507197">
                <a:tc>
                  <a:txBody>
                    <a:bodyPr/>
                    <a:lstStyle/>
                    <a:p>
                      <a:r>
                        <a:rPr lang="en-IN" dirty="0"/>
                        <a:t>Schema</a:t>
                      </a:r>
                    </a:p>
                  </a:txBody>
                  <a:tcPr anchor="ctr">
                    <a:lnL>
                      <a:noFill/>
                    </a:lnL>
                    <a:lnR>
                      <a:noFill/>
                    </a:lnR>
                    <a:lnT>
                      <a:noFill/>
                    </a:lnT>
                    <a:lnB>
                      <a:noFill/>
                    </a:lnB>
                  </a:tcPr>
                </a:tc>
                <a:tc>
                  <a:txBody>
                    <a:bodyPr/>
                    <a:lstStyle/>
                    <a:p>
                      <a:r>
                        <a:rPr lang="en-IN"/>
                        <a:t>Fixed</a:t>
                      </a:r>
                    </a:p>
                  </a:txBody>
                  <a:tcPr anchor="ctr">
                    <a:lnL>
                      <a:noFill/>
                    </a:lnL>
                    <a:lnR>
                      <a:noFill/>
                    </a:lnR>
                    <a:lnT>
                      <a:noFill/>
                    </a:lnT>
                    <a:lnB>
                      <a:noFill/>
                    </a:lnB>
                  </a:tcPr>
                </a:tc>
                <a:tc>
                  <a:txBody>
                    <a:bodyPr/>
                    <a:lstStyle/>
                    <a:p>
                      <a:r>
                        <a:rPr lang="en-IN"/>
                        <a:t>Flexible</a:t>
                      </a:r>
                    </a:p>
                  </a:txBody>
                  <a:tcPr anchor="ctr">
                    <a:lnL>
                      <a:noFill/>
                    </a:lnL>
                    <a:lnR>
                      <a:noFill/>
                    </a:lnR>
                    <a:lnT>
                      <a:noFill/>
                    </a:lnT>
                    <a:lnB>
                      <a:noFill/>
                    </a:lnB>
                  </a:tcPr>
                </a:tc>
                <a:tc>
                  <a:txBody>
                    <a:bodyPr/>
                    <a:lstStyle/>
                    <a:p>
                      <a:r>
                        <a:rPr lang="en-IN"/>
                        <a:t>Flexible</a:t>
                      </a:r>
                    </a:p>
                  </a:txBody>
                  <a:tcPr anchor="ctr">
                    <a:lnL>
                      <a:noFill/>
                    </a:lnL>
                    <a:lnR>
                      <a:noFill/>
                    </a:lnR>
                    <a:lnT>
                      <a:noFill/>
                    </a:lnT>
                    <a:lnB>
                      <a:noFill/>
                    </a:lnB>
                  </a:tcPr>
                </a:tc>
              </a:tr>
              <a:tr h="1267992">
                <a:tc>
                  <a:txBody>
                    <a:bodyPr/>
                    <a:lstStyle/>
                    <a:p>
                      <a:r>
                        <a:rPr lang="en-IN"/>
                        <a:t>Best Use</a:t>
                      </a:r>
                    </a:p>
                  </a:txBody>
                  <a:tcPr anchor="ctr">
                    <a:lnL>
                      <a:noFill/>
                    </a:lnL>
                    <a:lnR>
                      <a:noFill/>
                    </a:lnR>
                    <a:lnT>
                      <a:noFill/>
                    </a:lnT>
                    <a:lnB>
                      <a:noFill/>
                    </a:lnB>
                  </a:tcPr>
                </a:tc>
                <a:tc>
                  <a:txBody>
                    <a:bodyPr/>
                    <a:lstStyle/>
                    <a:p>
                      <a:r>
                        <a:rPr lang="en-IN"/>
                        <a:t>Structured data</a:t>
                      </a:r>
                    </a:p>
                  </a:txBody>
                  <a:tcPr anchor="ctr">
                    <a:lnL>
                      <a:noFill/>
                    </a:lnL>
                    <a:lnR>
                      <a:noFill/>
                    </a:lnR>
                    <a:lnT>
                      <a:noFill/>
                    </a:lnT>
                    <a:lnB>
                      <a:noFill/>
                    </a:lnB>
                  </a:tcPr>
                </a:tc>
                <a:tc>
                  <a:txBody>
                    <a:bodyPr/>
                    <a:lstStyle/>
                    <a:p>
                      <a:r>
                        <a:rPr lang="en-US"/>
                        <a:t>Big data, IoT, social apps</a:t>
                      </a:r>
                    </a:p>
                  </a:txBody>
                  <a:tcPr anchor="ctr">
                    <a:lnL>
                      <a:noFill/>
                    </a:lnL>
                    <a:lnR>
                      <a:noFill/>
                    </a:lnR>
                    <a:lnT>
                      <a:noFill/>
                    </a:lnT>
                    <a:lnB>
                      <a:noFill/>
                    </a:lnB>
                  </a:tcPr>
                </a:tc>
                <a:tc>
                  <a:txBody>
                    <a:bodyPr/>
                    <a:lstStyle/>
                    <a:p>
                      <a:r>
                        <a:rPr lang="en-US" dirty="0"/>
                        <a:t>Cloud apps needing SQL + </a:t>
                      </a:r>
                      <a:r>
                        <a:rPr lang="en-US" dirty="0" smtClean="0"/>
                        <a:t>scale</a:t>
                      </a:r>
                      <a:endParaRPr lang="en-US" dirty="0"/>
                    </a:p>
                  </a:txBody>
                  <a:tcPr anchor="ctr">
                    <a:lnL>
                      <a:noFill/>
                    </a:lnL>
                    <a:lnR>
                      <a:noFill/>
                    </a:lnR>
                    <a:lnT>
                      <a:noFill/>
                    </a:lnT>
                    <a:lnB>
                      <a:noFill/>
                    </a:lnB>
                  </a:tcPr>
                </a:tc>
              </a:tr>
            </a:tbl>
          </a:graphicData>
        </a:graphic>
      </p:graphicFrame>
      <p:sp>
        <p:nvSpPr>
          <p:cNvPr id="7" name="Rectangle 6"/>
          <p:cNvSpPr/>
          <p:nvPr/>
        </p:nvSpPr>
        <p:spPr>
          <a:xfrm>
            <a:off x="677334" y="5922556"/>
            <a:ext cx="9548706" cy="646331"/>
          </a:xfrm>
          <a:prstGeom prst="rect">
            <a:avLst/>
          </a:prstGeom>
        </p:spPr>
        <p:txBody>
          <a:bodyPr wrap="square">
            <a:spAutoFit/>
          </a:bodyPr>
          <a:lstStyle/>
          <a:p>
            <a:r>
              <a:rPr lang="en-US" dirty="0" err="1"/>
              <a:t>NoSQL</a:t>
            </a:r>
            <a:r>
              <a:rPr lang="en-US" dirty="0"/>
              <a:t> = flexible, fast, scalable → good for modern apps with unstructured data</a:t>
            </a:r>
            <a:r>
              <a:rPr lang="en-US" dirty="0" smtClean="0"/>
              <a:t>.</a:t>
            </a:r>
          </a:p>
          <a:p>
            <a:r>
              <a:rPr lang="en-US" dirty="0" err="1" smtClean="0"/>
              <a:t>NewSQL</a:t>
            </a:r>
            <a:r>
              <a:rPr lang="en-US" dirty="0" smtClean="0"/>
              <a:t> </a:t>
            </a:r>
            <a:r>
              <a:rPr lang="en-US" dirty="0"/>
              <a:t>= power of SQL with scalability → best for enterprises needing reliability + scale.</a:t>
            </a:r>
            <a:endParaRPr lang="en-IN" dirty="0"/>
          </a:p>
        </p:txBody>
      </p:sp>
    </p:spTree>
    <p:extLst>
      <p:ext uri="{BB962C8B-B14F-4D97-AF65-F5344CB8AC3E}">
        <p14:creationId xmlns:p14="http://schemas.microsoft.com/office/powerpoint/2010/main" val="1967957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40E333-34A0-423C-B1CD-C8032944B73A}"/>
              </a:ext>
            </a:extLst>
          </p:cNvPr>
          <p:cNvSpPr>
            <a:spLocks noGrp="1"/>
          </p:cNvSpPr>
          <p:nvPr>
            <p:ph type="title"/>
          </p:nvPr>
        </p:nvSpPr>
        <p:spPr>
          <a:xfrm>
            <a:off x="838200" y="365126"/>
            <a:ext cx="10515600" cy="602284"/>
          </a:xfrm>
        </p:spPr>
        <p:txBody>
          <a:bodyPr>
            <a:normAutofit fontScale="90000"/>
          </a:bodyPr>
          <a:lstStyle/>
          <a:p>
            <a:r>
              <a:rPr lang="en-IN" dirty="0"/>
              <a:t>Relational Vs. Non Relational DBMS</a:t>
            </a:r>
          </a:p>
        </p:txBody>
      </p:sp>
      <p:graphicFrame>
        <p:nvGraphicFramePr>
          <p:cNvPr id="4" name="Table 4">
            <a:extLst>
              <a:ext uri="{FF2B5EF4-FFF2-40B4-BE49-F238E27FC236}">
                <a16:creationId xmlns="" xmlns:a16="http://schemas.microsoft.com/office/drawing/2014/main" id="{AE09F3D4-27D1-4274-A1E1-8A7C1D1D2897}"/>
              </a:ext>
            </a:extLst>
          </p:cNvPr>
          <p:cNvGraphicFramePr>
            <a:graphicFrameLocks noGrp="1"/>
          </p:cNvGraphicFramePr>
          <p:nvPr>
            <p:extLst/>
          </p:nvPr>
        </p:nvGraphicFramePr>
        <p:xfrm>
          <a:off x="838200" y="1126435"/>
          <a:ext cx="10515600" cy="5698932"/>
        </p:xfrm>
        <a:graphic>
          <a:graphicData uri="http://schemas.openxmlformats.org/drawingml/2006/table">
            <a:tbl>
              <a:tblPr firstRow="1" bandRow="1">
                <a:tableStyleId>{5C22544A-7EE6-4342-B048-85BDC9FD1C3A}</a:tableStyleId>
              </a:tblPr>
              <a:tblGrid>
                <a:gridCol w="5257800">
                  <a:extLst>
                    <a:ext uri="{9D8B030D-6E8A-4147-A177-3AD203B41FA5}">
                      <a16:colId xmlns="" xmlns:a16="http://schemas.microsoft.com/office/drawing/2014/main" val="235903527"/>
                    </a:ext>
                  </a:extLst>
                </a:gridCol>
                <a:gridCol w="5257800">
                  <a:extLst>
                    <a:ext uri="{9D8B030D-6E8A-4147-A177-3AD203B41FA5}">
                      <a16:colId xmlns="" xmlns:a16="http://schemas.microsoft.com/office/drawing/2014/main" val="2617439076"/>
                    </a:ext>
                  </a:extLst>
                </a:gridCol>
              </a:tblGrid>
              <a:tr h="467148">
                <a:tc>
                  <a:txBody>
                    <a:bodyPr/>
                    <a:lstStyle/>
                    <a:p>
                      <a:r>
                        <a:rPr lang="en-IN" dirty="0"/>
                        <a:t>Relational</a:t>
                      </a:r>
                    </a:p>
                  </a:txBody>
                  <a:tcPr/>
                </a:tc>
                <a:tc>
                  <a:txBody>
                    <a:bodyPr/>
                    <a:lstStyle/>
                    <a:p>
                      <a:r>
                        <a:rPr lang="en-IN" dirty="0"/>
                        <a:t>Non-Relational</a:t>
                      </a:r>
                    </a:p>
                  </a:txBody>
                  <a:tcPr/>
                </a:tc>
                <a:extLst>
                  <a:ext uri="{0D108BD9-81ED-4DB2-BD59-A6C34878D82A}">
                    <a16:rowId xmlns="" xmlns:a16="http://schemas.microsoft.com/office/drawing/2014/main" val="231226269"/>
                  </a:ext>
                </a:extLst>
              </a:tr>
              <a:tr h="467148">
                <a:tc>
                  <a:txBody>
                    <a:bodyPr/>
                    <a:lstStyle/>
                    <a:p>
                      <a:r>
                        <a:rPr lang="en-IN" dirty="0"/>
                        <a:t>Data stored in structured format</a:t>
                      </a:r>
                    </a:p>
                  </a:txBody>
                  <a:tcPr/>
                </a:tc>
                <a:tc>
                  <a:txBody>
                    <a:bodyPr/>
                    <a:lstStyle/>
                    <a:p>
                      <a:r>
                        <a:rPr lang="en-IN" dirty="0"/>
                        <a:t>No fix structure</a:t>
                      </a:r>
                    </a:p>
                  </a:txBody>
                  <a:tcPr/>
                </a:tc>
                <a:extLst>
                  <a:ext uri="{0D108BD9-81ED-4DB2-BD59-A6C34878D82A}">
                    <a16:rowId xmlns="" xmlns:a16="http://schemas.microsoft.com/office/drawing/2014/main" val="2680297763"/>
                  </a:ext>
                </a:extLst>
              </a:tr>
              <a:tr h="467148">
                <a:tc>
                  <a:txBody>
                    <a:bodyPr/>
                    <a:lstStyle/>
                    <a:p>
                      <a:r>
                        <a:rPr lang="en-IN" dirty="0"/>
                        <a:t>Store and retrieval of data is easy</a:t>
                      </a:r>
                    </a:p>
                  </a:txBody>
                  <a:tcPr/>
                </a:tc>
                <a:tc>
                  <a:txBody>
                    <a:bodyPr/>
                    <a:lstStyle/>
                    <a:p>
                      <a:r>
                        <a:rPr lang="en-IN" dirty="0"/>
                        <a:t>Not easy to manipulate data</a:t>
                      </a:r>
                    </a:p>
                  </a:txBody>
                  <a:tcPr/>
                </a:tc>
                <a:extLst>
                  <a:ext uri="{0D108BD9-81ED-4DB2-BD59-A6C34878D82A}">
                    <a16:rowId xmlns="" xmlns:a16="http://schemas.microsoft.com/office/drawing/2014/main" val="815705735"/>
                  </a:ext>
                </a:extLst>
              </a:tr>
              <a:tr h="467148">
                <a:tc>
                  <a:txBody>
                    <a:bodyPr/>
                    <a:lstStyle/>
                    <a:p>
                      <a:r>
                        <a:rPr lang="en-IN" dirty="0"/>
                        <a:t>Can use SQL</a:t>
                      </a:r>
                    </a:p>
                  </a:txBody>
                  <a:tcPr/>
                </a:tc>
                <a:tc>
                  <a:txBody>
                    <a:bodyPr/>
                    <a:lstStyle/>
                    <a:p>
                      <a:r>
                        <a:rPr lang="en-IN" dirty="0"/>
                        <a:t>No fix language, it depends on the data storage format</a:t>
                      </a:r>
                    </a:p>
                  </a:txBody>
                  <a:tcPr/>
                </a:tc>
                <a:extLst>
                  <a:ext uri="{0D108BD9-81ED-4DB2-BD59-A6C34878D82A}">
                    <a16:rowId xmlns="" xmlns:a16="http://schemas.microsoft.com/office/drawing/2014/main" val="2756602575"/>
                  </a:ext>
                </a:extLst>
              </a:tr>
              <a:tr h="676722">
                <a:tc>
                  <a:txBody>
                    <a:bodyPr/>
                    <a:lstStyle/>
                    <a:p>
                      <a:r>
                        <a:rPr lang="en-IN" dirty="0"/>
                        <a:t>Data stored in form of rows and column (relation)</a:t>
                      </a:r>
                    </a:p>
                  </a:txBody>
                  <a:tcPr/>
                </a:tc>
                <a:tc>
                  <a:txBody>
                    <a:bodyPr/>
                    <a:lstStyle/>
                    <a:p>
                      <a:r>
                        <a:rPr lang="en-IN" sz="1800" b="0" i="0" kern="1200" dirty="0">
                          <a:solidFill>
                            <a:schemeClr val="dk1"/>
                          </a:solidFill>
                          <a:effectLst/>
                          <a:latin typeface="+mn-lt"/>
                          <a:ea typeface="+mn-ea"/>
                          <a:cs typeface="+mn-cs"/>
                        </a:rPr>
                        <a:t>Data in form of document , column-oriented, key-value store and graph</a:t>
                      </a:r>
                      <a:endParaRPr lang="en-IN" dirty="0"/>
                    </a:p>
                  </a:txBody>
                  <a:tcPr/>
                </a:tc>
                <a:extLst>
                  <a:ext uri="{0D108BD9-81ED-4DB2-BD59-A6C34878D82A}">
                    <a16:rowId xmlns="" xmlns:a16="http://schemas.microsoft.com/office/drawing/2014/main" val="2851931053"/>
                  </a:ext>
                </a:extLst>
              </a:tr>
              <a:tr h="467148">
                <a:tc>
                  <a:txBody>
                    <a:bodyPr/>
                    <a:lstStyle/>
                    <a:p>
                      <a:r>
                        <a:rPr lang="en-IN" dirty="0"/>
                        <a:t>Any application can use the database</a:t>
                      </a:r>
                    </a:p>
                  </a:txBody>
                  <a:tcPr/>
                </a:tc>
                <a:tc>
                  <a:txBody>
                    <a:bodyPr/>
                    <a:lstStyle/>
                    <a:p>
                      <a:r>
                        <a:rPr lang="en-IN" sz="1800" b="0" i="0" kern="1200" dirty="0">
                          <a:solidFill>
                            <a:schemeClr val="dk1"/>
                          </a:solidFill>
                          <a:effectLst/>
                          <a:latin typeface="+mn-lt"/>
                          <a:ea typeface="+mn-ea"/>
                          <a:cs typeface="+mn-cs"/>
                        </a:rPr>
                        <a:t>These types are used for a single application.</a:t>
                      </a:r>
                      <a:endParaRPr lang="en-IN" dirty="0"/>
                    </a:p>
                  </a:txBody>
                  <a:tcPr/>
                </a:tc>
                <a:extLst>
                  <a:ext uri="{0D108BD9-81ED-4DB2-BD59-A6C34878D82A}">
                    <a16:rowId xmlns="" xmlns:a16="http://schemas.microsoft.com/office/drawing/2014/main" val="364314612"/>
                  </a:ext>
                </a:extLst>
              </a:tr>
              <a:tr h="676722">
                <a:tc>
                  <a:txBody>
                    <a:bodyPr/>
                    <a:lstStyle/>
                    <a:p>
                      <a:r>
                        <a:rPr lang="en-IN" dirty="0"/>
                        <a:t>Can define key for unique identification of record, integrity constraints can be impose</a:t>
                      </a:r>
                    </a:p>
                  </a:txBody>
                  <a:tcPr/>
                </a:tc>
                <a:tc>
                  <a:txBody>
                    <a:bodyPr/>
                    <a:lstStyle/>
                    <a:p>
                      <a:r>
                        <a:rPr lang="en-IN" sz="1800" b="0" i="0" kern="1200" dirty="0">
                          <a:solidFill>
                            <a:schemeClr val="dk1"/>
                          </a:solidFill>
                          <a:effectLst/>
                          <a:latin typeface="+mn-lt"/>
                          <a:ea typeface="+mn-ea"/>
                          <a:cs typeface="+mn-cs"/>
                        </a:rPr>
                        <a:t>There are no tables, rows, primary keys or foreign keys</a:t>
                      </a:r>
                      <a:endParaRPr lang="en-IN" dirty="0"/>
                    </a:p>
                  </a:txBody>
                  <a:tcPr/>
                </a:tc>
                <a:extLst>
                  <a:ext uri="{0D108BD9-81ED-4DB2-BD59-A6C34878D82A}">
                    <a16:rowId xmlns="" xmlns:a16="http://schemas.microsoft.com/office/drawing/2014/main" val="2024975630"/>
                  </a:ext>
                </a:extLst>
              </a:tr>
              <a:tr h="1836816">
                <a:tc>
                  <a:txBody>
                    <a:bodyPr/>
                    <a:lstStyle/>
                    <a:p>
                      <a:r>
                        <a:rPr lang="en-IN" dirty="0"/>
                        <a:t>Most popular relational databases have been Microsoft SQL Server, Oracle Database, MySQL and IBM DB2. Several free versions of these RDBMS platforms have gained popularity over the years, such as SQL Server Express, PostgreSQL, SQLite, MySQL and MariaDB.</a:t>
                      </a:r>
                    </a:p>
                  </a:txBody>
                  <a:tcPr/>
                </a:tc>
                <a:tc>
                  <a:txBody>
                    <a:bodyPr/>
                    <a:lstStyle/>
                    <a:p>
                      <a:r>
                        <a:rPr lang="en-IN" sz="1800" b="0" i="0" kern="1200" dirty="0">
                          <a:solidFill>
                            <a:schemeClr val="dk1"/>
                          </a:solidFill>
                          <a:effectLst/>
                          <a:latin typeface="+mn-lt"/>
                          <a:ea typeface="+mn-ea"/>
                          <a:cs typeface="+mn-cs"/>
                        </a:rPr>
                        <a:t>Popular NoSQL databases are MongoDB, Apache Cassandra, Redis, Couchbase and Apache HBase</a:t>
                      </a:r>
                      <a:endParaRPr lang="en-IN" dirty="0"/>
                    </a:p>
                  </a:txBody>
                  <a:tcPr/>
                </a:tc>
                <a:extLst>
                  <a:ext uri="{0D108BD9-81ED-4DB2-BD59-A6C34878D82A}">
                    <a16:rowId xmlns="" xmlns:a16="http://schemas.microsoft.com/office/drawing/2014/main" val="2491013412"/>
                  </a:ext>
                </a:extLst>
              </a:tr>
            </a:tbl>
          </a:graphicData>
        </a:graphic>
      </p:graphicFrame>
    </p:spTree>
    <p:extLst>
      <p:ext uri="{BB962C8B-B14F-4D97-AF65-F5344CB8AC3E}">
        <p14:creationId xmlns:p14="http://schemas.microsoft.com/office/powerpoint/2010/main" val="3233537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ACDE6-63B1-4C0D-8621-B3F5D26FC865}"/>
              </a:ext>
            </a:extLst>
          </p:cNvPr>
          <p:cNvSpPr>
            <a:spLocks noGrp="1"/>
          </p:cNvSpPr>
          <p:nvPr>
            <p:ph type="title"/>
          </p:nvPr>
        </p:nvSpPr>
        <p:spPr/>
        <p:txBody>
          <a:bodyPr/>
          <a:lstStyle/>
          <a:p>
            <a:r>
              <a:rPr lang="en-IN" dirty="0"/>
              <a:t>Benefits of using RDBMS</a:t>
            </a:r>
          </a:p>
        </p:txBody>
      </p:sp>
      <p:pic>
        <p:nvPicPr>
          <p:cNvPr id="4" name="Picture 3">
            <a:extLst>
              <a:ext uri="{FF2B5EF4-FFF2-40B4-BE49-F238E27FC236}">
                <a16:creationId xmlns="" xmlns:a16="http://schemas.microsoft.com/office/drawing/2014/main" id="{F97FF9DB-668D-477C-A3DD-D86A5A64DB2E}"/>
              </a:ext>
            </a:extLst>
          </p:cNvPr>
          <p:cNvPicPr>
            <a:picLocks noChangeAspect="1"/>
          </p:cNvPicPr>
          <p:nvPr/>
        </p:nvPicPr>
        <p:blipFill>
          <a:blip r:embed="rId2"/>
          <a:stretch>
            <a:fillRect/>
          </a:stretch>
        </p:blipFill>
        <p:spPr>
          <a:xfrm>
            <a:off x="2172641" y="1690687"/>
            <a:ext cx="8292962" cy="5067921"/>
          </a:xfrm>
          <a:prstGeom prst="rect">
            <a:avLst/>
          </a:prstGeom>
        </p:spPr>
      </p:pic>
    </p:spTree>
    <p:extLst>
      <p:ext uri="{BB962C8B-B14F-4D97-AF65-F5344CB8AC3E}">
        <p14:creationId xmlns:p14="http://schemas.microsoft.com/office/powerpoint/2010/main" val="2920165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3F38F6-3D9A-4018-896C-FD06B72BAC2C}"/>
              </a:ext>
            </a:extLst>
          </p:cNvPr>
          <p:cNvSpPr>
            <a:spLocks noGrp="1"/>
          </p:cNvSpPr>
          <p:nvPr>
            <p:ph type="title"/>
          </p:nvPr>
        </p:nvSpPr>
        <p:spPr/>
        <p:txBody>
          <a:bodyPr/>
          <a:lstStyle/>
          <a:p>
            <a:r>
              <a:rPr lang="en-IN" dirty="0"/>
              <a:t>Benefits of using RDBMS</a:t>
            </a:r>
          </a:p>
        </p:txBody>
      </p:sp>
      <p:pic>
        <p:nvPicPr>
          <p:cNvPr id="7" name="Picture 6">
            <a:extLst>
              <a:ext uri="{FF2B5EF4-FFF2-40B4-BE49-F238E27FC236}">
                <a16:creationId xmlns="" xmlns:a16="http://schemas.microsoft.com/office/drawing/2014/main" id="{679A16B0-C85A-477D-9785-D46B88DF6E1C}"/>
              </a:ext>
            </a:extLst>
          </p:cNvPr>
          <p:cNvPicPr>
            <a:picLocks noChangeAspect="1"/>
          </p:cNvPicPr>
          <p:nvPr/>
        </p:nvPicPr>
        <p:blipFill>
          <a:blip r:embed="rId2"/>
          <a:stretch>
            <a:fillRect/>
          </a:stretch>
        </p:blipFill>
        <p:spPr>
          <a:xfrm>
            <a:off x="838200" y="1466597"/>
            <a:ext cx="6702287" cy="3566228"/>
          </a:xfrm>
          <a:prstGeom prst="rect">
            <a:avLst/>
          </a:prstGeom>
        </p:spPr>
      </p:pic>
      <p:pic>
        <p:nvPicPr>
          <p:cNvPr id="9" name="Picture 8">
            <a:extLst>
              <a:ext uri="{FF2B5EF4-FFF2-40B4-BE49-F238E27FC236}">
                <a16:creationId xmlns="" xmlns:a16="http://schemas.microsoft.com/office/drawing/2014/main" id="{898638B6-18DC-4705-A840-7BA0946522CC}"/>
              </a:ext>
            </a:extLst>
          </p:cNvPr>
          <p:cNvPicPr>
            <a:picLocks noChangeAspect="1"/>
          </p:cNvPicPr>
          <p:nvPr/>
        </p:nvPicPr>
        <p:blipFill>
          <a:blip r:embed="rId3"/>
          <a:stretch>
            <a:fillRect/>
          </a:stretch>
        </p:blipFill>
        <p:spPr>
          <a:xfrm>
            <a:off x="4971149" y="3794557"/>
            <a:ext cx="6793469" cy="3063443"/>
          </a:xfrm>
          <a:prstGeom prst="rect">
            <a:avLst/>
          </a:prstGeom>
        </p:spPr>
      </p:pic>
    </p:spTree>
    <p:extLst>
      <p:ext uri="{BB962C8B-B14F-4D97-AF65-F5344CB8AC3E}">
        <p14:creationId xmlns:p14="http://schemas.microsoft.com/office/powerpoint/2010/main" val="2104552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AFD380-D6AF-4BE9-941B-346A91C3B9A0}"/>
              </a:ext>
            </a:extLst>
          </p:cNvPr>
          <p:cNvSpPr>
            <a:spLocks noGrp="1"/>
          </p:cNvSpPr>
          <p:nvPr>
            <p:ph type="title"/>
          </p:nvPr>
        </p:nvSpPr>
        <p:spPr>
          <a:xfrm>
            <a:off x="838200" y="19881"/>
            <a:ext cx="10515600" cy="854075"/>
          </a:xfrm>
        </p:spPr>
        <p:txBody>
          <a:bodyPr/>
          <a:lstStyle/>
          <a:p>
            <a:r>
              <a:rPr lang="en-IN" dirty="0"/>
              <a:t>Types of Databases </a:t>
            </a:r>
          </a:p>
        </p:txBody>
      </p:sp>
      <p:sp>
        <p:nvSpPr>
          <p:cNvPr id="3" name="Content Placeholder 2">
            <a:extLst>
              <a:ext uri="{FF2B5EF4-FFF2-40B4-BE49-F238E27FC236}">
                <a16:creationId xmlns:a16="http://schemas.microsoft.com/office/drawing/2014/main" xmlns="" id="{33D7AD3D-DC2D-4EE8-B87D-72F1754F0DA2}"/>
              </a:ext>
            </a:extLst>
          </p:cNvPr>
          <p:cNvSpPr>
            <a:spLocks noGrp="1"/>
          </p:cNvSpPr>
          <p:nvPr>
            <p:ph idx="1"/>
          </p:nvPr>
        </p:nvSpPr>
        <p:spPr>
          <a:xfrm>
            <a:off x="838200" y="728870"/>
            <a:ext cx="11181522" cy="6129130"/>
          </a:xfrm>
        </p:spPr>
        <p:txBody>
          <a:bodyPr>
            <a:normAutofit fontScale="85000" lnSpcReduction="20000"/>
          </a:bodyPr>
          <a:lstStyle/>
          <a:p>
            <a:pPr algn="just"/>
            <a:r>
              <a:rPr lang="en-IN" sz="2000" dirty="0"/>
              <a:t>Text/ file databases</a:t>
            </a:r>
          </a:p>
          <a:p>
            <a:pPr lvl="1" algn="just"/>
            <a:r>
              <a:rPr lang="en-IN" sz="1600" dirty="0"/>
              <a:t>A large portion of the information available worldwide in electronic form is actually in text form (other popular forms are structured and multimedia information).</a:t>
            </a:r>
          </a:p>
          <a:p>
            <a:pPr algn="just"/>
            <a:r>
              <a:rPr lang="en-IN" sz="2000" dirty="0"/>
              <a:t>Relational database </a:t>
            </a:r>
          </a:p>
          <a:p>
            <a:pPr lvl="1" algn="just"/>
            <a:r>
              <a:rPr lang="en-IN" sz="1600" dirty="0"/>
              <a:t>Microsoft SQL Server, Oracle Database, MySQL and IBM DB2.</a:t>
            </a:r>
          </a:p>
          <a:p>
            <a:pPr algn="just"/>
            <a:r>
              <a:rPr lang="en-IN" sz="2000" dirty="0"/>
              <a:t>NoSQL database</a:t>
            </a:r>
          </a:p>
          <a:p>
            <a:pPr lvl="1" algn="just"/>
            <a:r>
              <a:rPr lang="en-IN" sz="1600" dirty="0"/>
              <a:t>many different types of NoSQL databases, with different specifications: Key value, graph etc…</a:t>
            </a:r>
          </a:p>
          <a:p>
            <a:pPr lvl="1" algn="just"/>
            <a:r>
              <a:rPr lang="en-IN" sz="1600" dirty="0"/>
              <a:t>MongoDB is a most popular NoSQL Database (document-oriented database) that stores JSON-like documents in dynamic schemas</a:t>
            </a:r>
          </a:p>
          <a:p>
            <a:pPr lvl="1" algn="just"/>
            <a:r>
              <a:rPr lang="en-IN" sz="1600" dirty="0"/>
              <a:t>Cassandra DB is also highly scalable. Facebook® created Cassandra DB</a:t>
            </a:r>
          </a:p>
          <a:p>
            <a:pPr lvl="1" algn="just"/>
            <a:r>
              <a:rPr lang="en-IN" sz="1600" dirty="0"/>
              <a:t>The Firebase Realtime Database is a cloud-hosted NoSQL database</a:t>
            </a:r>
          </a:p>
          <a:p>
            <a:pPr algn="just"/>
            <a:r>
              <a:rPr lang="en-IN" sz="2000" dirty="0"/>
              <a:t>Cloud database</a:t>
            </a:r>
          </a:p>
          <a:p>
            <a:pPr lvl="1" algn="just"/>
            <a:r>
              <a:rPr lang="en-IN" sz="1600" dirty="0"/>
              <a:t>5 Best Cloud Databases to Use in 2021. Amazon DynamoDB, Google </a:t>
            </a:r>
            <a:r>
              <a:rPr lang="en-IN" sz="1600" dirty="0" err="1"/>
              <a:t>BigQuery</a:t>
            </a:r>
            <a:r>
              <a:rPr lang="en-IN" sz="1600" dirty="0"/>
              <a:t>, Azure SQL Server, Azure Cosmos DB, Amazon Redshift</a:t>
            </a:r>
          </a:p>
          <a:p>
            <a:pPr algn="just"/>
            <a:r>
              <a:rPr lang="en-IN" sz="2000" dirty="0"/>
              <a:t>Object-oriented database</a:t>
            </a:r>
          </a:p>
          <a:p>
            <a:pPr lvl="1" algn="just"/>
            <a:r>
              <a:rPr lang="en-IN" sz="1600" dirty="0"/>
              <a:t>An object-oriented database is based on object-oriented programming, so data and all of its attributes, are tied together as an object. Object-oriented databases are managed by object-oriented database management systems (OODBMS). These databases work well with object-oriented programming languages, such as C++ and Java</a:t>
            </a:r>
          </a:p>
          <a:p>
            <a:pPr lvl="1" algn="just"/>
            <a:r>
              <a:rPr lang="en-IN" sz="1600" dirty="0"/>
              <a:t>Examples: Wakanda, </a:t>
            </a:r>
            <a:r>
              <a:rPr lang="en-IN" sz="1600" dirty="0" err="1"/>
              <a:t>ObjectStore</a:t>
            </a:r>
            <a:endParaRPr lang="en-IN" sz="1600" dirty="0"/>
          </a:p>
          <a:p>
            <a:pPr algn="just"/>
            <a:r>
              <a:rPr lang="en-IN" sz="2000" dirty="0"/>
              <a:t>Hierarchical database </a:t>
            </a:r>
          </a:p>
          <a:p>
            <a:pPr lvl="1" algn="just"/>
            <a:r>
              <a:rPr lang="en-IN" sz="1600" dirty="0"/>
              <a:t>Hierarchical databases use a parent-child model to store data. If you were to draw a picture of a hierarchical database, it would look like a family tree, with one object on top branching down to multiple objects beneath it.</a:t>
            </a:r>
          </a:p>
          <a:p>
            <a:pPr lvl="1" algn="just"/>
            <a:r>
              <a:rPr lang="en-IN" sz="1600" dirty="0"/>
              <a:t>Examples: IBM Information Management System (IMS), Windows Registry</a:t>
            </a:r>
          </a:p>
        </p:txBody>
      </p:sp>
    </p:spTree>
    <p:extLst>
      <p:ext uri="{BB962C8B-B14F-4D97-AF65-F5344CB8AC3E}">
        <p14:creationId xmlns:p14="http://schemas.microsoft.com/office/powerpoint/2010/main" val="4097600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341" y="0"/>
            <a:ext cx="8596668" cy="1320800"/>
          </a:xfrm>
        </p:spPr>
        <p:txBody>
          <a:bodyPr/>
          <a:lstStyle/>
          <a:p>
            <a:r>
              <a:rPr lang="en-US" dirty="0"/>
              <a:t>Components of DBMS</a:t>
            </a:r>
            <a:endParaRPr lang="en-IN" dirty="0"/>
          </a:p>
        </p:txBody>
      </p:sp>
      <p:graphicFrame>
        <p:nvGraphicFramePr>
          <p:cNvPr id="38" name="Content Placeholder 37"/>
          <p:cNvGraphicFramePr>
            <a:graphicFrameLocks noGrp="1"/>
          </p:cNvGraphicFramePr>
          <p:nvPr>
            <p:ph idx="1"/>
            <p:extLst/>
          </p:nvPr>
        </p:nvGraphicFramePr>
        <p:xfrm>
          <a:off x="677863" y="1565329"/>
          <a:ext cx="8596312" cy="4835471"/>
        </p:xfrm>
        <a:graphic>
          <a:graphicData uri="http://schemas.openxmlformats.org/drawingml/2006/table">
            <a:tbl>
              <a:tblPr/>
              <a:tblGrid>
                <a:gridCol w="4298156"/>
                <a:gridCol w="4298156"/>
              </a:tblGrid>
              <a:tr h="4835471">
                <a:tc>
                  <a:txBody>
                    <a:bodyPr/>
                    <a:lstStyle/>
                    <a:p>
                      <a:endParaRPr lang="en-IN" dirty="0"/>
                    </a:p>
                  </a:txBody>
                  <a:tcPr anchor="ctr">
                    <a:lnL>
                      <a:noFill/>
                    </a:lnL>
                    <a:lnR>
                      <a:noFill/>
                    </a:lnR>
                    <a:lnT>
                      <a:noFill/>
                    </a:lnT>
                    <a:lnB>
                      <a:noFill/>
                    </a:lnB>
                  </a:tcPr>
                </a:tc>
                <a:tc>
                  <a:txBody>
                    <a:bodyPr/>
                    <a:lstStyle/>
                    <a:p>
                      <a:endParaRPr lang="en-IN" dirty="0"/>
                    </a:p>
                  </a:txBody>
                  <a:tcPr anchor="ctr">
                    <a:lnL>
                      <a:noFill/>
                    </a:lnL>
                    <a:lnR>
                      <a:noFill/>
                    </a:lnR>
                    <a:lnT>
                      <a:noFill/>
                    </a:lnT>
                    <a:lnB>
                      <a:noFill/>
                    </a:lnB>
                  </a:tcPr>
                </a:tc>
              </a:tr>
            </a:tbl>
          </a:graphicData>
        </a:graphic>
      </p:graphicFrame>
      <p:graphicFrame>
        <p:nvGraphicFramePr>
          <p:cNvPr id="39" name="Table 38"/>
          <p:cNvGraphicFramePr>
            <a:graphicFrameLocks noGrp="1"/>
          </p:cNvGraphicFramePr>
          <p:nvPr>
            <p:extLst/>
          </p:nvPr>
        </p:nvGraphicFramePr>
        <p:xfrm>
          <a:off x="677863" y="3506946"/>
          <a:ext cx="8596312" cy="365760"/>
        </p:xfrm>
        <a:graphic>
          <a:graphicData uri="http://schemas.openxmlformats.org/drawingml/2006/table">
            <a:tbl>
              <a:tblPr/>
              <a:tblGrid>
                <a:gridCol w="4298156"/>
                <a:gridCol w="4298156"/>
              </a:tblGrid>
              <a:tr h="0">
                <a:tc>
                  <a:txBody>
                    <a:bodyPr/>
                    <a:lstStyle/>
                    <a:p>
                      <a:endParaRPr lang="en-IN"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tr>
            </a:tbl>
          </a:graphicData>
        </a:graphic>
      </p:graphicFrame>
      <p:graphicFrame>
        <p:nvGraphicFramePr>
          <p:cNvPr id="40" name="Table 39"/>
          <p:cNvGraphicFramePr>
            <a:graphicFrameLocks noGrp="1"/>
          </p:cNvGraphicFramePr>
          <p:nvPr>
            <p:extLst/>
          </p:nvPr>
        </p:nvGraphicFramePr>
        <p:xfrm>
          <a:off x="677863" y="3506946"/>
          <a:ext cx="8596312" cy="365760"/>
        </p:xfrm>
        <a:graphic>
          <a:graphicData uri="http://schemas.openxmlformats.org/drawingml/2006/table">
            <a:tbl>
              <a:tblPr/>
              <a:tblGrid>
                <a:gridCol w="4298156"/>
                <a:gridCol w="4298156"/>
              </a:tblGrid>
              <a:tr h="0">
                <a:tc>
                  <a:txBody>
                    <a:bodyPr/>
                    <a:lstStyle/>
                    <a:p>
                      <a:endParaRPr lang="it-IT"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tr>
            </a:tbl>
          </a:graphicData>
        </a:graphic>
      </p:graphicFrame>
      <p:graphicFrame>
        <p:nvGraphicFramePr>
          <p:cNvPr id="41" name="Table 40"/>
          <p:cNvGraphicFramePr>
            <a:graphicFrameLocks noGrp="1"/>
          </p:cNvGraphicFramePr>
          <p:nvPr>
            <p:extLst/>
          </p:nvPr>
        </p:nvGraphicFramePr>
        <p:xfrm>
          <a:off x="677863" y="3506946"/>
          <a:ext cx="8596312" cy="365760"/>
        </p:xfrm>
        <a:graphic>
          <a:graphicData uri="http://schemas.openxmlformats.org/drawingml/2006/table">
            <a:tbl>
              <a:tblPr/>
              <a:tblGrid>
                <a:gridCol w="4298156"/>
                <a:gridCol w="4298156"/>
              </a:tblGrid>
              <a:tr h="0">
                <a:tc>
                  <a:txBody>
                    <a:bodyPr/>
                    <a:lstStyle/>
                    <a:p>
                      <a:endParaRPr lang="en-IN"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tr>
            </a:tbl>
          </a:graphicData>
        </a:graphic>
      </p:graphicFrame>
      <p:graphicFrame>
        <p:nvGraphicFramePr>
          <p:cNvPr id="49" name="Table 48"/>
          <p:cNvGraphicFramePr>
            <a:graphicFrameLocks noGrp="1"/>
          </p:cNvGraphicFramePr>
          <p:nvPr>
            <p:extLst/>
          </p:nvPr>
        </p:nvGraphicFramePr>
        <p:xfrm>
          <a:off x="278968" y="829551"/>
          <a:ext cx="9887919" cy="5926946"/>
        </p:xfrm>
        <a:graphic>
          <a:graphicData uri="http://schemas.openxmlformats.org/drawingml/2006/table">
            <a:tbl>
              <a:tblPr/>
              <a:tblGrid>
                <a:gridCol w="3598554"/>
                <a:gridCol w="6289365"/>
              </a:tblGrid>
              <a:tr h="151203">
                <a:tc>
                  <a:txBody>
                    <a:bodyPr/>
                    <a:lstStyle/>
                    <a:p>
                      <a:endParaRPr lang="en-IN" sz="1600" dirty="0"/>
                    </a:p>
                  </a:txBody>
                  <a:tcPr marL="28966" marR="28966" marT="14483" marB="14483" anchor="ctr">
                    <a:lnL>
                      <a:noFill/>
                    </a:lnL>
                    <a:lnR>
                      <a:noFill/>
                    </a:lnR>
                    <a:lnT>
                      <a:noFill/>
                    </a:lnT>
                    <a:lnB>
                      <a:noFill/>
                    </a:lnB>
                  </a:tcPr>
                </a:tc>
                <a:tc>
                  <a:txBody>
                    <a:bodyPr/>
                    <a:lstStyle/>
                    <a:p>
                      <a:endParaRPr lang="en-IN" sz="1600" dirty="0"/>
                    </a:p>
                  </a:txBody>
                  <a:tcPr marL="28966" marR="28966" marT="14483" marB="14483" anchor="ctr">
                    <a:lnL>
                      <a:noFill/>
                    </a:lnL>
                    <a:lnR>
                      <a:noFill/>
                    </a:lnR>
                    <a:lnT>
                      <a:noFill/>
                    </a:lnT>
                    <a:lnB>
                      <a:noFill/>
                    </a:lnB>
                  </a:tcPr>
                </a:tc>
              </a:tr>
              <a:tr h="495690">
                <a:tc>
                  <a:txBody>
                    <a:bodyPr/>
                    <a:lstStyle/>
                    <a:p>
                      <a:r>
                        <a:rPr lang="en-IN" sz="1600" b="1"/>
                        <a:t>1. Database Engine</a:t>
                      </a:r>
                      <a:endParaRPr lang="en-IN" sz="1600"/>
                    </a:p>
                  </a:txBody>
                  <a:tcPr marL="28966" marR="28966" marT="14483" marB="14483" anchor="ctr">
                    <a:lnL>
                      <a:noFill/>
                    </a:lnL>
                    <a:lnR>
                      <a:noFill/>
                    </a:lnR>
                    <a:lnT>
                      <a:noFill/>
                    </a:lnT>
                    <a:lnB>
                      <a:noFill/>
                    </a:lnB>
                  </a:tcPr>
                </a:tc>
                <a:tc>
                  <a:txBody>
                    <a:bodyPr/>
                    <a:lstStyle/>
                    <a:p>
                      <a:r>
                        <a:rPr lang="en-US" sz="1600"/>
                        <a:t>The core service for accessing and processing data. It handles storage, query processing, and transaction management.</a:t>
                      </a:r>
                    </a:p>
                  </a:txBody>
                  <a:tcPr marL="28966" marR="28966" marT="14483" marB="14483" anchor="ctr">
                    <a:lnL>
                      <a:noFill/>
                    </a:lnL>
                    <a:lnR>
                      <a:noFill/>
                    </a:lnR>
                    <a:lnT>
                      <a:noFill/>
                    </a:lnT>
                    <a:lnB>
                      <a:noFill/>
                    </a:lnB>
                  </a:tcPr>
                </a:tc>
              </a:tr>
              <a:tr h="495690">
                <a:tc>
                  <a:txBody>
                    <a:bodyPr/>
                    <a:lstStyle/>
                    <a:p>
                      <a:r>
                        <a:rPr lang="it-IT" sz="1600" b="1" dirty="0"/>
                        <a:t>2. Data Definition Language (DDL) Compiler</a:t>
                      </a:r>
                      <a:endParaRPr lang="it-IT" sz="1600" dirty="0"/>
                    </a:p>
                  </a:txBody>
                  <a:tcPr marL="28966" marR="28966" marT="14483" marB="14483" anchor="ctr">
                    <a:lnL>
                      <a:noFill/>
                    </a:lnL>
                    <a:lnR>
                      <a:noFill/>
                    </a:lnR>
                    <a:lnT>
                      <a:noFill/>
                    </a:lnT>
                    <a:lnB>
                      <a:noFill/>
                    </a:lnB>
                  </a:tcPr>
                </a:tc>
                <a:tc>
                  <a:txBody>
                    <a:bodyPr/>
                    <a:lstStyle/>
                    <a:p>
                      <a:r>
                        <a:rPr lang="en-US" sz="1600"/>
                        <a:t>Interprets and processes DDL statements like CREATE, ALTER, DROP to define schema and structure of the database.</a:t>
                      </a:r>
                    </a:p>
                  </a:txBody>
                  <a:tcPr marL="28966" marR="28966" marT="14483" marB="14483" anchor="ctr">
                    <a:lnL>
                      <a:noFill/>
                    </a:lnL>
                    <a:lnR>
                      <a:noFill/>
                    </a:lnR>
                    <a:lnT>
                      <a:noFill/>
                    </a:lnT>
                    <a:lnB>
                      <a:noFill/>
                    </a:lnB>
                  </a:tcPr>
                </a:tc>
              </a:tr>
              <a:tr h="495690">
                <a:tc>
                  <a:txBody>
                    <a:bodyPr/>
                    <a:lstStyle/>
                    <a:p>
                      <a:r>
                        <a:rPr lang="en-IN" sz="1600" b="1"/>
                        <a:t>3. Data Manipulation Language (DML) Compiler</a:t>
                      </a:r>
                      <a:endParaRPr lang="en-IN" sz="1600"/>
                    </a:p>
                  </a:txBody>
                  <a:tcPr marL="28966" marR="28966" marT="14483" marB="14483" anchor="ctr">
                    <a:lnL>
                      <a:noFill/>
                    </a:lnL>
                    <a:lnR>
                      <a:noFill/>
                    </a:lnR>
                    <a:lnT>
                      <a:noFill/>
                    </a:lnT>
                    <a:lnB>
                      <a:noFill/>
                    </a:lnB>
                  </a:tcPr>
                </a:tc>
                <a:tc>
                  <a:txBody>
                    <a:bodyPr/>
                    <a:lstStyle/>
                    <a:p>
                      <a:r>
                        <a:rPr lang="en-US" sz="1600" dirty="0"/>
                        <a:t>Translates DML statements (INSERT, UPDATE, DELETE, SELECT) into low-level instructions the DBMS engine can execute.</a:t>
                      </a:r>
                    </a:p>
                  </a:txBody>
                  <a:tcPr marL="28966" marR="28966" marT="14483" marB="14483" anchor="ctr">
                    <a:lnL>
                      <a:noFill/>
                    </a:lnL>
                    <a:lnR>
                      <a:noFill/>
                    </a:lnR>
                    <a:lnT>
                      <a:noFill/>
                    </a:lnT>
                    <a:lnB>
                      <a:noFill/>
                    </a:lnB>
                  </a:tcPr>
                </a:tc>
              </a:tr>
              <a:tr h="495690">
                <a:tc>
                  <a:txBody>
                    <a:bodyPr/>
                    <a:lstStyle/>
                    <a:p>
                      <a:r>
                        <a:rPr lang="en-IN" sz="1600" b="1"/>
                        <a:t>4. Query Processor</a:t>
                      </a:r>
                      <a:endParaRPr lang="en-IN" sz="1600"/>
                    </a:p>
                  </a:txBody>
                  <a:tcPr marL="28966" marR="28966" marT="14483" marB="14483" anchor="ctr">
                    <a:lnL>
                      <a:noFill/>
                    </a:lnL>
                    <a:lnR>
                      <a:noFill/>
                    </a:lnR>
                    <a:lnT>
                      <a:noFill/>
                    </a:lnT>
                    <a:lnB>
                      <a:noFill/>
                    </a:lnB>
                  </a:tcPr>
                </a:tc>
                <a:tc>
                  <a:txBody>
                    <a:bodyPr/>
                    <a:lstStyle/>
                    <a:p>
                      <a:r>
                        <a:rPr lang="en-US" sz="1600"/>
                        <a:t>Analyzes, parses, and optimizes SQL queries before execution. Converts high-level queries into efficient execution plans.</a:t>
                      </a:r>
                    </a:p>
                  </a:txBody>
                  <a:tcPr marL="28966" marR="28966" marT="14483" marB="14483" anchor="ctr">
                    <a:lnL>
                      <a:noFill/>
                    </a:lnL>
                    <a:lnR>
                      <a:noFill/>
                    </a:lnR>
                    <a:lnT>
                      <a:noFill/>
                    </a:lnT>
                    <a:lnB>
                      <a:noFill/>
                    </a:lnB>
                  </a:tcPr>
                </a:tc>
              </a:tr>
              <a:tr h="495690">
                <a:tc>
                  <a:txBody>
                    <a:bodyPr/>
                    <a:lstStyle/>
                    <a:p>
                      <a:r>
                        <a:rPr lang="en-IN" sz="1600" b="1" dirty="0"/>
                        <a:t>5. Transaction Manager</a:t>
                      </a:r>
                      <a:endParaRPr lang="en-IN" sz="1600" dirty="0"/>
                    </a:p>
                  </a:txBody>
                  <a:tcPr marL="28966" marR="28966" marT="14483" marB="14483" anchor="ctr">
                    <a:lnL>
                      <a:noFill/>
                    </a:lnL>
                    <a:lnR>
                      <a:noFill/>
                    </a:lnR>
                    <a:lnT>
                      <a:noFill/>
                    </a:lnT>
                    <a:lnB>
                      <a:noFill/>
                    </a:lnB>
                  </a:tcPr>
                </a:tc>
                <a:tc>
                  <a:txBody>
                    <a:bodyPr/>
                    <a:lstStyle/>
                    <a:p>
                      <a:r>
                        <a:rPr lang="en-US" sz="1600"/>
                        <a:t>Ensures ACID properties (Atomicity, Consistency, Isolation, Durability) during transactions. Manages concurrency and crash recovery.</a:t>
                      </a:r>
                    </a:p>
                  </a:txBody>
                  <a:tcPr marL="28966" marR="28966" marT="14483" marB="14483" anchor="ctr">
                    <a:lnL>
                      <a:noFill/>
                    </a:lnL>
                    <a:lnR>
                      <a:noFill/>
                    </a:lnR>
                    <a:lnT>
                      <a:noFill/>
                    </a:lnT>
                    <a:lnB>
                      <a:noFill/>
                    </a:lnB>
                  </a:tcPr>
                </a:tc>
              </a:tr>
              <a:tr h="495690">
                <a:tc>
                  <a:txBody>
                    <a:bodyPr/>
                    <a:lstStyle/>
                    <a:p>
                      <a:r>
                        <a:rPr lang="en-IN" sz="1600" b="1" dirty="0"/>
                        <a:t>6. Storage Manager</a:t>
                      </a:r>
                      <a:endParaRPr lang="en-IN" sz="1600" dirty="0"/>
                    </a:p>
                  </a:txBody>
                  <a:tcPr marL="28966" marR="28966" marT="14483" marB="14483" anchor="ctr">
                    <a:lnL>
                      <a:noFill/>
                    </a:lnL>
                    <a:lnR>
                      <a:noFill/>
                    </a:lnR>
                    <a:lnT>
                      <a:noFill/>
                    </a:lnT>
                    <a:lnB>
                      <a:noFill/>
                    </a:lnB>
                  </a:tcPr>
                </a:tc>
                <a:tc>
                  <a:txBody>
                    <a:bodyPr/>
                    <a:lstStyle/>
                    <a:p>
                      <a:r>
                        <a:rPr lang="en-US" sz="1600"/>
                        <a:t>Manages storage space on disk and memory. It handles data files, indexes, and data buffering for optimized access.</a:t>
                      </a:r>
                    </a:p>
                  </a:txBody>
                  <a:tcPr marL="28966" marR="28966" marT="14483" marB="14483" anchor="ctr">
                    <a:lnL>
                      <a:noFill/>
                    </a:lnL>
                    <a:lnR>
                      <a:noFill/>
                    </a:lnR>
                    <a:lnT>
                      <a:noFill/>
                    </a:lnT>
                    <a:lnB>
                      <a:noFill/>
                    </a:lnB>
                  </a:tcPr>
                </a:tc>
              </a:tr>
              <a:tr h="495690">
                <a:tc>
                  <a:txBody>
                    <a:bodyPr/>
                    <a:lstStyle/>
                    <a:p>
                      <a:r>
                        <a:rPr lang="en-IN" sz="1600" b="1"/>
                        <a:t>7. Buffer Manager</a:t>
                      </a:r>
                      <a:endParaRPr lang="en-IN" sz="1600"/>
                    </a:p>
                  </a:txBody>
                  <a:tcPr marL="28966" marR="28966" marT="14483" marB="14483" anchor="ctr">
                    <a:lnL>
                      <a:noFill/>
                    </a:lnL>
                    <a:lnR>
                      <a:noFill/>
                    </a:lnR>
                    <a:lnT>
                      <a:noFill/>
                    </a:lnT>
                    <a:lnB>
                      <a:noFill/>
                    </a:lnB>
                  </a:tcPr>
                </a:tc>
                <a:tc>
                  <a:txBody>
                    <a:bodyPr/>
                    <a:lstStyle/>
                    <a:p>
                      <a:r>
                        <a:rPr lang="en-US" sz="1600"/>
                        <a:t>Controls data transfer between disk and main memory (RAM). Keeps frequently used data in memory for faster access.</a:t>
                      </a:r>
                    </a:p>
                  </a:txBody>
                  <a:tcPr marL="28966" marR="28966" marT="14483" marB="14483" anchor="ctr">
                    <a:lnL>
                      <a:noFill/>
                    </a:lnL>
                    <a:lnR>
                      <a:noFill/>
                    </a:lnR>
                    <a:lnT>
                      <a:noFill/>
                    </a:lnT>
                    <a:lnB>
                      <a:noFill/>
                    </a:lnB>
                  </a:tcPr>
                </a:tc>
              </a:tr>
              <a:tr h="495690">
                <a:tc>
                  <a:txBody>
                    <a:bodyPr/>
                    <a:lstStyle/>
                    <a:p>
                      <a:r>
                        <a:rPr lang="en-US" sz="1600" b="1"/>
                        <a:t>8. Authorization and Integrity Manager</a:t>
                      </a:r>
                      <a:endParaRPr lang="en-US" sz="1600"/>
                    </a:p>
                  </a:txBody>
                  <a:tcPr marL="28966" marR="28966" marT="14483" marB="14483" anchor="ctr">
                    <a:lnL>
                      <a:noFill/>
                    </a:lnL>
                    <a:lnR>
                      <a:noFill/>
                    </a:lnR>
                    <a:lnT>
                      <a:noFill/>
                    </a:lnT>
                    <a:lnB>
                      <a:noFill/>
                    </a:lnB>
                  </a:tcPr>
                </a:tc>
                <a:tc>
                  <a:txBody>
                    <a:bodyPr/>
                    <a:lstStyle/>
                    <a:p>
                      <a:r>
                        <a:rPr lang="en-US" sz="1600"/>
                        <a:t>Enforces user access controls and data validation rules. Ensures only authorized users can access or modify the data.</a:t>
                      </a:r>
                    </a:p>
                  </a:txBody>
                  <a:tcPr marL="28966" marR="28966" marT="14483" marB="14483" anchor="ctr">
                    <a:lnL>
                      <a:noFill/>
                    </a:lnL>
                    <a:lnR>
                      <a:noFill/>
                    </a:lnR>
                    <a:lnT>
                      <a:noFill/>
                    </a:lnT>
                    <a:lnB>
                      <a:noFill/>
                    </a:lnB>
                  </a:tcPr>
                </a:tc>
              </a:tr>
              <a:tr h="495690">
                <a:tc>
                  <a:txBody>
                    <a:bodyPr/>
                    <a:lstStyle/>
                    <a:p>
                      <a:r>
                        <a:rPr lang="en-IN" sz="1600" b="1"/>
                        <a:t>9. Catalog/Metadata Manager</a:t>
                      </a:r>
                      <a:endParaRPr lang="en-IN" sz="1600"/>
                    </a:p>
                  </a:txBody>
                  <a:tcPr marL="28966" marR="28966" marT="14483" marB="14483" anchor="ctr">
                    <a:lnL>
                      <a:noFill/>
                    </a:lnL>
                    <a:lnR>
                      <a:noFill/>
                    </a:lnR>
                    <a:lnT>
                      <a:noFill/>
                    </a:lnT>
                    <a:lnB>
                      <a:noFill/>
                    </a:lnB>
                  </a:tcPr>
                </a:tc>
                <a:tc>
                  <a:txBody>
                    <a:bodyPr/>
                    <a:lstStyle/>
                    <a:p>
                      <a:r>
                        <a:rPr lang="en-IN" sz="1600"/>
                        <a:t>Maintains metadata — data about database structure like tables, columns, data types, indexes, constraints, etc.</a:t>
                      </a:r>
                    </a:p>
                  </a:txBody>
                  <a:tcPr marL="28966" marR="28966" marT="14483" marB="14483" anchor="ctr">
                    <a:lnL>
                      <a:noFill/>
                    </a:lnL>
                    <a:lnR>
                      <a:noFill/>
                    </a:lnR>
                    <a:lnT>
                      <a:noFill/>
                    </a:lnT>
                    <a:lnB>
                      <a:noFill/>
                    </a:lnB>
                  </a:tcPr>
                </a:tc>
              </a:tr>
              <a:tr h="610519">
                <a:tc>
                  <a:txBody>
                    <a:bodyPr/>
                    <a:lstStyle/>
                    <a:p>
                      <a:r>
                        <a:rPr lang="en-US" sz="1600" b="1"/>
                        <a:t>10. User Interface or Query Interface</a:t>
                      </a:r>
                      <a:endParaRPr lang="en-US" sz="1600"/>
                    </a:p>
                  </a:txBody>
                  <a:tcPr marL="28966" marR="28966" marT="14483" marB="14483" anchor="ctr">
                    <a:lnL>
                      <a:noFill/>
                    </a:lnL>
                    <a:lnR>
                      <a:noFill/>
                    </a:lnR>
                    <a:lnT>
                      <a:noFill/>
                    </a:lnT>
                    <a:lnB>
                      <a:noFill/>
                    </a:lnB>
                  </a:tcPr>
                </a:tc>
                <a:tc>
                  <a:txBody>
                    <a:bodyPr/>
                    <a:lstStyle/>
                    <a:p>
                      <a:r>
                        <a:rPr lang="en-US" sz="1600" dirty="0"/>
                        <a:t>Allows users to interact with the DBMS. Interfaces may include command-line (e.g., SQL prompt) or graphical tools (e.g., MySQL Workbench).</a:t>
                      </a:r>
                    </a:p>
                  </a:txBody>
                  <a:tcPr marL="28966" marR="28966" marT="14483" marB="14483" anchor="ctr">
                    <a:lnL>
                      <a:noFill/>
                    </a:lnL>
                    <a:lnR>
                      <a:noFill/>
                    </a:lnR>
                    <a:lnT>
                      <a:noFill/>
                    </a:lnT>
                    <a:lnB>
                      <a:noFill/>
                    </a:lnB>
                  </a:tcPr>
                </a:tc>
              </a:tr>
            </a:tbl>
          </a:graphicData>
        </a:graphic>
      </p:graphicFrame>
    </p:spTree>
    <p:extLst>
      <p:ext uri="{BB962C8B-B14F-4D97-AF65-F5344CB8AC3E}">
        <p14:creationId xmlns:p14="http://schemas.microsoft.com/office/powerpoint/2010/main" val="424276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DBMS Languages</a:t>
            </a:r>
          </a:p>
        </p:txBody>
      </p:sp>
      <p:sp>
        <p:nvSpPr>
          <p:cNvPr id="3" name="Content Placeholder 2"/>
          <p:cNvSpPr>
            <a:spLocks noGrp="1"/>
          </p:cNvSpPr>
          <p:nvPr>
            <p:ph idx="1"/>
          </p:nvPr>
        </p:nvSpPr>
        <p:spPr/>
        <p:txBody>
          <a:bodyPr/>
          <a:lstStyle/>
          <a:p>
            <a:r>
              <a:rPr lang="en-US" dirty="0"/>
              <a:t>In a </a:t>
            </a:r>
            <a:r>
              <a:rPr lang="en-US" b="1" dirty="0"/>
              <a:t>Database Management System (DBMS)</a:t>
            </a:r>
            <a:r>
              <a:rPr lang="en-US" dirty="0"/>
              <a:t>, special languages are used to perform tasks such as defining the structure of data, manipulating data, and controlling user access. These are called </a:t>
            </a:r>
            <a:r>
              <a:rPr lang="en-US" b="1" dirty="0"/>
              <a:t>DBMS languages</a:t>
            </a:r>
            <a:r>
              <a:rPr lang="en-US" dirty="0"/>
              <a:t> and can be categorized into:</a:t>
            </a:r>
          </a:p>
          <a:p>
            <a:pPr lvl="1"/>
            <a:r>
              <a:rPr lang="en-US" dirty="0"/>
              <a:t>DDL – Data Definition Language</a:t>
            </a:r>
          </a:p>
          <a:p>
            <a:pPr lvl="1"/>
            <a:r>
              <a:rPr lang="en-US" dirty="0"/>
              <a:t>DML – Data Manipulation Language</a:t>
            </a:r>
          </a:p>
          <a:p>
            <a:pPr lvl="1"/>
            <a:r>
              <a:rPr lang="en-US" dirty="0"/>
              <a:t>DCL – Data Control Language</a:t>
            </a:r>
          </a:p>
          <a:p>
            <a:endParaRPr lang="en-IN" dirty="0"/>
          </a:p>
        </p:txBody>
      </p:sp>
    </p:spTree>
    <p:extLst>
      <p:ext uri="{BB962C8B-B14F-4D97-AF65-F5344CB8AC3E}">
        <p14:creationId xmlns:p14="http://schemas.microsoft.com/office/powerpoint/2010/main" val="367992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DDL – Data Definition Language</a:t>
            </a:r>
          </a:p>
        </p:txBody>
      </p:sp>
      <p:sp>
        <p:nvSpPr>
          <p:cNvPr id="3" name="Content Placeholder 2"/>
          <p:cNvSpPr>
            <a:spLocks noGrp="1"/>
          </p:cNvSpPr>
          <p:nvPr>
            <p:ph idx="1"/>
          </p:nvPr>
        </p:nvSpPr>
        <p:spPr>
          <a:xfrm>
            <a:off x="677334" y="1810069"/>
            <a:ext cx="8596668" cy="4575491"/>
          </a:xfrm>
        </p:spPr>
        <p:txBody>
          <a:bodyPr>
            <a:normAutofit/>
          </a:bodyPr>
          <a:lstStyle/>
          <a:p>
            <a:r>
              <a:rPr lang="en-US" dirty="0"/>
              <a:t>DDL is used to define the structure of database objects such as tables, schemas, indexes, and views</a:t>
            </a:r>
            <a:r>
              <a:rPr lang="en-US" dirty="0" smtClean="0"/>
              <a:t>.</a:t>
            </a:r>
          </a:p>
          <a:p>
            <a:r>
              <a:rPr lang="en-US" dirty="0" smtClean="0"/>
              <a:t>DDL </a:t>
            </a:r>
            <a:r>
              <a:rPr lang="en-US" dirty="0"/>
              <a:t>statements do not manipulate data. </a:t>
            </a:r>
            <a:endParaRPr lang="en-US" dirty="0" smtClean="0"/>
          </a:p>
          <a:p>
            <a:r>
              <a:rPr lang="en-US" dirty="0" smtClean="0"/>
              <a:t>They </a:t>
            </a:r>
            <a:r>
              <a:rPr lang="en-US" dirty="0"/>
              <a:t>only define or change the structure of database objects</a:t>
            </a:r>
            <a:r>
              <a:rPr lang="en-US" dirty="0" smtClean="0"/>
              <a:t>.</a:t>
            </a:r>
          </a:p>
          <a:p>
            <a:r>
              <a:rPr lang="en-US" dirty="0" smtClean="0"/>
              <a:t>Common </a:t>
            </a:r>
            <a:r>
              <a:rPr lang="en-US" dirty="0"/>
              <a:t>DDL Commands</a:t>
            </a:r>
            <a:r>
              <a:rPr lang="en-US" dirty="0" smtClean="0"/>
              <a:t>:</a:t>
            </a:r>
          </a:p>
          <a:p>
            <a:pPr lvl="1"/>
            <a:r>
              <a:rPr lang="en-US" dirty="0" smtClean="0"/>
              <a:t>Create</a:t>
            </a:r>
          </a:p>
          <a:p>
            <a:pPr lvl="1"/>
            <a:r>
              <a:rPr lang="en-US" dirty="0" smtClean="0"/>
              <a:t>Alter </a:t>
            </a:r>
          </a:p>
          <a:p>
            <a:pPr lvl="1"/>
            <a:r>
              <a:rPr lang="en-US" dirty="0" smtClean="0"/>
              <a:t>Drop </a:t>
            </a:r>
          </a:p>
          <a:p>
            <a:pPr lvl="1"/>
            <a:r>
              <a:rPr lang="en-US" dirty="0" smtClean="0"/>
              <a:t>Truncate</a:t>
            </a:r>
          </a:p>
          <a:p>
            <a:pPr lvl="1"/>
            <a:endParaRPr lang="en-US" dirty="0" smtClean="0"/>
          </a:p>
          <a:p>
            <a:endParaRPr lang="en-US" dirty="0"/>
          </a:p>
          <a:p>
            <a:endParaRPr lang="en-US" dirty="0" smtClean="0"/>
          </a:p>
        </p:txBody>
      </p:sp>
    </p:spTree>
    <p:extLst>
      <p:ext uri="{BB962C8B-B14F-4D97-AF65-F5344CB8AC3E}">
        <p14:creationId xmlns:p14="http://schemas.microsoft.com/office/powerpoint/2010/main" val="3817087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DML – Data Manipulation Language</a:t>
            </a:r>
          </a:p>
        </p:txBody>
      </p:sp>
      <p:sp>
        <p:nvSpPr>
          <p:cNvPr id="3" name="Content Placeholder 2"/>
          <p:cNvSpPr>
            <a:spLocks noGrp="1"/>
          </p:cNvSpPr>
          <p:nvPr>
            <p:ph idx="1"/>
          </p:nvPr>
        </p:nvSpPr>
        <p:spPr/>
        <p:txBody>
          <a:bodyPr/>
          <a:lstStyle/>
          <a:p>
            <a:r>
              <a:rPr lang="en-US" dirty="0"/>
              <a:t>DML is used to manipulate and manage data in the database</a:t>
            </a:r>
            <a:r>
              <a:rPr lang="en-US" dirty="0" smtClean="0"/>
              <a:t>.</a:t>
            </a:r>
          </a:p>
          <a:p>
            <a:r>
              <a:rPr lang="en-US" dirty="0" smtClean="0"/>
              <a:t>These </a:t>
            </a:r>
            <a:r>
              <a:rPr lang="en-US" dirty="0"/>
              <a:t>commands allow inserting, updating, deleting, and retrieving data</a:t>
            </a:r>
            <a:r>
              <a:rPr lang="en-US" dirty="0" smtClean="0"/>
              <a:t>.</a:t>
            </a:r>
          </a:p>
          <a:p>
            <a:r>
              <a:rPr lang="en-IN" dirty="0"/>
              <a:t>Common DML Commands</a:t>
            </a:r>
            <a:r>
              <a:rPr lang="en-IN" dirty="0" smtClean="0"/>
              <a:t>:</a:t>
            </a:r>
          </a:p>
          <a:p>
            <a:pPr lvl="1"/>
            <a:r>
              <a:rPr lang="en-US" dirty="0" smtClean="0"/>
              <a:t>Select </a:t>
            </a:r>
          </a:p>
          <a:p>
            <a:pPr lvl="1"/>
            <a:r>
              <a:rPr lang="en-US" dirty="0" smtClean="0"/>
              <a:t>Insert </a:t>
            </a:r>
          </a:p>
          <a:p>
            <a:pPr lvl="1"/>
            <a:r>
              <a:rPr lang="en-US" dirty="0" smtClean="0"/>
              <a:t>Update </a:t>
            </a:r>
          </a:p>
          <a:p>
            <a:pPr lvl="1"/>
            <a:r>
              <a:rPr lang="en-US" dirty="0" smtClean="0"/>
              <a:t>Delete</a:t>
            </a:r>
            <a:endParaRPr lang="en-IN" dirty="0"/>
          </a:p>
        </p:txBody>
      </p:sp>
    </p:spTree>
    <p:extLst>
      <p:ext uri="{BB962C8B-B14F-4D97-AF65-F5344CB8AC3E}">
        <p14:creationId xmlns:p14="http://schemas.microsoft.com/office/powerpoint/2010/main" val="37533470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253</TotalTime>
  <Words>1264</Words>
  <Application>Microsoft Office PowerPoint</Application>
  <PresentationFormat>Widescreen</PresentationFormat>
  <Paragraphs>186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Trebuchet MS</vt:lpstr>
      <vt:lpstr>Wingdings 3</vt:lpstr>
      <vt:lpstr>Facet</vt:lpstr>
      <vt:lpstr>Relational Database Management System (RDBMS)</vt:lpstr>
      <vt:lpstr>Relational Vs. Non Relational DBMS</vt:lpstr>
      <vt:lpstr>Benefits of using RDBMS</vt:lpstr>
      <vt:lpstr>Benefits of using RDBMS</vt:lpstr>
      <vt:lpstr>Types of Databases </vt:lpstr>
      <vt:lpstr>Components of DBMS</vt:lpstr>
      <vt:lpstr>DBMS Languages</vt:lpstr>
      <vt:lpstr>DDL – Data Definition Language</vt:lpstr>
      <vt:lpstr>DML – Data Manipulation Language</vt:lpstr>
      <vt:lpstr>DCL – Data Control Language</vt:lpstr>
      <vt:lpstr>Traditional RDBMS</vt:lpstr>
      <vt:lpstr>NoSQL</vt:lpstr>
      <vt:lpstr>Types of NoSQL Databases:</vt:lpstr>
      <vt:lpstr>When is NoSQL Used? </vt:lpstr>
      <vt:lpstr>NewSQL</vt:lpstr>
      <vt:lpstr>Key Features of NewSQL: </vt:lpstr>
      <vt:lpstr>Popular NewSQL Databases</vt:lpstr>
      <vt:lpstr>Comparison: RDBMS vs NoSQL vs NewSQL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 Management System (RDBMS)</dc:title>
  <dc:creator>Administrator</dc:creator>
  <cp:lastModifiedBy>Administrator</cp:lastModifiedBy>
  <cp:revision>34</cp:revision>
  <dcterms:created xsi:type="dcterms:W3CDTF">2025-07-29T07:42:59Z</dcterms:created>
  <dcterms:modified xsi:type="dcterms:W3CDTF">2025-08-04T09:38:38Z</dcterms:modified>
</cp:coreProperties>
</file>