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4" r:id="rId3"/>
    <p:sldId id="265" r:id="rId4"/>
    <p:sldId id="266" r:id="rId5"/>
    <p:sldId id="340" r:id="rId6"/>
    <p:sldId id="341" r:id="rId7"/>
    <p:sldId id="339" r:id="rId8"/>
    <p:sldId id="342" r:id="rId9"/>
    <p:sldId id="343" r:id="rId10"/>
    <p:sldId id="267" r:id="rId11"/>
    <p:sldId id="335" r:id="rId12"/>
    <p:sldId id="270" r:id="rId13"/>
    <p:sldId id="330" r:id="rId14"/>
    <p:sldId id="271" r:id="rId15"/>
    <p:sldId id="356" r:id="rId16"/>
    <p:sldId id="362" r:id="rId17"/>
    <p:sldId id="363" r:id="rId18"/>
    <p:sldId id="364" r:id="rId19"/>
    <p:sldId id="365" r:id="rId20"/>
    <p:sldId id="3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57CF61-3370-469C-9B19-FF9F826517D8}" type="datetimeFigureOut">
              <a:rPr lang="en-IN" smtClean="0"/>
              <a:t>10-09-2025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C2342E-1631-4026-BF4D-ED42666CA2C6}" type="slidenum">
              <a:rPr lang="en-IN" smtClean="0"/>
              <a:t>‹#›</a:t>
            </a:fld>
            <a:endParaRPr lang="en-IN"/>
          </a:p>
        </p:txBody>
      </p:sp>
    </p:spTree>
    <p:extLst>
      <p:ext uri="{BB962C8B-B14F-4D97-AF65-F5344CB8AC3E}">
        <p14:creationId xmlns:p14="http://schemas.microsoft.com/office/powerpoint/2010/main" val="1003603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 xmlns:a16="http://schemas.microsoft.com/office/drawing/2014/main" id="{13AB9974-6EAC-4690-8134-37664E3AC3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ABE29348-A8A2-44F7-990D-E3626D9F0495}" type="slidenum">
              <a:rPr lang="en-CA" altLang="en-US" sz="1200">
                <a:latin typeface="Tahoma" panose="020B0604030504040204" pitchFamily="34" charset="0"/>
              </a:rPr>
              <a:pPr eaLnBrk="1" hangingPunct="1"/>
              <a:t>8</a:t>
            </a:fld>
            <a:endParaRPr lang="en-CA" altLang="en-US" sz="1200">
              <a:latin typeface="Tahoma" panose="020B0604030504040204" pitchFamily="34" charset="0"/>
            </a:endParaRPr>
          </a:p>
        </p:txBody>
      </p:sp>
      <p:sp>
        <p:nvSpPr>
          <p:cNvPr id="37891" name="Rectangle 2">
            <a:extLst>
              <a:ext uri="{FF2B5EF4-FFF2-40B4-BE49-F238E27FC236}">
                <a16:creationId xmlns="" xmlns:a16="http://schemas.microsoft.com/office/drawing/2014/main" id="{A111289F-CFAA-4708-ABC0-AB9647050CD2}"/>
              </a:ext>
            </a:extLst>
          </p:cNvPr>
          <p:cNvSpPr>
            <a:spLocks noGrp="1" noRot="1" noChangeAspect="1" noChangeArrowheads="1" noTextEdit="1"/>
          </p:cNvSpPr>
          <p:nvPr>
            <p:ph type="sldImg"/>
          </p:nvPr>
        </p:nvSpPr>
        <p:spPr>
          <a:ln/>
        </p:spPr>
      </p:sp>
      <p:sp>
        <p:nvSpPr>
          <p:cNvPr id="37892" name="Rectangle 3">
            <a:extLst>
              <a:ext uri="{FF2B5EF4-FFF2-40B4-BE49-F238E27FC236}">
                <a16:creationId xmlns="" xmlns:a16="http://schemas.microsoft.com/office/drawing/2014/main" id="{5813CA20-363B-4D67-B577-BE0D51F187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latin typeface="Arial" panose="020B0604020202020204" pitchFamily="34" charset="0"/>
            </a:endParaRPr>
          </a:p>
        </p:txBody>
      </p:sp>
    </p:spTree>
    <p:extLst>
      <p:ext uri="{BB962C8B-B14F-4D97-AF65-F5344CB8AC3E}">
        <p14:creationId xmlns:p14="http://schemas.microsoft.com/office/powerpoint/2010/main" val="3529408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 xmlns:a16="http://schemas.microsoft.com/office/drawing/2014/main" id="{9B86BDF5-9241-4945-A460-0798F640E3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8AF3DA6D-6AD3-4D35-B19D-7650E086FE92}" type="slidenum">
              <a:rPr lang="en-CA" altLang="en-US" sz="1200">
                <a:latin typeface="Tahoma" panose="020B0604030504040204" pitchFamily="34" charset="0"/>
              </a:rPr>
              <a:pPr eaLnBrk="1" hangingPunct="1"/>
              <a:t>9</a:t>
            </a:fld>
            <a:endParaRPr lang="en-CA" altLang="en-US" sz="1200">
              <a:latin typeface="Tahoma" panose="020B0604030504040204" pitchFamily="34" charset="0"/>
            </a:endParaRPr>
          </a:p>
        </p:txBody>
      </p:sp>
      <p:sp>
        <p:nvSpPr>
          <p:cNvPr id="38915" name="Rectangle 2">
            <a:extLst>
              <a:ext uri="{FF2B5EF4-FFF2-40B4-BE49-F238E27FC236}">
                <a16:creationId xmlns="" xmlns:a16="http://schemas.microsoft.com/office/drawing/2014/main" id="{19BF0E54-3764-42A5-B428-49DFA7931AC2}"/>
              </a:ext>
            </a:extLst>
          </p:cNvPr>
          <p:cNvSpPr>
            <a:spLocks noGrp="1" noRot="1" noChangeAspect="1" noChangeArrowheads="1" noTextEdit="1"/>
          </p:cNvSpPr>
          <p:nvPr>
            <p:ph type="sldImg"/>
          </p:nvPr>
        </p:nvSpPr>
        <p:spPr>
          <a:ln/>
        </p:spPr>
      </p:sp>
      <p:sp>
        <p:nvSpPr>
          <p:cNvPr id="38916" name="Rectangle 3">
            <a:extLst>
              <a:ext uri="{FF2B5EF4-FFF2-40B4-BE49-F238E27FC236}">
                <a16:creationId xmlns="" xmlns:a16="http://schemas.microsoft.com/office/drawing/2014/main" id="{27B96F88-B8B8-4FD4-B08D-278D9A1623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latin typeface="Arial" panose="020B0604020202020204" pitchFamily="34" charset="0"/>
            </a:endParaRPr>
          </a:p>
        </p:txBody>
      </p:sp>
    </p:spTree>
    <p:extLst>
      <p:ext uri="{BB962C8B-B14F-4D97-AF65-F5344CB8AC3E}">
        <p14:creationId xmlns:p14="http://schemas.microsoft.com/office/powerpoint/2010/main" val="460030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 xmlns:a16="http://schemas.microsoft.com/office/drawing/2014/main" id="{D9EE659C-B661-488B-BA2B-747225B80E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8C954CD6-752E-4004-AA86-72B7E3992BF0}" type="slidenum">
              <a:rPr lang="en-CA" altLang="en-US" sz="1200">
                <a:latin typeface="Tahoma" panose="020B0604030504040204" pitchFamily="34" charset="0"/>
              </a:rPr>
              <a:pPr eaLnBrk="1" hangingPunct="1"/>
              <a:t>11</a:t>
            </a:fld>
            <a:endParaRPr lang="en-CA" altLang="en-US" sz="1200">
              <a:latin typeface="Tahoma" panose="020B0604030504040204" pitchFamily="34" charset="0"/>
            </a:endParaRPr>
          </a:p>
        </p:txBody>
      </p:sp>
      <p:sp>
        <p:nvSpPr>
          <p:cNvPr id="35843" name="Rectangle 2">
            <a:extLst>
              <a:ext uri="{FF2B5EF4-FFF2-40B4-BE49-F238E27FC236}">
                <a16:creationId xmlns="" xmlns:a16="http://schemas.microsoft.com/office/drawing/2014/main" id="{DF789BBD-0C4C-40D1-8A3D-28B7FF3F3253}"/>
              </a:ext>
            </a:extLst>
          </p:cNvPr>
          <p:cNvSpPr>
            <a:spLocks noGrp="1" noRot="1" noChangeAspect="1" noChangeArrowheads="1" noTextEdit="1"/>
          </p:cNvSpPr>
          <p:nvPr>
            <p:ph type="sldImg"/>
          </p:nvPr>
        </p:nvSpPr>
        <p:spPr>
          <a:ln/>
        </p:spPr>
      </p:sp>
      <p:sp>
        <p:nvSpPr>
          <p:cNvPr id="35844" name="Rectangle 3">
            <a:extLst>
              <a:ext uri="{FF2B5EF4-FFF2-40B4-BE49-F238E27FC236}">
                <a16:creationId xmlns="" xmlns:a16="http://schemas.microsoft.com/office/drawing/2014/main" id="{97B5244F-E7C8-4540-9439-DBA106EFBA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latin typeface="Arial" panose="020B0604020202020204" pitchFamily="34" charset="0"/>
            </a:endParaRPr>
          </a:p>
        </p:txBody>
      </p:sp>
    </p:spTree>
    <p:extLst>
      <p:ext uri="{BB962C8B-B14F-4D97-AF65-F5344CB8AC3E}">
        <p14:creationId xmlns:p14="http://schemas.microsoft.com/office/powerpoint/2010/main" val="308601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 xmlns:a16="http://schemas.microsoft.com/office/drawing/2014/main" id="{7525E0E1-43F9-4900-9BE5-132226FB0E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182D83A3-3C2C-44BF-B019-F79512D237AE}" type="slidenum">
              <a:rPr lang="en-CA" altLang="en-US" sz="1200">
                <a:latin typeface="Tahoma" panose="020B0604030504040204" pitchFamily="34" charset="0"/>
              </a:rPr>
              <a:pPr eaLnBrk="1" hangingPunct="1"/>
              <a:t>13</a:t>
            </a:fld>
            <a:endParaRPr lang="en-CA" altLang="en-US" sz="1200">
              <a:latin typeface="Tahoma" panose="020B0604030504040204" pitchFamily="34" charset="0"/>
            </a:endParaRPr>
          </a:p>
        </p:txBody>
      </p:sp>
      <p:sp>
        <p:nvSpPr>
          <p:cNvPr id="30723" name="Rectangle 2">
            <a:extLst>
              <a:ext uri="{FF2B5EF4-FFF2-40B4-BE49-F238E27FC236}">
                <a16:creationId xmlns="" xmlns:a16="http://schemas.microsoft.com/office/drawing/2014/main" id="{C20427AF-6E32-4CBD-B356-C2F6CD96790C}"/>
              </a:ext>
            </a:extLst>
          </p:cNvPr>
          <p:cNvSpPr>
            <a:spLocks noGrp="1" noRot="1" noChangeAspect="1" noChangeArrowheads="1" noTextEdit="1"/>
          </p:cNvSpPr>
          <p:nvPr>
            <p:ph type="sldImg"/>
          </p:nvPr>
        </p:nvSpPr>
        <p:spPr>
          <a:ln/>
        </p:spPr>
      </p:sp>
      <p:sp>
        <p:nvSpPr>
          <p:cNvPr id="30724" name="Rectangle 3">
            <a:extLst>
              <a:ext uri="{FF2B5EF4-FFF2-40B4-BE49-F238E27FC236}">
                <a16:creationId xmlns="" xmlns:a16="http://schemas.microsoft.com/office/drawing/2014/main" id="{4BAC681C-C0E8-4EAD-98E3-DFA598A230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latin typeface="Arial" panose="020B0604020202020204" pitchFamily="34" charset="0"/>
            </a:endParaRPr>
          </a:p>
        </p:txBody>
      </p:sp>
    </p:spTree>
    <p:extLst>
      <p:ext uri="{BB962C8B-B14F-4D97-AF65-F5344CB8AC3E}">
        <p14:creationId xmlns:p14="http://schemas.microsoft.com/office/powerpoint/2010/main" val="18143972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 xmlns:a16="http://schemas.microsoft.com/office/drawing/2014/main" id="{BA4B175A-80BC-45C3-8D4F-3FDB4D0F3B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fld id="{274B5C1E-6B47-4FD7-9227-A657D3FEA130}" type="slidenum">
              <a:rPr lang="en-CA" altLang="en-US" sz="1200">
                <a:latin typeface="Tahoma" panose="020B0604030504040204" pitchFamily="34" charset="0"/>
              </a:rPr>
              <a:pPr eaLnBrk="1" hangingPunct="1"/>
              <a:t>15</a:t>
            </a:fld>
            <a:endParaRPr lang="en-CA" altLang="en-US" sz="1200">
              <a:latin typeface="Tahoma" panose="020B0604030504040204" pitchFamily="34" charset="0"/>
            </a:endParaRPr>
          </a:p>
        </p:txBody>
      </p:sp>
      <p:sp>
        <p:nvSpPr>
          <p:cNvPr id="40963" name="Rectangle 2">
            <a:extLst>
              <a:ext uri="{FF2B5EF4-FFF2-40B4-BE49-F238E27FC236}">
                <a16:creationId xmlns="" xmlns:a16="http://schemas.microsoft.com/office/drawing/2014/main" id="{5B51E98E-EAC5-4337-A2DE-8575B16F13B7}"/>
              </a:ext>
            </a:extLst>
          </p:cNvPr>
          <p:cNvSpPr>
            <a:spLocks noGrp="1" noRot="1" noChangeAspect="1" noChangeArrowheads="1" noTextEdit="1"/>
          </p:cNvSpPr>
          <p:nvPr>
            <p:ph type="sldImg"/>
          </p:nvPr>
        </p:nvSpPr>
        <p:spPr>
          <a:ln/>
        </p:spPr>
      </p:sp>
      <p:sp>
        <p:nvSpPr>
          <p:cNvPr id="40964" name="Rectangle 3">
            <a:extLst>
              <a:ext uri="{FF2B5EF4-FFF2-40B4-BE49-F238E27FC236}">
                <a16:creationId xmlns="" xmlns:a16="http://schemas.microsoft.com/office/drawing/2014/main" id="{14F79FA4-ACC3-4063-9953-2213E67BDA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latin typeface="Arial" panose="020B0604020202020204" pitchFamily="34" charset="0"/>
            </a:endParaRPr>
          </a:p>
        </p:txBody>
      </p:sp>
    </p:spTree>
    <p:extLst>
      <p:ext uri="{BB962C8B-B14F-4D97-AF65-F5344CB8AC3E}">
        <p14:creationId xmlns:p14="http://schemas.microsoft.com/office/powerpoint/2010/main" val="2288541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9B6B20-4424-4F42-ACF6-E4BC66C52A7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96CE4D39-50CC-42CD-927E-A8DB5ACBE0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6F2F56B4-4E1A-4CCE-A506-2837EFE9DDDF}"/>
              </a:ext>
            </a:extLst>
          </p:cNvPr>
          <p:cNvSpPr>
            <a:spLocks noGrp="1"/>
          </p:cNvSpPr>
          <p:nvPr>
            <p:ph type="dt" sz="half" idx="10"/>
          </p:nvPr>
        </p:nvSpPr>
        <p:spPr/>
        <p:txBody>
          <a:bodyPr/>
          <a:lstStyle/>
          <a:p>
            <a:fld id="{AE2B94A4-0FC4-42EF-8549-9C116B4DC30A}" type="datetimeFigureOut">
              <a:rPr lang="en-IN" smtClean="0"/>
              <a:t>10-09-2025</a:t>
            </a:fld>
            <a:endParaRPr lang="en-IN"/>
          </a:p>
        </p:txBody>
      </p:sp>
      <p:sp>
        <p:nvSpPr>
          <p:cNvPr id="5" name="Footer Placeholder 4">
            <a:extLst>
              <a:ext uri="{FF2B5EF4-FFF2-40B4-BE49-F238E27FC236}">
                <a16:creationId xmlns="" xmlns:a16="http://schemas.microsoft.com/office/drawing/2014/main" id="{806A78F9-25CD-4BAF-928F-BEC1ADCEFB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250D1360-015E-491B-A829-B1315777AE6C}"/>
              </a:ext>
            </a:extLst>
          </p:cNvPr>
          <p:cNvSpPr>
            <a:spLocks noGrp="1"/>
          </p:cNvSpPr>
          <p:nvPr>
            <p:ph type="sldNum" sz="quarter" idx="12"/>
          </p:nvPr>
        </p:nvSpPr>
        <p:spPr/>
        <p:txBody>
          <a:bodyPr/>
          <a:lstStyle/>
          <a:p>
            <a:fld id="{65D74F1D-FDF9-4540-BC79-FA0A2A4E3A87}" type="slidenum">
              <a:rPr lang="en-IN" smtClean="0"/>
              <a:t>‹#›</a:t>
            </a:fld>
            <a:endParaRPr lang="en-IN"/>
          </a:p>
        </p:txBody>
      </p:sp>
    </p:spTree>
    <p:extLst>
      <p:ext uri="{BB962C8B-B14F-4D97-AF65-F5344CB8AC3E}">
        <p14:creationId xmlns:p14="http://schemas.microsoft.com/office/powerpoint/2010/main" val="1751693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F1A4E2-4B69-4716-AADA-5F32BAF67A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51862E6E-A7F6-4132-8FEB-88F7B9403B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0F2D68B-79A8-450E-9C33-7E30A9F4CEAD}"/>
              </a:ext>
            </a:extLst>
          </p:cNvPr>
          <p:cNvSpPr>
            <a:spLocks noGrp="1"/>
          </p:cNvSpPr>
          <p:nvPr>
            <p:ph type="dt" sz="half" idx="10"/>
          </p:nvPr>
        </p:nvSpPr>
        <p:spPr/>
        <p:txBody>
          <a:bodyPr/>
          <a:lstStyle/>
          <a:p>
            <a:fld id="{AE2B94A4-0FC4-42EF-8549-9C116B4DC30A}" type="datetimeFigureOut">
              <a:rPr lang="en-IN" smtClean="0"/>
              <a:t>10-09-2025</a:t>
            </a:fld>
            <a:endParaRPr lang="en-IN"/>
          </a:p>
        </p:txBody>
      </p:sp>
      <p:sp>
        <p:nvSpPr>
          <p:cNvPr id="5" name="Footer Placeholder 4">
            <a:extLst>
              <a:ext uri="{FF2B5EF4-FFF2-40B4-BE49-F238E27FC236}">
                <a16:creationId xmlns="" xmlns:a16="http://schemas.microsoft.com/office/drawing/2014/main" id="{19C73A5F-BF6D-4593-BBC4-18279113BD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472F4AE-07F4-42E4-9673-4AC480D3034B}"/>
              </a:ext>
            </a:extLst>
          </p:cNvPr>
          <p:cNvSpPr>
            <a:spLocks noGrp="1"/>
          </p:cNvSpPr>
          <p:nvPr>
            <p:ph type="sldNum" sz="quarter" idx="12"/>
          </p:nvPr>
        </p:nvSpPr>
        <p:spPr/>
        <p:txBody>
          <a:bodyPr/>
          <a:lstStyle/>
          <a:p>
            <a:fld id="{65D74F1D-FDF9-4540-BC79-FA0A2A4E3A87}" type="slidenum">
              <a:rPr lang="en-IN" smtClean="0"/>
              <a:t>‹#›</a:t>
            </a:fld>
            <a:endParaRPr lang="en-IN"/>
          </a:p>
        </p:txBody>
      </p:sp>
    </p:spTree>
    <p:extLst>
      <p:ext uri="{BB962C8B-B14F-4D97-AF65-F5344CB8AC3E}">
        <p14:creationId xmlns:p14="http://schemas.microsoft.com/office/powerpoint/2010/main" val="2659942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E18952E-3F82-4013-99F4-527B49FAA8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E95BDB18-62F2-433E-883C-9241CC4D4E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6126847-1F69-44EB-9D1B-F6A4C774205C}"/>
              </a:ext>
            </a:extLst>
          </p:cNvPr>
          <p:cNvSpPr>
            <a:spLocks noGrp="1"/>
          </p:cNvSpPr>
          <p:nvPr>
            <p:ph type="dt" sz="half" idx="10"/>
          </p:nvPr>
        </p:nvSpPr>
        <p:spPr/>
        <p:txBody>
          <a:bodyPr/>
          <a:lstStyle/>
          <a:p>
            <a:fld id="{AE2B94A4-0FC4-42EF-8549-9C116B4DC30A}" type="datetimeFigureOut">
              <a:rPr lang="en-IN" smtClean="0"/>
              <a:t>10-09-2025</a:t>
            </a:fld>
            <a:endParaRPr lang="en-IN"/>
          </a:p>
        </p:txBody>
      </p:sp>
      <p:sp>
        <p:nvSpPr>
          <p:cNvPr id="5" name="Footer Placeholder 4">
            <a:extLst>
              <a:ext uri="{FF2B5EF4-FFF2-40B4-BE49-F238E27FC236}">
                <a16:creationId xmlns="" xmlns:a16="http://schemas.microsoft.com/office/drawing/2014/main" id="{6694FF8B-BA1F-47C5-943D-7ABBE20274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9782271-8BFA-4E09-BE4C-89A8CC6186AA}"/>
              </a:ext>
            </a:extLst>
          </p:cNvPr>
          <p:cNvSpPr>
            <a:spLocks noGrp="1"/>
          </p:cNvSpPr>
          <p:nvPr>
            <p:ph type="sldNum" sz="quarter" idx="12"/>
          </p:nvPr>
        </p:nvSpPr>
        <p:spPr/>
        <p:txBody>
          <a:bodyPr/>
          <a:lstStyle/>
          <a:p>
            <a:fld id="{65D74F1D-FDF9-4540-BC79-FA0A2A4E3A87}" type="slidenum">
              <a:rPr lang="en-IN" smtClean="0"/>
              <a:t>‹#›</a:t>
            </a:fld>
            <a:endParaRPr lang="en-IN"/>
          </a:p>
        </p:txBody>
      </p:sp>
    </p:spTree>
    <p:extLst>
      <p:ext uri="{BB962C8B-B14F-4D97-AF65-F5344CB8AC3E}">
        <p14:creationId xmlns:p14="http://schemas.microsoft.com/office/powerpoint/2010/main" val="1417992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DB85DB-D2D9-45A2-941A-434AB05ECD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B6B2651-F72D-4883-A5DE-205B0EF576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5D4DEDA-6FE2-4F83-B9B8-E94ADE54482E}"/>
              </a:ext>
            </a:extLst>
          </p:cNvPr>
          <p:cNvSpPr>
            <a:spLocks noGrp="1"/>
          </p:cNvSpPr>
          <p:nvPr>
            <p:ph type="dt" sz="half" idx="10"/>
          </p:nvPr>
        </p:nvSpPr>
        <p:spPr/>
        <p:txBody>
          <a:bodyPr/>
          <a:lstStyle/>
          <a:p>
            <a:fld id="{AE2B94A4-0FC4-42EF-8549-9C116B4DC30A}" type="datetimeFigureOut">
              <a:rPr lang="en-IN" smtClean="0"/>
              <a:t>10-09-2025</a:t>
            </a:fld>
            <a:endParaRPr lang="en-IN"/>
          </a:p>
        </p:txBody>
      </p:sp>
      <p:sp>
        <p:nvSpPr>
          <p:cNvPr id="5" name="Footer Placeholder 4">
            <a:extLst>
              <a:ext uri="{FF2B5EF4-FFF2-40B4-BE49-F238E27FC236}">
                <a16:creationId xmlns="" xmlns:a16="http://schemas.microsoft.com/office/drawing/2014/main" id="{9E86F614-9171-45DA-89FB-C17E085AD6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23BF62AA-9519-4E7B-BD37-34208EAE7059}"/>
              </a:ext>
            </a:extLst>
          </p:cNvPr>
          <p:cNvSpPr>
            <a:spLocks noGrp="1"/>
          </p:cNvSpPr>
          <p:nvPr>
            <p:ph type="sldNum" sz="quarter" idx="12"/>
          </p:nvPr>
        </p:nvSpPr>
        <p:spPr/>
        <p:txBody>
          <a:bodyPr/>
          <a:lstStyle/>
          <a:p>
            <a:fld id="{65D74F1D-FDF9-4540-BC79-FA0A2A4E3A87}" type="slidenum">
              <a:rPr lang="en-IN" smtClean="0"/>
              <a:t>‹#›</a:t>
            </a:fld>
            <a:endParaRPr lang="en-IN"/>
          </a:p>
        </p:txBody>
      </p:sp>
    </p:spTree>
    <p:extLst>
      <p:ext uri="{BB962C8B-B14F-4D97-AF65-F5344CB8AC3E}">
        <p14:creationId xmlns:p14="http://schemas.microsoft.com/office/powerpoint/2010/main" val="2701905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1DC6FB-0F8D-4B4B-977D-13253AE3B8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8049109-497E-45F4-848B-CD96599B78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FA3FA39C-9BA8-4F63-8F46-FC7048CC7924}"/>
              </a:ext>
            </a:extLst>
          </p:cNvPr>
          <p:cNvSpPr>
            <a:spLocks noGrp="1"/>
          </p:cNvSpPr>
          <p:nvPr>
            <p:ph type="dt" sz="half" idx="10"/>
          </p:nvPr>
        </p:nvSpPr>
        <p:spPr/>
        <p:txBody>
          <a:bodyPr/>
          <a:lstStyle/>
          <a:p>
            <a:fld id="{AE2B94A4-0FC4-42EF-8549-9C116B4DC30A}" type="datetimeFigureOut">
              <a:rPr lang="en-IN" smtClean="0"/>
              <a:t>10-09-2025</a:t>
            </a:fld>
            <a:endParaRPr lang="en-IN"/>
          </a:p>
        </p:txBody>
      </p:sp>
      <p:sp>
        <p:nvSpPr>
          <p:cNvPr id="5" name="Footer Placeholder 4">
            <a:extLst>
              <a:ext uri="{FF2B5EF4-FFF2-40B4-BE49-F238E27FC236}">
                <a16:creationId xmlns="" xmlns:a16="http://schemas.microsoft.com/office/drawing/2014/main" id="{A494428A-FD42-490B-A597-0C60507B87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55A1D2C-067C-44EC-AE97-78E69FC049C5}"/>
              </a:ext>
            </a:extLst>
          </p:cNvPr>
          <p:cNvSpPr>
            <a:spLocks noGrp="1"/>
          </p:cNvSpPr>
          <p:nvPr>
            <p:ph type="sldNum" sz="quarter" idx="12"/>
          </p:nvPr>
        </p:nvSpPr>
        <p:spPr/>
        <p:txBody>
          <a:bodyPr/>
          <a:lstStyle/>
          <a:p>
            <a:fld id="{65D74F1D-FDF9-4540-BC79-FA0A2A4E3A87}" type="slidenum">
              <a:rPr lang="en-IN" smtClean="0"/>
              <a:t>‹#›</a:t>
            </a:fld>
            <a:endParaRPr lang="en-IN"/>
          </a:p>
        </p:txBody>
      </p:sp>
    </p:spTree>
    <p:extLst>
      <p:ext uri="{BB962C8B-B14F-4D97-AF65-F5344CB8AC3E}">
        <p14:creationId xmlns:p14="http://schemas.microsoft.com/office/powerpoint/2010/main" val="2738161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1BEF65-CD20-4C34-8A04-64ED5F4F70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3A66C2F-A338-447C-8334-410DA49D3A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169C08DA-5EFC-4FE5-90A0-ECEE9CE0D9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67C314A3-6DE6-400F-AEE1-FDC5785B7BA5}"/>
              </a:ext>
            </a:extLst>
          </p:cNvPr>
          <p:cNvSpPr>
            <a:spLocks noGrp="1"/>
          </p:cNvSpPr>
          <p:nvPr>
            <p:ph type="dt" sz="half" idx="10"/>
          </p:nvPr>
        </p:nvSpPr>
        <p:spPr/>
        <p:txBody>
          <a:bodyPr/>
          <a:lstStyle/>
          <a:p>
            <a:fld id="{AE2B94A4-0FC4-42EF-8549-9C116B4DC30A}" type="datetimeFigureOut">
              <a:rPr lang="en-IN" smtClean="0"/>
              <a:t>10-09-2025</a:t>
            </a:fld>
            <a:endParaRPr lang="en-IN"/>
          </a:p>
        </p:txBody>
      </p:sp>
      <p:sp>
        <p:nvSpPr>
          <p:cNvPr id="6" name="Footer Placeholder 5">
            <a:extLst>
              <a:ext uri="{FF2B5EF4-FFF2-40B4-BE49-F238E27FC236}">
                <a16:creationId xmlns="" xmlns:a16="http://schemas.microsoft.com/office/drawing/2014/main" id="{B604C892-8B85-4B28-B55C-247D238528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8C111E86-FDD1-49EA-90AF-3E41CA4C97DA}"/>
              </a:ext>
            </a:extLst>
          </p:cNvPr>
          <p:cNvSpPr>
            <a:spLocks noGrp="1"/>
          </p:cNvSpPr>
          <p:nvPr>
            <p:ph type="sldNum" sz="quarter" idx="12"/>
          </p:nvPr>
        </p:nvSpPr>
        <p:spPr/>
        <p:txBody>
          <a:bodyPr/>
          <a:lstStyle/>
          <a:p>
            <a:fld id="{65D74F1D-FDF9-4540-BC79-FA0A2A4E3A87}" type="slidenum">
              <a:rPr lang="en-IN" smtClean="0"/>
              <a:t>‹#›</a:t>
            </a:fld>
            <a:endParaRPr lang="en-IN"/>
          </a:p>
        </p:txBody>
      </p:sp>
    </p:spTree>
    <p:extLst>
      <p:ext uri="{BB962C8B-B14F-4D97-AF65-F5344CB8AC3E}">
        <p14:creationId xmlns:p14="http://schemas.microsoft.com/office/powerpoint/2010/main" val="3515914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35CACA-B520-49A3-974D-FB77FC0AAC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5A18407-4C96-46D3-A104-E6573ABA1E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8F33538D-7E17-4C48-AD13-39E0D98D34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8493A6D5-1E9B-4432-927A-8E1F2B9F69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717604CA-9F02-492A-AE93-05449F4845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44B78754-1740-4D49-AED6-4C736228D4E3}"/>
              </a:ext>
            </a:extLst>
          </p:cNvPr>
          <p:cNvSpPr>
            <a:spLocks noGrp="1"/>
          </p:cNvSpPr>
          <p:nvPr>
            <p:ph type="dt" sz="half" idx="10"/>
          </p:nvPr>
        </p:nvSpPr>
        <p:spPr/>
        <p:txBody>
          <a:bodyPr/>
          <a:lstStyle/>
          <a:p>
            <a:fld id="{AE2B94A4-0FC4-42EF-8549-9C116B4DC30A}" type="datetimeFigureOut">
              <a:rPr lang="en-IN" smtClean="0"/>
              <a:t>10-09-2025</a:t>
            </a:fld>
            <a:endParaRPr lang="en-IN"/>
          </a:p>
        </p:txBody>
      </p:sp>
      <p:sp>
        <p:nvSpPr>
          <p:cNvPr id="8" name="Footer Placeholder 7">
            <a:extLst>
              <a:ext uri="{FF2B5EF4-FFF2-40B4-BE49-F238E27FC236}">
                <a16:creationId xmlns="" xmlns:a16="http://schemas.microsoft.com/office/drawing/2014/main" id="{51F08A0C-E987-44C0-BC9D-4C0889BB8C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CBEAD502-8BC5-4D84-8398-3B59D3AE6950}"/>
              </a:ext>
            </a:extLst>
          </p:cNvPr>
          <p:cNvSpPr>
            <a:spLocks noGrp="1"/>
          </p:cNvSpPr>
          <p:nvPr>
            <p:ph type="sldNum" sz="quarter" idx="12"/>
          </p:nvPr>
        </p:nvSpPr>
        <p:spPr/>
        <p:txBody>
          <a:bodyPr/>
          <a:lstStyle/>
          <a:p>
            <a:fld id="{65D74F1D-FDF9-4540-BC79-FA0A2A4E3A87}" type="slidenum">
              <a:rPr lang="en-IN" smtClean="0"/>
              <a:t>‹#›</a:t>
            </a:fld>
            <a:endParaRPr lang="en-IN"/>
          </a:p>
        </p:txBody>
      </p:sp>
    </p:spTree>
    <p:extLst>
      <p:ext uri="{BB962C8B-B14F-4D97-AF65-F5344CB8AC3E}">
        <p14:creationId xmlns:p14="http://schemas.microsoft.com/office/powerpoint/2010/main" val="2748302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4028F83-C708-4D10-BCFB-FB6C05C756A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C00893F9-8A5A-430F-8C7E-2BB02A6D3AD4}"/>
              </a:ext>
            </a:extLst>
          </p:cNvPr>
          <p:cNvSpPr>
            <a:spLocks noGrp="1"/>
          </p:cNvSpPr>
          <p:nvPr>
            <p:ph type="dt" sz="half" idx="10"/>
          </p:nvPr>
        </p:nvSpPr>
        <p:spPr/>
        <p:txBody>
          <a:bodyPr/>
          <a:lstStyle/>
          <a:p>
            <a:fld id="{AE2B94A4-0FC4-42EF-8549-9C116B4DC30A}" type="datetimeFigureOut">
              <a:rPr lang="en-IN" smtClean="0"/>
              <a:t>10-09-2025</a:t>
            </a:fld>
            <a:endParaRPr lang="en-IN"/>
          </a:p>
        </p:txBody>
      </p:sp>
      <p:sp>
        <p:nvSpPr>
          <p:cNvPr id="4" name="Footer Placeholder 3">
            <a:extLst>
              <a:ext uri="{FF2B5EF4-FFF2-40B4-BE49-F238E27FC236}">
                <a16:creationId xmlns="" xmlns:a16="http://schemas.microsoft.com/office/drawing/2014/main" id="{F229B96B-59A3-4682-B032-BCA241F036A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2EB80E67-B755-471A-A550-7BEA107CA870}"/>
              </a:ext>
            </a:extLst>
          </p:cNvPr>
          <p:cNvSpPr>
            <a:spLocks noGrp="1"/>
          </p:cNvSpPr>
          <p:nvPr>
            <p:ph type="sldNum" sz="quarter" idx="12"/>
          </p:nvPr>
        </p:nvSpPr>
        <p:spPr/>
        <p:txBody>
          <a:bodyPr/>
          <a:lstStyle/>
          <a:p>
            <a:fld id="{65D74F1D-FDF9-4540-BC79-FA0A2A4E3A87}" type="slidenum">
              <a:rPr lang="en-IN" smtClean="0"/>
              <a:t>‹#›</a:t>
            </a:fld>
            <a:endParaRPr lang="en-IN"/>
          </a:p>
        </p:txBody>
      </p:sp>
    </p:spTree>
    <p:extLst>
      <p:ext uri="{BB962C8B-B14F-4D97-AF65-F5344CB8AC3E}">
        <p14:creationId xmlns:p14="http://schemas.microsoft.com/office/powerpoint/2010/main" val="1312202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881456A-3E90-4BA8-9121-0C51481D75B9}"/>
              </a:ext>
            </a:extLst>
          </p:cNvPr>
          <p:cNvSpPr>
            <a:spLocks noGrp="1"/>
          </p:cNvSpPr>
          <p:nvPr>
            <p:ph type="dt" sz="half" idx="10"/>
          </p:nvPr>
        </p:nvSpPr>
        <p:spPr/>
        <p:txBody>
          <a:bodyPr/>
          <a:lstStyle/>
          <a:p>
            <a:fld id="{AE2B94A4-0FC4-42EF-8549-9C116B4DC30A}" type="datetimeFigureOut">
              <a:rPr lang="en-IN" smtClean="0"/>
              <a:t>10-09-2025</a:t>
            </a:fld>
            <a:endParaRPr lang="en-IN"/>
          </a:p>
        </p:txBody>
      </p:sp>
      <p:sp>
        <p:nvSpPr>
          <p:cNvPr id="3" name="Footer Placeholder 2">
            <a:extLst>
              <a:ext uri="{FF2B5EF4-FFF2-40B4-BE49-F238E27FC236}">
                <a16:creationId xmlns="" xmlns:a16="http://schemas.microsoft.com/office/drawing/2014/main" id="{AB5BFE48-F8B0-47CA-B8B3-05EC7E9E38E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BC2DC2FD-EC16-447E-8D9A-803BC377C0AC}"/>
              </a:ext>
            </a:extLst>
          </p:cNvPr>
          <p:cNvSpPr>
            <a:spLocks noGrp="1"/>
          </p:cNvSpPr>
          <p:nvPr>
            <p:ph type="sldNum" sz="quarter" idx="12"/>
          </p:nvPr>
        </p:nvSpPr>
        <p:spPr/>
        <p:txBody>
          <a:bodyPr/>
          <a:lstStyle/>
          <a:p>
            <a:fld id="{65D74F1D-FDF9-4540-BC79-FA0A2A4E3A87}" type="slidenum">
              <a:rPr lang="en-IN" smtClean="0"/>
              <a:t>‹#›</a:t>
            </a:fld>
            <a:endParaRPr lang="en-IN"/>
          </a:p>
        </p:txBody>
      </p:sp>
    </p:spTree>
    <p:extLst>
      <p:ext uri="{BB962C8B-B14F-4D97-AF65-F5344CB8AC3E}">
        <p14:creationId xmlns:p14="http://schemas.microsoft.com/office/powerpoint/2010/main" val="3888081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FFDF0E-1A25-4A74-92BE-EE1CD196B6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EDF7961-3D36-4A90-AEF7-646ECC21EF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8FE9CE21-FFAD-4348-A07B-F2F0FC6915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56AEBF2-D9C9-476E-9D15-A657613D6F9C}"/>
              </a:ext>
            </a:extLst>
          </p:cNvPr>
          <p:cNvSpPr>
            <a:spLocks noGrp="1"/>
          </p:cNvSpPr>
          <p:nvPr>
            <p:ph type="dt" sz="half" idx="10"/>
          </p:nvPr>
        </p:nvSpPr>
        <p:spPr/>
        <p:txBody>
          <a:bodyPr/>
          <a:lstStyle/>
          <a:p>
            <a:fld id="{AE2B94A4-0FC4-42EF-8549-9C116B4DC30A}" type="datetimeFigureOut">
              <a:rPr lang="en-IN" smtClean="0"/>
              <a:t>10-09-2025</a:t>
            </a:fld>
            <a:endParaRPr lang="en-IN"/>
          </a:p>
        </p:txBody>
      </p:sp>
      <p:sp>
        <p:nvSpPr>
          <p:cNvPr id="6" name="Footer Placeholder 5">
            <a:extLst>
              <a:ext uri="{FF2B5EF4-FFF2-40B4-BE49-F238E27FC236}">
                <a16:creationId xmlns="" xmlns:a16="http://schemas.microsoft.com/office/drawing/2014/main" id="{DCB25D2B-DA51-4342-B3B9-D4B280B033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55A3FF82-1BA0-4515-B894-78B5F5173417}"/>
              </a:ext>
            </a:extLst>
          </p:cNvPr>
          <p:cNvSpPr>
            <a:spLocks noGrp="1"/>
          </p:cNvSpPr>
          <p:nvPr>
            <p:ph type="sldNum" sz="quarter" idx="12"/>
          </p:nvPr>
        </p:nvSpPr>
        <p:spPr/>
        <p:txBody>
          <a:bodyPr/>
          <a:lstStyle/>
          <a:p>
            <a:fld id="{65D74F1D-FDF9-4540-BC79-FA0A2A4E3A87}" type="slidenum">
              <a:rPr lang="en-IN" smtClean="0"/>
              <a:t>‹#›</a:t>
            </a:fld>
            <a:endParaRPr lang="en-IN"/>
          </a:p>
        </p:txBody>
      </p:sp>
    </p:spTree>
    <p:extLst>
      <p:ext uri="{BB962C8B-B14F-4D97-AF65-F5344CB8AC3E}">
        <p14:creationId xmlns:p14="http://schemas.microsoft.com/office/powerpoint/2010/main" val="3551081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97C9B2-1AC0-4E83-A07B-968354D76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267B272A-C41D-47E0-9501-5D06928FCF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38FC354E-0814-48C4-8BD4-149F04DFC8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B3E7D3A8-8079-440F-B302-EC0192E05503}"/>
              </a:ext>
            </a:extLst>
          </p:cNvPr>
          <p:cNvSpPr>
            <a:spLocks noGrp="1"/>
          </p:cNvSpPr>
          <p:nvPr>
            <p:ph type="dt" sz="half" idx="10"/>
          </p:nvPr>
        </p:nvSpPr>
        <p:spPr/>
        <p:txBody>
          <a:bodyPr/>
          <a:lstStyle/>
          <a:p>
            <a:fld id="{AE2B94A4-0FC4-42EF-8549-9C116B4DC30A}" type="datetimeFigureOut">
              <a:rPr lang="en-IN" smtClean="0"/>
              <a:t>10-09-2025</a:t>
            </a:fld>
            <a:endParaRPr lang="en-IN"/>
          </a:p>
        </p:txBody>
      </p:sp>
      <p:sp>
        <p:nvSpPr>
          <p:cNvPr id="6" name="Footer Placeholder 5">
            <a:extLst>
              <a:ext uri="{FF2B5EF4-FFF2-40B4-BE49-F238E27FC236}">
                <a16:creationId xmlns="" xmlns:a16="http://schemas.microsoft.com/office/drawing/2014/main" id="{E4DE5C99-BD36-4E27-B856-FFC394A288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0B3059D3-D990-4F1A-AD9C-CF38B75F7869}"/>
              </a:ext>
            </a:extLst>
          </p:cNvPr>
          <p:cNvSpPr>
            <a:spLocks noGrp="1"/>
          </p:cNvSpPr>
          <p:nvPr>
            <p:ph type="sldNum" sz="quarter" idx="12"/>
          </p:nvPr>
        </p:nvSpPr>
        <p:spPr/>
        <p:txBody>
          <a:bodyPr/>
          <a:lstStyle/>
          <a:p>
            <a:fld id="{65D74F1D-FDF9-4540-BC79-FA0A2A4E3A87}" type="slidenum">
              <a:rPr lang="en-IN" smtClean="0"/>
              <a:t>‹#›</a:t>
            </a:fld>
            <a:endParaRPr lang="en-IN"/>
          </a:p>
        </p:txBody>
      </p:sp>
    </p:spTree>
    <p:extLst>
      <p:ext uri="{BB962C8B-B14F-4D97-AF65-F5344CB8AC3E}">
        <p14:creationId xmlns:p14="http://schemas.microsoft.com/office/powerpoint/2010/main" val="551112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BFF2548-943F-4540-BC72-248650A3E3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56FDDB41-F7EB-43BA-80CD-584C246228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FA0F6219-0833-4902-BEFF-D02E50D38B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2B94A4-0FC4-42EF-8549-9C116B4DC30A}" type="datetimeFigureOut">
              <a:rPr lang="en-IN" smtClean="0"/>
              <a:t>10-09-2025</a:t>
            </a:fld>
            <a:endParaRPr lang="en-IN"/>
          </a:p>
        </p:txBody>
      </p:sp>
      <p:sp>
        <p:nvSpPr>
          <p:cNvPr id="5" name="Footer Placeholder 4">
            <a:extLst>
              <a:ext uri="{FF2B5EF4-FFF2-40B4-BE49-F238E27FC236}">
                <a16:creationId xmlns="" xmlns:a16="http://schemas.microsoft.com/office/drawing/2014/main" id="{70DD802E-DDC3-4540-A938-ADE559D79F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118F8377-7690-4785-A2C2-90458CA29F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74F1D-FDF9-4540-BC79-FA0A2A4E3A87}" type="slidenum">
              <a:rPr lang="en-IN" smtClean="0"/>
              <a:t>‹#›</a:t>
            </a:fld>
            <a:endParaRPr lang="en-IN"/>
          </a:p>
        </p:txBody>
      </p:sp>
    </p:spTree>
    <p:extLst>
      <p:ext uri="{BB962C8B-B14F-4D97-AF65-F5344CB8AC3E}">
        <p14:creationId xmlns:p14="http://schemas.microsoft.com/office/powerpoint/2010/main" val="2821440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62CD2ED-974A-4FB7-9D2E-C5AC9466105F}"/>
              </a:ext>
            </a:extLst>
          </p:cNvPr>
          <p:cNvSpPr>
            <a:spLocks noGrp="1"/>
          </p:cNvSpPr>
          <p:nvPr>
            <p:ph type="ctrTitle"/>
          </p:nvPr>
        </p:nvSpPr>
        <p:spPr/>
        <p:txBody>
          <a:bodyPr/>
          <a:lstStyle/>
          <a:p>
            <a:r>
              <a:rPr lang="en-IN" dirty="0"/>
              <a:t>ER-Diagram</a:t>
            </a:r>
          </a:p>
        </p:txBody>
      </p:sp>
      <p:sp>
        <p:nvSpPr>
          <p:cNvPr id="3" name="Subtitle 2">
            <a:extLst>
              <a:ext uri="{FF2B5EF4-FFF2-40B4-BE49-F238E27FC236}">
                <a16:creationId xmlns="" xmlns:a16="http://schemas.microsoft.com/office/drawing/2014/main" id="{389EF3AD-46F2-4113-8830-329542169379}"/>
              </a:ext>
            </a:extLst>
          </p:cNvPr>
          <p:cNvSpPr>
            <a:spLocks noGrp="1"/>
          </p:cNvSpPr>
          <p:nvPr>
            <p:ph type="subTitle" idx="1"/>
          </p:nvPr>
        </p:nvSpPr>
        <p:spPr/>
        <p:txBody>
          <a:bodyPr/>
          <a:lstStyle/>
          <a:p>
            <a:r>
              <a:rPr lang="en-IN" dirty="0"/>
              <a:t>Unit-2 </a:t>
            </a:r>
            <a:r>
              <a:rPr lang="en-IN" dirty="0" err="1"/>
              <a:t>Cont</a:t>
            </a:r>
            <a:r>
              <a:rPr lang="en-IN" dirty="0"/>
              <a:t>….</a:t>
            </a:r>
          </a:p>
        </p:txBody>
      </p:sp>
    </p:spTree>
    <p:extLst>
      <p:ext uri="{BB962C8B-B14F-4D97-AF65-F5344CB8AC3E}">
        <p14:creationId xmlns:p14="http://schemas.microsoft.com/office/powerpoint/2010/main" val="3215570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14290"/>
            <a:ext cx="8229600" cy="571504"/>
          </a:xfrm>
        </p:spPr>
        <p:txBody>
          <a:bodyPr>
            <a:normAutofit fontScale="90000"/>
          </a:bodyPr>
          <a:lstStyle/>
          <a:p>
            <a:r>
              <a:rPr lang="en-US" dirty="0"/>
              <a:t>ER Model to Relational Model (Cont…)</a:t>
            </a:r>
            <a:endParaRPr lang="en-IN" dirty="0"/>
          </a:p>
        </p:txBody>
      </p:sp>
      <p:sp>
        <p:nvSpPr>
          <p:cNvPr id="3" name="Content Placeholder 2"/>
          <p:cNvSpPr>
            <a:spLocks noGrp="1"/>
          </p:cNvSpPr>
          <p:nvPr>
            <p:ph idx="1"/>
          </p:nvPr>
        </p:nvSpPr>
        <p:spPr>
          <a:xfrm>
            <a:off x="858129" y="1026942"/>
            <a:ext cx="10789920" cy="5402454"/>
          </a:xfrm>
        </p:spPr>
        <p:txBody>
          <a:bodyPr/>
          <a:lstStyle/>
          <a:p>
            <a:pPr>
              <a:buNone/>
            </a:pPr>
            <a:r>
              <a:rPr lang="en-US" dirty="0"/>
              <a:t>STEP 3:</a:t>
            </a:r>
            <a:endParaRPr lang="en-IN" dirty="0"/>
          </a:p>
          <a:p>
            <a:r>
              <a:rPr lang="en-IN" dirty="0"/>
              <a:t>Mapping Weak Entity Sets Process </a:t>
            </a:r>
            <a:r>
              <a:rPr lang="en-IN" sz="2000" i="1" dirty="0"/>
              <a:t>Algorithm</a:t>
            </a:r>
          </a:p>
          <a:p>
            <a:pPr lvl="1"/>
            <a:r>
              <a:rPr lang="en-IN" dirty="0"/>
              <a:t>Create table for weak entity set. </a:t>
            </a:r>
          </a:p>
          <a:p>
            <a:pPr lvl="1"/>
            <a:r>
              <a:rPr lang="en-IN" dirty="0"/>
              <a:t>Add all its attributes to table as field. </a:t>
            </a:r>
          </a:p>
          <a:p>
            <a:pPr lvl="1"/>
            <a:r>
              <a:rPr lang="en-IN" dirty="0"/>
              <a:t>Add the primary key of identifying entity set.</a:t>
            </a:r>
          </a:p>
          <a:p>
            <a:pPr lvl="1"/>
            <a:r>
              <a:rPr lang="en-IN" dirty="0"/>
              <a:t>Declare all foreign key constraints.</a:t>
            </a:r>
          </a:p>
        </p:txBody>
      </p:sp>
      <p:pic>
        <p:nvPicPr>
          <p:cNvPr id="8" name="Picture 7">
            <a:extLst>
              <a:ext uri="{FF2B5EF4-FFF2-40B4-BE49-F238E27FC236}">
                <a16:creationId xmlns="" xmlns:a16="http://schemas.microsoft.com/office/drawing/2014/main" id="{50BA28E8-1A63-4C27-A8AF-E41AD0B3C90E}"/>
              </a:ext>
            </a:extLst>
          </p:cNvPr>
          <p:cNvPicPr>
            <a:picLocks noChangeAspect="1"/>
          </p:cNvPicPr>
          <p:nvPr/>
        </p:nvPicPr>
        <p:blipFill>
          <a:blip r:embed="rId2"/>
          <a:stretch>
            <a:fillRect/>
          </a:stretch>
        </p:blipFill>
        <p:spPr>
          <a:xfrm>
            <a:off x="2628900" y="3974782"/>
            <a:ext cx="6934200" cy="22002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 xmlns:a16="http://schemas.microsoft.com/office/drawing/2014/main" id="{5690D9F4-0D9C-41C0-9673-53FDCD78A131}"/>
              </a:ext>
            </a:extLst>
          </p:cNvPr>
          <p:cNvSpPr>
            <a:spLocks noGrp="1" noChangeArrowheads="1"/>
          </p:cNvSpPr>
          <p:nvPr>
            <p:ph type="title"/>
          </p:nvPr>
        </p:nvSpPr>
        <p:spPr>
          <a:xfrm>
            <a:off x="2209800" y="258763"/>
            <a:ext cx="7772400" cy="766762"/>
          </a:xfrm>
        </p:spPr>
        <p:txBody>
          <a:bodyPr>
            <a:normAutofit fontScale="90000"/>
          </a:bodyPr>
          <a:lstStyle/>
          <a:p>
            <a:pPr eaLnBrk="1" hangingPunct="1"/>
            <a:r>
              <a:rPr lang="en-US" altLang="en-US" sz="2800" b="1"/>
              <a:t/>
            </a:r>
            <a:br>
              <a:rPr lang="en-US" altLang="en-US" sz="2800" b="1"/>
            </a:br>
            <a:r>
              <a:rPr lang="en-US" altLang="en-US" sz="2800" b="1"/>
              <a:t>ER-to-Relational Mapping Algorithm (contd.)</a:t>
            </a:r>
            <a:endParaRPr lang="en-US" altLang="en-US" sz="2800"/>
          </a:p>
        </p:txBody>
      </p:sp>
      <p:sp>
        <p:nvSpPr>
          <p:cNvPr id="12292" name="Rectangle 3">
            <a:extLst>
              <a:ext uri="{FF2B5EF4-FFF2-40B4-BE49-F238E27FC236}">
                <a16:creationId xmlns="" xmlns:a16="http://schemas.microsoft.com/office/drawing/2014/main" id="{563A0F18-64D2-4C98-949B-6CF28B45C943}"/>
              </a:ext>
            </a:extLst>
          </p:cNvPr>
          <p:cNvSpPr>
            <a:spLocks noGrp="1" noChangeArrowheads="1"/>
          </p:cNvSpPr>
          <p:nvPr>
            <p:ph type="body" idx="1"/>
          </p:nvPr>
        </p:nvSpPr>
        <p:spPr>
          <a:xfrm>
            <a:off x="675249" y="1463040"/>
            <a:ext cx="11268222" cy="4928235"/>
          </a:xfrm>
        </p:spPr>
        <p:txBody>
          <a:bodyPr>
            <a:normAutofit lnSpcReduction="10000"/>
          </a:bodyPr>
          <a:lstStyle/>
          <a:p>
            <a:pPr eaLnBrk="1" hangingPunct="1">
              <a:lnSpc>
                <a:spcPct val="90000"/>
              </a:lnSpc>
            </a:pPr>
            <a:r>
              <a:rPr lang="en-US" altLang="en-US" b="1" dirty="0"/>
              <a:t>Step </a:t>
            </a:r>
            <a:r>
              <a:rPr lang="en-US" altLang="en-US" b="1" dirty="0" smtClean="0"/>
              <a:t>4: </a:t>
            </a:r>
            <a:r>
              <a:rPr lang="en-US" altLang="en-US" b="1" dirty="0"/>
              <a:t>Mapping of Multivalued attributes.</a:t>
            </a:r>
          </a:p>
          <a:p>
            <a:pPr lvl="1" eaLnBrk="1" hangingPunct="1">
              <a:lnSpc>
                <a:spcPct val="90000"/>
              </a:lnSpc>
            </a:pPr>
            <a:r>
              <a:rPr lang="en-US" altLang="en-US" dirty="0"/>
              <a:t>For each multivalued attribute A, create a new relation R. </a:t>
            </a:r>
          </a:p>
          <a:p>
            <a:pPr lvl="1" eaLnBrk="1" hangingPunct="1">
              <a:lnSpc>
                <a:spcPct val="90000"/>
              </a:lnSpc>
            </a:pPr>
            <a:r>
              <a:rPr lang="en-US" altLang="en-US" dirty="0"/>
              <a:t>This relation R will include an attribute corresponding to A, plus the primary key attribute K-as a foreign key in R-of the relation that represents the entity type of relationship type that has A as an attribute. </a:t>
            </a:r>
          </a:p>
          <a:p>
            <a:pPr lvl="1" eaLnBrk="1" hangingPunct="1">
              <a:lnSpc>
                <a:spcPct val="90000"/>
              </a:lnSpc>
            </a:pPr>
            <a:r>
              <a:rPr lang="en-US" altLang="en-US" dirty="0"/>
              <a:t>The primary key of R is the combination of A and K. If the multivalued attribute is composite, we include its simple components.</a:t>
            </a:r>
          </a:p>
          <a:p>
            <a:pPr marL="457200" lvl="1" indent="0" eaLnBrk="1" hangingPunct="1">
              <a:lnSpc>
                <a:spcPct val="90000"/>
              </a:lnSpc>
              <a:buNone/>
            </a:pPr>
            <a:endParaRPr lang="en-US" altLang="en-US" dirty="0"/>
          </a:p>
          <a:p>
            <a:pPr eaLnBrk="1" hangingPunct="1">
              <a:lnSpc>
                <a:spcPct val="90000"/>
              </a:lnSpc>
            </a:pPr>
            <a:r>
              <a:rPr lang="en-US" altLang="en-US" b="1" dirty="0"/>
              <a:t>Example:</a:t>
            </a:r>
            <a:r>
              <a:rPr lang="en-US" altLang="en-US" dirty="0"/>
              <a:t> The relation DEPT_LOCATIONS is created. </a:t>
            </a:r>
          </a:p>
          <a:p>
            <a:pPr lvl="1" eaLnBrk="1" hangingPunct="1">
              <a:lnSpc>
                <a:spcPct val="90000"/>
              </a:lnSpc>
            </a:pPr>
            <a:r>
              <a:rPr lang="en-US" altLang="en-US" dirty="0"/>
              <a:t>The attribute DLOCATION represents the multivalued attribute LOCATIONS of DEPARTMENT, while DNUMBER-as foreign key-represents the primary key of the DEPARTMENT relation.</a:t>
            </a:r>
          </a:p>
          <a:p>
            <a:pPr lvl="1" eaLnBrk="1" hangingPunct="1">
              <a:lnSpc>
                <a:spcPct val="90000"/>
              </a:lnSpc>
            </a:pPr>
            <a:r>
              <a:rPr lang="en-US" altLang="en-US" dirty="0"/>
              <a:t>The primary key of R is the combination of {DNUMBER, DLOCATION}.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68" y="154745"/>
            <a:ext cx="2365717" cy="785794"/>
          </a:xfrm>
        </p:spPr>
        <p:txBody>
          <a:bodyPr>
            <a:normAutofit/>
          </a:bodyPr>
          <a:lstStyle/>
          <a:p>
            <a:r>
              <a:rPr lang="en-US" dirty="0"/>
              <a:t>Example</a:t>
            </a:r>
            <a:endParaRPr lang="en-IN" dirty="0"/>
          </a:p>
        </p:txBody>
      </p:sp>
      <p:pic>
        <p:nvPicPr>
          <p:cNvPr id="4" name="Picture 4" descr="fig03_02"/>
          <p:cNvPicPr>
            <a:picLocks noChangeAspect="1" noChangeArrowheads="1"/>
          </p:cNvPicPr>
          <p:nvPr/>
        </p:nvPicPr>
        <p:blipFill>
          <a:blip r:embed="rId2"/>
          <a:srcRect/>
          <a:stretch>
            <a:fillRect/>
          </a:stretch>
        </p:blipFill>
        <p:spPr bwMode="auto">
          <a:xfrm>
            <a:off x="2881290" y="267286"/>
            <a:ext cx="6938253" cy="6590714"/>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 xmlns:a16="http://schemas.microsoft.com/office/drawing/2014/main" id="{C23B2348-39FF-4887-848A-A982003EDEE8}"/>
              </a:ext>
            </a:extLst>
          </p:cNvPr>
          <p:cNvSpPr>
            <a:spLocks noGrp="1" noChangeArrowheads="1"/>
          </p:cNvSpPr>
          <p:nvPr>
            <p:ph type="title"/>
          </p:nvPr>
        </p:nvSpPr>
        <p:spPr/>
        <p:txBody>
          <a:bodyPr anchor="t"/>
          <a:lstStyle/>
          <a:p>
            <a:pPr eaLnBrk="1" hangingPunct="1"/>
            <a:r>
              <a:rPr lang="en-US" altLang="en-US" sz="1800" b="1"/>
              <a:t>FIGURE 7.2</a:t>
            </a:r>
            <a:br>
              <a:rPr lang="en-US" altLang="en-US" sz="1800" b="1"/>
            </a:br>
            <a:r>
              <a:rPr lang="en-US" altLang="en-US" sz="1800"/>
              <a:t>Result of mapping the COMPANY ER schema into a relational schema.</a:t>
            </a:r>
            <a:endParaRPr lang="en-US" altLang="en-US" b="1"/>
          </a:p>
        </p:txBody>
      </p:sp>
      <p:pic>
        <p:nvPicPr>
          <p:cNvPr id="7172" name="Picture 4" descr="fig07_02">
            <a:extLst>
              <a:ext uri="{FF2B5EF4-FFF2-40B4-BE49-F238E27FC236}">
                <a16:creationId xmlns="" xmlns:a16="http://schemas.microsoft.com/office/drawing/2014/main" id="{CB254774-CA59-4853-8289-28BDA15CF8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1" y="1600201"/>
            <a:ext cx="7369175" cy="472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14717"/>
            <a:ext cx="2298700" cy="571504"/>
          </a:xfrm>
        </p:spPr>
        <p:txBody>
          <a:bodyPr>
            <a:normAutofit fontScale="90000"/>
          </a:bodyPr>
          <a:lstStyle/>
          <a:p>
            <a:r>
              <a:rPr lang="en-US" dirty="0"/>
              <a:t>Example</a:t>
            </a:r>
            <a:endParaRPr lang="en-IN" dirty="0"/>
          </a:p>
        </p:txBody>
      </p:sp>
      <p:pic>
        <p:nvPicPr>
          <p:cNvPr id="4" name="Picture 2" descr="Pink tissue paper"/>
          <p:cNvPicPr>
            <a:picLocks noGrp="1" noChangeAspect="1" noChangeArrowheads="1"/>
          </p:cNvPicPr>
          <p:nvPr>
            <p:ph idx="1"/>
          </p:nvPr>
        </p:nvPicPr>
        <p:blipFill>
          <a:blip r:embed="rId2"/>
          <a:srcRect/>
          <a:stretch>
            <a:fillRect/>
          </a:stretch>
        </p:blipFill>
        <p:spPr>
          <a:xfrm>
            <a:off x="2552700" y="6350"/>
            <a:ext cx="7086600" cy="6851650"/>
          </a:xfr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2">
            <a:extLst>
              <a:ext uri="{FF2B5EF4-FFF2-40B4-BE49-F238E27FC236}">
                <a16:creationId xmlns="" xmlns:a16="http://schemas.microsoft.com/office/drawing/2014/main" id="{7FF11C69-6F39-4B2F-BFF8-065642F5B9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1114" y="1684338"/>
            <a:ext cx="7304087" cy="471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Rectangle 3">
            <a:extLst>
              <a:ext uri="{FF2B5EF4-FFF2-40B4-BE49-F238E27FC236}">
                <a16:creationId xmlns="" xmlns:a16="http://schemas.microsoft.com/office/drawing/2014/main" id="{353D1E98-F769-4F2D-AC24-316F74B7A99C}"/>
              </a:ext>
            </a:extLst>
          </p:cNvPr>
          <p:cNvSpPr>
            <a:spLocks noGrp="1" noChangeArrowheads="1"/>
          </p:cNvSpPr>
          <p:nvPr>
            <p:ph type="title"/>
          </p:nvPr>
        </p:nvSpPr>
        <p:spPr>
          <a:xfrm>
            <a:off x="1895475" y="303213"/>
            <a:ext cx="8534400" cy="842962"/>
          </a:xfrm>
        </p:spPr>
        <p:txBody>
          <a:bodyPr/>
          <a:lstStyle/>
          <a:p>
            <a:pPr eaLnBrk="1" hangingPunct="1"/>
            <a:r>
              <a:rPr lang="en-US" altLang="en-US" sz="3200" b="1"/>
              <a:t>Mapping Exercise</a:t>
            </a:r>
          </a:p>
        </p:txBody>
      </p:sp>
      <p:sp>
        <p:nvSpPr>
          <p:cNvPr id="17413" name="Rectangle 4">
            <a:extLst>
              <a:ext uri="{FF2B5EF4-FFF2-40B4-BE49-F238E27FC236}">
                <a16:creationId xmlns="" xmlns:a16="http://schemas.microsoft.com/office/drawing/2014/main" id="{D26F428D-853E-496E-A1F8-7C52C490740B}"/>
              </a:ext>
            </a:extLst>
          </p:cNvPr>
          <p:cNvSpPr>
            <a:spLocks noGrp="1" noChangeArrowheads="1"/>
          </p:cNvSpPr>
          <p:nvPr>
            <p:ph type="body" idx="1"/>
          </p:nvPr>
        </p:nvSpPr>
        <p:spPr>
          <a:xfrm>
            <a:off x="1895475" y="1146175"/>
            <a:ext cx="8413750" cy="5054600"/>
          </a:xfrm>
        </p:spPr>
        <p:txBody>
          <a:bodyPr/>
          <a:lstStyle/>
          <a:p>
            <a:pPr eaLnBrk="1" hangingPunct="1">
              <a:buFont typeface="Wingdings" panose="05000000000000000000" pitchFamily="2" charset="2"/>
              <a:buNone/>
            </a:pPr>
            <a:r>
              <a:rPr lang="en-US" altLang="en-US" sz="1800" dirty="0"/>
              <a:t>Exercise 7.4.</a:t>
            </a:r>
            <a:endParaRPr lang="en-US" altLang="en-US" sz="2400" b="1" dirty="0">
              <a:solidFill>
                <a:srgbClr val="FF0066"/>
              </a:solidFill>
            </a:endParaRPr>
          </a:p>
          <a:p>
            <a:pPr eaLnBrk="1" hangingPunct="1">
              <a:buFont typeface="Wingdings" panose="05000000000000000000" pitchFamily="2" charset="2"/>
              <a:buNone/>
            </a:pPr>
            <a:endParaRPr lang="en-US" altLang="en-US" sz="2400" dirty="0"/>
          </a:p>
          <a:p>
            <a:pPr eaLnBrk="1" hangingPunct="1">
              <a:buFont typeface="Wingdings" panose="05000000000000000000" pitchFamily="2" charset="2"/>
              <a:buNone/>
            </a:pPr>
            <a:endParaRPr lang="en-US" altLang="en-US" sz="2400" dirty="0"/>
          </a:p>
        </p:txBody>
      </p:sp>
      <p:sp>
        <p:nvSpPr>
          <p:cNvPr id="17414" name="Rectangle 5">
            <a:extLst>
              <a:ext uri="{FF2B5EF4-FFF2-40B4-BE49-F238E27FC236}">
                <a16:creationId xmlns="" xmlns:a16="http://schemas.microsoft.com/office/drawing/2014/main" id="{57F03BC9-EA42-49B7-BF66-6FB8BC24BBAE}"/>
              </a:ext>
            </a:extLst>
          </p:cNvPr>
          <p:cNvSpPr>
            <a:spLocks noChangeArrowheads="1"/>
          </p:cNvSpPr>
          <p:nvPr/>
        </p:nvSpPr>
        <p:spPr bwMode="auto">
          <a:xfrm>
            <a:off x="7315201" y="1684338"/>
            <a:ext cx="2994025" cy="121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800" b="1">
                <a:solidFill>
                  <a:srgbClr val="800000"/>
                </a:solidFill>
              </a:rPr>
              <a:t>FIGURE 7.7</a:t>
            </a:r>
            <a:br>
              <a:rPr lang="en-US" altLang="en-US" sz="1800" b="1">
                <a:solidFill>
                  <a:srgbClr val="800000"/>
                </a:solidFill>
              </a:rPr>
            </a:br>
            <a:r>
              <a:rPr lang="en-US" altLang="en-US" sz="1800">
                <a:solidFill>
                  <a:srgbClr val="800000"/>
                </a:solidFill>
              </a:rPr>
              <a:t>An ER schema for a SHIP_TRACKING database.</a:t>
            </a:r>
            <a:r>
              <a:rPr lang="en-US" altLang="en-US" sz="1800" b="1">
                <a:solidFill>
                  <a:srgbClr val="800000"/>
                </a:solidFill>
              </a:rPr>
              <a:t/>
            </a:r>
            <a:br>
              <a:rPr lang="en-US" altLang="en-US" sz="1800" b="1">
                <a:solidFill>
                  <a:srgbClr val="800000"/>
                </a:solidFill>
              </a:rPr>
            </a:br>
            <a:endParaRPr lang="en-US" altLang="en-US" sz="1800" b="1">
              <a:solidFill>
                <a:srgbClr val="8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2A3FB6-48A4-4032-BC47-0D17C709BC9B}"/>
              </a:ext>
            </a:extLst>
          </p:cNvPr>
          <p:cNvSpPr>
            <a:spLocks noGrp="1"/>
          </p:cNvSpPr>
          <p:nvPr>
            <p:ph type="title"/>
          </p:nvPr>
        </p:nvSpPr>
        <p:spPr/>
        <p:txBody>
          <a:bodyPr/>
          <a:lstStyle/>
          <a:p>
            <a:r>
              <a:rPr lang="en-IN" dirty="0"/>
              <a:t>Practical - JOIN</a:t>
            </a:r>
          </a:p>
        </p:txBody>
      </p:sp>
      <p:sp>
        <p:nvSpPr>
          <p:cNvPr id="3" name="Content Placeholder 2">
            <a:extLst>
              <a:ext uri="{FF2B5EF4-FFF2-40B4-BE49-F238E27FC236}">
                <a16:creationId xmlns="" xmlns:a16="http://schemas.microsoft.com/office/drawing/2014/main" id="{B89B2F14-2A5F-46B9-BB39-8810E9A5CCE8}"/>
              </a:ext>
            </a:extLst>
          </p:cNvPr>
          <p:cNvSpPr>
            <a:spLocks noGrp="1"/>
          </p:cNvSpPr>
          <p:nvPr>
            <p:ph idx="1"/>
          </p:nvPr>
        </p:nvSpPr>
        <p:spPr/>
        <p:txBody>
          <a:bodyPr>
            <a:normAutofit lnSpcReduction="10000"/>
          </a:bodyPr>
          <a:lstStyle/>
          <a:p>
            <a:pPr algn="just"/>
            <a:r>
              <a:rPr lang="en-IN" dirty="0"/>
              <a:t>In relational databases, such as SQL Server, Oracle, MySQL, and others, data is stored in multiple tables that are related to each other with a common key value. Accordingly, there is a constant need to extract records from two or more tables into a results table based on some condition. In SQL Server, this can be easily accomplished with the SQL JOIN clause.</a:t>
            </a:r>
          </a:p>
          <a:p>
            <a:pPr algn="just"/>
            <a:endParaRPr lang="en-IN" dirty="0"/>
          </a:p>
          <a:p>
            <a:pPr algn="just"/>
            <a:r>
              <a:rPr lang="en-IN" dirty="0"/>
              <a:t>JOIN is an SQL clause used to query and access data from multiple tables, based on logical relationships between those tables.</a:t>
            </a:r>
          </a:p>
          <a:p>
            <a:pPr algn="just"/>
            <a:r>
              <a:rPr lang="en-IN" dirty="0"/>
              <a:t>In other words, JOINS indicate how SQL Server should use data from one table to select the rows from another table.</a:t>
            </a:r>
          </a:p>
        </p:txBody>
      </p:sp>
    </p:spTree>
    <p:extLst>
      <p:ext uri="{BB962C8B-B14F-4D97-AF65-F5344CB8AC3E}">
        <p14:creationId xmlns:p14="http://schemas.microsoft.com/office/powerpoint/2010/main" val="66440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B84615-3895-4DBF-B3C9-239887C2D868}"/>
              </a:ext>
            </a:extLst>
          </p:cNvPr>
          <p:cNvSpPr>
            <a:spLocks noGrp="1"/>
          </p:cNvSpPr>
          <p:nvPr>
            <p:ph type="title"/>
          </p:nvPr>
        </p:nvSpPr>
        <p:spPr/>
        <p:txBody>
          <a:bodyPr/>
          <a:lstStyle/>
          <a:p>
            <a:r>
              <a:rPr lang="en-IN" dirty="0"/>
              <a:t>Inner join</a:t>
            </a:r>
          </a:p>
        </p:txBody>
      </p:sp>
      <p:sp>
        <p:nvSpPr>
          <p:cNvPr id="3" name="Content Placeholder 2">
            <a:extLst>
              <a:ext uri="{FF2B5EF4-FFF2-40B4-BE49-F238E27FC236}">
                <a16:creationId xmlns="" xmlns:a16="http://schemas.microsoft.com/office/drawing/2014/main" id="{2D6D5C10-C7A2-42FA-928C-C81878A838D5}"/>
              </a:ext>
            </a:extLst>
          </p:cNvPr>
          <p:cNvSpPr>
            <a:spLocks noGrp="1"/>
          </p:cNvSpPr>
          <p:nvPr>
            <p:ph idx="1"/>
          </p:nvPr>
        </p:nvSpPr>
        <p:spPr>
          <a:xfrm>
            <a:off x="838200" y="1825625"/>
            <a:ext cx="10515600" cy="1325563"/>
          </a:xfrm>
        </p:spPr>
        <p:txBody>
          <a:bodyPr/>
          <a:lstStyle/>
          <a:p>
            <a:r>
              <a:rPr lang="en-IN" dirty="0"/>
              <a:t>INNER JOIN statement returns only those records or rows that have matching values and is used to retrieve data that appears in both tables.</a:t>
            </a:r>
          </a:p>
        </p:txBody>
      </p:sp>
      <p:pic>
        <p:nvPicPr>
          <p:cNvPr id="1026" name="Picture 2" descr="Iner SQL JOIN">
            <a:extLst>
              <a:ext uri="{FF2B5EF4-FFF2-40B4-BE49-F238E27FC236}">
                <a16:creationId xmlns="" xmlns:a16="http://schemas.microsoft.com/office/drawing/2014/main" id="{EB60BD33-8961-4EC8-8F4A-F66913584A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1284" y="3041015"/>
            <a:ext cx="5753100" cy="3451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689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5037DC-9BED-4293-97E7-6CD13B59AEFF}"/>
              </a:ext>
            </a:extLst>
          </p:cNvPr>
          <p:cNvSpPr>
            <a:spLocks noGrp="1"/>
          </p:cNvSpPr>
          <p:nvPr>
            <p:ph type="title"/>
          </p:nvPr>
        </p:nvSpPr>
        <p:spPr/>
        <p:txBody>
          <a:bodyPr/>
          <a:lstStyle/>
          <a:p>
            <a:r>
              <a:rPr lang="en-IN" dirty="0"/>
              <a:t>Outer Join – Left Outer and Right Outer</a:t>
            </a:r>
          </a:p>
        </p:txBody>
      </p:sp>
      <p:sp>
        <p:nvSpPr>
          <p:cNvPr id="3" name="Content Placeholder 2">
            <a:extLst>
              <a:ext uri="{FF2B5EF4-FFF2-40B4-BE49-F238E27FC236}">
                <a16:creationId xmlns="" xmlns:a16="http://schemas.microsoft.com/office/drawing/2014/main" id="{E901829F-1330-4DFA-B59F-45061998AC6F}"/>
              </a:ext>
            </a:extLst>
          </p:cNvPr>
          <p:cNvSpPr>
            <a:spLocks noGrp="1"/>
          </p:cNvSpPr>
          <p:nvPr>
            <p:ph idx="1"/>
          </p:nvPr>
        </p:nvSpPr>
        <p:spPr>
          <a:xfrm>
            <a:off x="838200" y="1825625"/>
            <a:ext cx="10515600" cy="903507"/>
          </a:xfrm>
        </p:spPr>
        <p:txBody>
          <a:bodyPr/>
          <a:lstStyle/>
          <a:p>
            <a:r>
              <a:rPr lang="en-IN" dirty="0"/>
              <a:t>OUTER JOIN, will retrieve not only the matching rows but also the unmatched rows as well.</a:t>
            </a:r>
          </a:p>
        </p:txBody>
      </p:sp>
      <p:pic>
        <p:nvPicPr>
          <p:cNvPr id="2050" name="Picture 2" descr="SQL Server OUTER JOIN">
            <a:extLst>
              <a:ext uri="{FF2B5EF4-FFF2-40B4-BE49-F238E27FC236}">
                <a16:creationId xmlns="" xmlns:a16="http://schemas.microsoft.com/office/drawing/2014/main" id="{A8944339-F43C-42FA-AEA4-0CE786F2B2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0233" y="3019278"/>
            <a:ext cx="5531534" cy="3318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155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4C91C4F-BD1F-4123-A430-45D121F74A70}"/>
              </a:ext>
            </a:extLst>
          </p:cNvPr>
          <p:cNvSpPr>
            <a:spLocks noGrp="1"/>
          </p:cNvSpPr>
          <p:nvPr>
            <p:ph type="title"/>
          </p:nvPr>
        </p:nvSpPr>
        <p:spPr>
          <a:xfrm>
            <a:off x="838200" y="365125"/>
            <a:ext cx="10515600" cy="478937"/>
          </a:xfrm>
        </p:spPr>
        <p:txBody>
          <a:bodyPr>
            <a:normAutofit fontScale="90000"/>
          </a:bodyPr>
          <a:lstStyle/>
          <a:p>
            <a:r>
              <a:rPr lang="en-IN" dirty="0"/>
              <a:t>Cross Join</a:t>
            </a:r>
          </a:p>
        </p:txBody>
      </p:sp>
      <p:sp>
        <p:nvSpPr>
          <p:cNvPr id="3" name="Content Placeholder 2">
            <a:extLst>
              <a:ext uri="{FF2B5EF4-FFF2-40B4-BE49-F238E27FC236}">
                <a16:creationId xmlns="" xmlns:a16="http://schemas.microsoft.com/office/drawing/2014/main" id="{B70BDC87-EE66-465B-B129-2979A59E0C70}"/>
              </a:ext>
            </a:extLst>
          </p:cNvPr>
          <p:cNvSpPr>
            <a:spLocks noGrp="1"/>
          </p:cNvSpPr>
          <p:nvPr>
            <p:ph idx="1"/>
          </p:nvPr>
        </p:nvSpPr>
        <p:spPr>
          <a:xfrm>
            <a:off x="838200" y="1162881"/>
            <a:ext cx="10515600" cy="2887052"/>
          </a:xfrm>
        </p:spPr>
        <p:txBody>
          <a:bodyPr/>
          <a:lstStyle/>
          <a:p>
            <a:r>
              <a:rPr lang="en-IN" dirty="0"/>
              <a:t>The CROSS JOIN command in SQL, also known as a cartesian join, returns all combinations of rows from each table. Envision that you need to find all combinations of size and </a:t>
            </a:r>
            <a:r>
              <a:rPr lang="en-IN" dirty="0" err="1"/>
              <a:t>color</a:t>
            </a:r>
            <a:r>
              <a:rPr lang="en-IN" dirty="0"/>
              <a:t>. In that case, a CROSS JOIN will be an asset. Note, that this join does not need any condition to join two tables. In fact, CROSS JOIN joins every row from the first table with every row from the second table and its result comprises all combinations of records in two tables.</a:t>
            </a:r>
          </a:p>
        </p:txBody>
      </p:sp>
      <p:pic>
        <p:nvPicPr>
          <p:cNvPr id="4" name="Picture 3">
            <a:extLst>
              <a:ext uri="{FF2B5EF4-FFF2-40B4-BE49-F238E27FC236}">
                <a16:creationId xmlns="" xmlns:a16="http://schemas.microsoft.com/office/drawing/2014/main" id="{D8EE5040-E2E3-46B8-8D42-61DEB4AD607A}"/>
              </a:ext>
            </a:extLst>
          </p:cNvPr>
          <p:cNvPicPr>
            <a:picLocks noChangeAspect="1"/>
          </p:cNvPicPr>
          <p:nvPr/>
        </p:nvPicPr>
        <p:blipFill>
          <a:blip r:embed="rId2"/>
          <a:stretch>
            <a:fillRect/>
          </a:stretch>
        </p:blipFill>
        <p:spPr>
          <a:xfrm>
            <a:off x="3420722" y="4049933"/>
            <a:ext cx="5006116" cy="2606407"/>
          </a:xfrm>
          <a:prstGeom prst="rect">
            <a:avLst/>
          </a:prstGeom>
        </p:spPr>
      </p:pic>
    </p:spTree>
    <p:extLst>
      <p:ext uri="{BB962C8B-B14F-4D97-AF65-F5344CB8AC3E}">
        <p14:creationId xmlns:p14="http://schemas.microsoft.com/office/powerpoint/2010/main" val="153695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14290"/>
            <a:ext cx="8229600" cy="571504"/>
          </a:xfrm>
        </p:spPr>
        <p:txBody>
          <a:bodyPr>
            <a:normAutofit fontScale="90000"/>
          </a:bodyPr>
          <a:lstStyle/>
          <a:p>
            <a:r>
              <a:rPr lang="en-US" dirty="0"/>
              <a:t>ER Model to Relational Model</a:t>
            </a:r>
            <a:endParaRPr lang="en-IN" dirty="0"/>
          </a:p>
        </p:txBody>
      </p:sp>
      <p:sp>
        <p:nvSpPr>
          <p:cNvPr id="3" name="Content Placeholder 2"/>
          <p:cNvSpPr>
            <a:spLocks noGrp="1"/>
          </p:cNvSpPr>
          <p:nvPr>
            <p:ph idx="1"/>
          </p:nvPr>
        </p:nvSpPr>
        <p:spPr>
          <a:xfrm>
            <a:off x="900332" y="1142984"/>
            <a:ext cx="10508565" cy="5500726"/>
          </a:xfrm>
        </p:spPr>
        <p:txBody>
          <a:bodyPr/>
          <a:lstStyle/>
          <a:p>
            <a:r>
              <a:rPr lang="en-IN" dirty="0"/>
              <a:t>ER diagrams mainly comprise of − Entity and its attributes Relationship, which is association among entities.</a:t>
            </a:r>
          </a:p>
          <a:p>
            <a:pPr>
              <a:buNone/>
            </a:pPr>
            <a:r>
              <a:rPr lang="en-US" dirty="0"/>
              <a:t>STEP 1:</a:t>
            </a:r>
            <a:endParaRPr lang="en-IN" dirty="0"/>
          </a:p>
          <a:p>
            <a:r>
              <a:rPr lang="en-IN" dirty="0"/>
              <a:t>Mapping Entity Process </a:t>
            </a:r>
            <a:r>
              <a:rPr lang="en-IN" sz="2000" i="1" dirty="0"/>
              <a:t>Algorithm</a:t>
            </a:r>
          </a:p>
          <a:p>
            <a:pPr lvl="1"/>
            <a:r>
              <a:rPr lang="en-IN" dirty="0"/>
              <a:t>Create table for each entity. </a:t>
            </a:r>
          </a:p>
          <a:p>
            <a:pPr lvl="1"/>
            <a:r>
              <a:rPr lang="en-IN" dirty="0"/>
              <a:t>Entity's attributes should become fields of tables with their respective data types. </a:t>
            </a:r>
          </a:p>
          <a:p>
            <a:pPr lvl="1"/>
            <a:r>
              <a:rPr lang="en-IN" dirty="0"/>
              <a:t>Declare primary key.</a:t>
            </a:r>
          </a:p>
          <a:p>
            <a:pPr lvl="1"/>
            <a:endParaRPr lang="en-IN" dirty="0"/>
          </a:p>
          <a:p>
            <a:pPr lvl="1"/>
            <a:r>
              <a:rPr lang="en-IN" dirty="0"/>
              <a:t>Example: We create the relations EMPLOYEE, DEPARTMENT, and PROJECT in the relational schema corresponding to the regular entities in the ER diagram.</a:t>
            </a:r>
          </a:p>
          <a:p>
            <a:pPr lvl="2"/>
            <a:r>
              <a:rPr lang="en-IN" dirty="0"/>
              <a:t>SSN, DNUMBER, and PNUMBER are the primary keys for the relations EMPLOYEE, DEPARTMENT, and PROJECT as shown.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7216F3-C1D0-4EC1-98E0-470FCC2FA06D}"/>
              </a:ext>
            </a:extLst>
          </p:cNvPr>
          <p:cNvSpPr>
            <a:spLocks noGrp="1"/>
          </p:cNvSpPr>
          <p:nvPr>
            <p:ph type="title"/>
          </p:nvPr>
        </p:nvSpPr>
        <p:spPr>
          <a:xfrm>
            <a:off x="613117" y="140043"/>
            <a:ext cx="10515600" cy="315912"/>
          </a:xfrm>
        </p:spPr>
        <p:txBody>
          <a:bodyPr>
            <a:normAutofit fontScale="90000"/>
          </a:bodyPr>
          <a:lstStyle/>
          <a:p>
            <a:r>
              <a:rPr lang="en-IN" dirty="0"/>
              <a:t>Syntax</a:t>
            </a:r>
          </a:p>
        </p:txBody>
      </p:sp>
      <p:sp>
        <p:nvSpPr>
          <p:cNvPr id="3" name="Content Placeholder 2">
            <a:extLst>
              <a:ext uri="{FF2B5EF4-FFF2-40B4-BE49-F238E27FC236}">
                <a16:creationId xmlns="" xmlns:a16="http://schemas.microsoft.com/office/drawing/2014/main" id="{705303D2-6280-4CFD-9444-625488DBA956}"/>
              </a:ext>
            </a:extLst>
          </p:cNvPr>
          <p:cNvSpPr>
            <a:spLocks noGrp="1"/>
          </p:cNvSpPr>
          <p:nvPr>
            <p:ph idx="1"/>
          </p:nvPr>
        </p:nvSpPr>
        <p:spPr>
          <a:xfrm>
            <a:off x="492369" y="773723"/>
            <a:ext cx="11197883" cy="5809957"/>
          </a:xfrm>
        </p:spPr>
        <p:txBody>
          <a:bodyPr>
            <a:normAutofit/>
          </a:bodyPr>
          <a:lstStyle/>
          <a:p>
            <a:pPr marL="0" indent="0">
              <a:buNone/>
            </a:pPr>
            <a:r>
              <a:rPr lang="en-IN" dirty="0"/>
              <a:t>SELECT Table1.Column1,Table1.Column2,Table2.Column1,....</a:t>
            </a:r>
          </a:p>
          <a:p>
            <a:pPr marL="0" indent="0">
              <a:buNone/>
            </a:pPr>
            <a:r>
              <a:rPr lang="en-IN" dirty="0"/>
              <a:t>FROM Table1</a:t>
            </a:r>
          </a:p>
          <a:p>
            <a:pPr marL="0" indent="0">
              <a:buNone/>
            </a:pPr>
            <a:r>
              <a:rPr lang="en-IN" dirty="0"/>
              <a:t>INNER JOIN Table2</a:t>
            </a:r>
          </a:p>
          <a:p>
            <a:pPr marL="0" indent="0">
              <a:buNone/>
            </a:pPr>
            <a:r>
              <a:rPr lang="en-IN" dirty="0"/>
              <a:t>ON Table1.MatchingColumnName = Table2.MatchingColumnName;</a:t>
            </a:r>
          </a:p>
          <a:p>
            <a:pPr marL="0" indent="0">
              <a:buNone/>
            </a:pPr>
            <a:endParaRPr lang="en-IN" dirty="0"/>
          </a:p>
          <a:p>
            <a:pPr marL="0" indent="0">
              <a:buNone/>
            </a:pPr>
            <a:r>
              <a:rPr lang="en-IN" dirty="0"/>
              <a:t>SELECT Table1.Column1,Table1.Column2,Table2.Column1,....</a:t>
            </a:r>
          </a:p>
          <a:p>
            <a:pPr marL="0" indent="0">
              <a:buNone/>
            </a:pPr>
            <a:r>
              <a:rPr lang="en-IN" dirty="0"/>
              <a:t>FROM Table1</a:t>
            </a:r>
          </a:p>
          <a:p>
            <a:pPr marL="0" indent="0">
              <a:buNone/>
            </a:pPr>
            <a:r>
              <a:rPr lang="en-IN" dirty="0"/>
              <a:t>FULL JOIN Table2</a:t>
            </a:r>
          </a:p>
          <a:p>
            <a:pPr marL="0" indent="0">
              <a:buNone/>
            </a:pPr>
            <a:r>
              <a:rPr lang="en-IN" dirty="0"/>
              <a:t>ON Table1.MatchingColumnName = Table2.MatchingColumnName;</a:t>
            </a:r>
          </a:p>
          <a:p>
            <a:pPr marL="0" indent="0">
              <a:buNone/>
            </a:pPr>
            <a:endParaRPr lang="en-IN" dirty="0"/>
          </a:p>
          <a:p>
            <a:pPr marL="0" indent="0">
              <a:buNone/>
            </a:pPr>
            <a:r>
              <a:rPr lang="en-IN" dirty="0"/>
              <a:t>Similarly can write for </a:t>
            </a:r>
            <a:r>
              <a:rPr lang="en-IN"/>
              <a:t>Left Join </a:t>
            </a:r>
            <a:r>
              <a:rPr lang="en-IN" dirty="0"/>
              <a:t>an </a:t>
            </a:r>
            <a:r>
              <a:rPr lang="en-IN"/>
              <a:t>Right Join</a:t>
            </a:r>
            <a:endParaRPr lang="en-IN" dirty="0"/>
          </a:p>
        </p:txBody>
      </p:sp>
    </p:spTree>
    <p:extLst>
      <p:ext uri="{BB962C8B-B14F-4D97-AF65-F5344CB8AC3E}">
        <p14:creationId xmlns:p14="http://schemas.microsoft.com/office/powerpoint/2010/main" val="2279482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14290"/>
            <a:ext cx="8229600" cy="571504"/>
          </a:xfrm>
        </p:spPr>
        <p:txBody>
          <a:bodyPr>
            <a:normAutofit fontScale="90000"/>
          </a:bodyPr>
          <a:lstStyle/>
          <a:p>
            <a:r>
              <a:rPr lang="en-US" dirty="0"/>
              <a:t>ER Model to Relational Model (Cont…)</a:t>
            </a:r>
            <a:endParaRPr lang="en-IN" dirty="0"/>
          </a:p>
        </p:txBody>
      </p:sp>
      <p:sp>
        <p:nvSpPr>
          <p:cNvPr id="3" name="Content Placeholder 2"/>
          <p:cNvSpPr>
            <a:spLocks noGrp="1"/>
          </p:cNvSpPr>
          <p:nvPr>
            <p:ph idx="1"/>
          </p:nvPr>
        </p:nvSpPr>
        <p:spPr>
          <a:xfrm>
            <a:off x="745587" y="1519311"/>
            <a:ext cx="10902461" cy="4910085"/>
          </a:xfrm>
        </p:spPr>
        <p:txBody>
          <a:bodyPr>
            <a:normAutofit fontScale="92500" lnSpcReduction="10000"/>
          </a:bodyPr>
          <a:lstStyle/>
          <a:p>
            <a:pPr>
              <a:buNone/>
            </a:pPr>
            <a:r>
              <a:rPr lang="en-US" dirty="0"/>
              <a:t>STEP 2:</a:t>
            </a:r>
            <a:endParaRPr lang="en-IN" dirty="0"/>
          </a:p>
          <a:p>
            <a:r>
              <a:rPr lang="en-IN" dirty="0"/>
              <a:t>Mapping Relationship Process </a:t>
            </a:r>
            <a:r>
              <a:rPr lang="en-IN" sz="2000" i="1" dirty="0"/>
              <a:t>Algorithm</a:t>
            </a:r>
          </a:p>
          <a:p>
            <a:pPr lvl="1"/>
            <a:r>
              <a:rPr lang="en-IN" dirty="0"/>
              <a:t>Create table for a relationship if it is a </a:t>
            </a:r>
            <a:r>
              <a:rPr lang="en-IN" sz="2600" b="1" dirty="0"/>
              <a:t>n:m (many to many)relationship</a:t>
            </a:r>
            <a:r>
              <a:rPr lang="en-IN" dirty="0"/>
              <a:t>. </a:t>
            </a:r>
          </a:p>
          <a:p>
            <a:pPr lvl="1"/>
            <a:r>
              <a:rPr lang="en-IN" dirty="0"/>
              <a:t>Add the primary keys of all participating Entities as fields of table with their respective data types. </a:t>
            </a:r>
          </a:p>
          <a:p>
            <a:pPr lvl="1"/>
            <a:r>
              <a:rPr lang="en-IN" dirty="0"/>
              <a:t>If relationship has any attribute, add each attribute as field of table. </a:t>
            </a:r>
          </a:p>
          <a:p>
            <a:pPr lvl="1"/>
            <a:r>
              <a:rPr lang="en-IN" dirty="0"/>
              <a:t>Declare a primary key composing all the primary keys of participating entities. </a:t>
            </a:r>
          </a:p>
          <a:p>
            <a:pPr lvl="1"/>
            <a:r>
              <a:rPr lang="en-IN" dirty="0"/>
              <a:t>Declare all foreign key constraints.</a:t>
            </a:r>
          </a:p>
          <a:p>
            <a:pPr lvl="1"/>
            <a:endParaRPr lang="en-IN" dirty="0"/>
          </a:p>
          <a:p>
            <a:pPr lvl="1"/>
            <a:r>
              <a:rPr lang="en-IN" dirty="0"/>
              <a:t>Example: The M:N relationship type WORKS_ON from the ER  diagram is mapped by creating a relation WORKS_ON in the relational database schema.</a:t>
            </a:r>
          </a:p>
          <a:p>
            <a:pPr lvl="2"/>
            <a:r>
              <a:rPr lang="en-IN" dirty="0"/>
              <a:t>The primary keys of the PROJECT and EMPLOYEE relations are included as foreign keys in WORKS_ON and renamed PNO and ESSN, respectively. </a:t>
            </a:r>
          </a:p>
          <a:p>
            <a:pPr lvl="2"/>
            <a:r>
              <a:rPr lang="en-IN" dirty="0"/>
              <a:t>Attribute HOURS in WORKS_ON represents the HOURS attribute of the relation type. The primary key of the WORKS_ON relation is the combination of the foreign key attributes {ESSN, PNO}.</a:t>
            </a:r>
          </a:p>
          <a:p>
            <a:pPr lvl="1"/>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r1.png"/>
          <p:cNvPicPr>
            <a:picLocks noChangeAspect="1"/>
          </p:cNvPicPr>
          <p:nvPr/>
        </p:nvPicPr>
        <p:blipFill>
          <a:blip r:embed="rId2"/>
          <a:stretch>
            <a:fillRect/>
          </a:stretch>
        </p:blipFill>
        <p:spPr>
          <a:xfrm>
            <a:off x="1809721" y="642919"/>
            <a:ext cx="7592485" cy="2981741"/>
          </a:xfrm>
          <a:prstGeom prst="rect">
            <a:avLst/>
          </a:prstGeom>
        </p:spPr>
      </p:pic>
      <p:sp>
        <p:nvSpPr>
          <p:cNvPr id="5" name="Title 1"/>
          <p:cNvSpPr>
            <a:spLocks noGrp="1"/>
          </p:cNvSpPr>
          <p:nvPr>
            <p:ph type="title"/>
          </p:nvPr>
        </p:nvSpPr>
        <p:spPr>
          <a:xfrm>
            <a:off x="2095472" y="4143380"/>
            <a:ext cx="8229600" cy="2000264"/>
          </a:xfrm>
        </p:spPr>
        <p:txBody>
          <a:bodyPr>
            <a:normAutofit/>
          </a:bodyPr>
          <a:lstStyle/>
          <a:p>
            <a:r>
              <a:rPr lang="en-US" dirty="0"/>
              <a:t>Create a table for Enrolled with fields:</a:t>
            </a:r>
            <a:br>
              <a:rPr lang="en-US" dirty="0"/>
            </a:br>
            <a:r>
              <a:rPr lang="en-US" dirty="0"/>
              <a:t>(</a:t>
            </a:r>
            <a:r>
              <a:rPr lang="en-US" dirty="0" err="1"/>
              <a:t>Roll_No</a:t>
            </a:r>
            <a:r>
              <a:rPr lang="en-US" dirty="0"/>
              <a:t>, CID, Marks, </a:t>
            </a:r>
            <a:r>
              <a:rPr lang="en-US" dirty="0" err="1"/>
              <a:t>JoiningDate</a:t>
            </a:r>
            <a:r>
              <a:rPr lang="en-US" dirty="0"/>
              <a: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293D3E0-FE55-41A7-8B14-2742DB66177F}"/>
              </a:ext>
            </a:extLst>
          </p:cNvPr>
          <p:cNvSpPr>
            <a:spLocks noGrp="1"/>
          </p:cNvSpPr>
          <p:nvPr>
            <p:ph type="title"/>
          </p:nvPr>
        </p:nvSpPr>
        <p:spPr/>
        <p:txBody>
          <a:bodyPr/>
          <a:lstStyle/>
          <a:p>
            <a:r>
              <a:rPr lang="en-IN" dirty="0"/>
              <a:t>Mapping Relationship type</a:t>
            </a:r>
          </a:p>
        </p:txBody>
      </p:sp>
      <p:sp>
        <p:nvSpPr>
          <p:cNvPr id="3" name="Content Placeholder 2">
            <a:extLst>
              <a:ext uri="{FF2B5EF4-FFF2-40B4-BE49-F238E27FC236}">
                <a16:creationId xmlns="" xmlns:a16="http://schemas.microsoft.com/office/drawing/2014/main" id="{4F283643-62AD-4EE4-BF39-09E1BE4288CD}"/>
              </a:ext>
            </a:extLst>
          </p:cNvPr>
          <p:cNvSpPr>
            <a:spLocks noGrp="1"/>
          </p:cNvSpPr>
          <p:nvPr>
            <p:ph idx="1"/>
          </p:nvPr>
        </p:nvSpPr>
        <p:spPr>
          <a:xfrm>
            <a:off x="838200" y="1825625"/>
            <a:ext cx="10515600" cy="4786190"/>
          </a:xfrm>
        </p:spPr>
        <p:txBody>
          <a:bodyPr>
            <a:normAutofit fontScale="77500" lnSpcReduction="20000"/>
          </a:bodyPr>
          <a:lstStyle/>
          <a:p>
            <a:r>
              <a:rPr lang="en-IN" sz="3400" b="1" dirty="0"/>
              <a:t>Mapping of Binary 1:1 Relation Types</a:t>
            </a:r>
          </a:p>
          <a:p>
            <a:r>
              <a:rPr lang="en-IN" dirty="0"/>
              <a:t>For each binary 1:1 relationship type R in the ER schema, identify the relations S and T that correspond to the entity types participating in R.</a:t>
            </a:r>
          </a:p>
          <a:p>
            <a:r>
              <a:rPr lang="en-IN" dirty="0"/>
              <a:t>There are three possible approaches:</a:t>
            </a:r>
          </a:p>
          <a:p>
            <a:pPr marL="514350" indent="-514350">
              <a:buFont typeface="+mj-lt"/>
              <a:buAutoNum type="arabicPeriod"/>
            </a:pPr>
            <a:r>
              <a:rPr lang="en-IN" b="1" u="sng" dirty="0"/>
              <a:t>Foreign Key approach:</a:t>
            </a:r>
            <a:r>
              <a:rPr lang="en-IN" dirty="0"/>
              <a:t> Choose one of the relations-say S-and include a foreign key in S the primary key of T. It is better to choose an entity type with total participation in R in the role of S. </a:t>
            </a:r>
          </a:p>
          <a:p>
            <a:pPr lvl="1"/>
            <a:r>
              <a:rPr lang="en-IN" dirty="0"/>
              <a:t>Example: 1:1 relation MANAGES is mapped by choosing the participating entity type DEPARTMENT to serve in the role of S, because its participation in the MANAGES relationship type is total.</a:t>
            </a:r>
          </a:p>
          <a:p>
            <a:pPr marL="514350" indent="-514350">
              <a:buFont typeface="+mj-lt"/>
              <a:buAutoNum type="arabicPeriod"/>
            </a:pPr>
            <a:r>
              <a:rPr lang="en-IN" b="1" u="sng" dirty="0"/>
              <a:t>Merged relation option</a:t>
            </a:r>
            <a:r>
              <a:rPr lang="en-IN" dirty="0"/>
              <a:t>: An alternate mapping of a 1:1 relationship type is possible by merging the two entity types and the relationship into a single relation. This may be appropriate when both participations are total.</a:t>
            </a:r>
          </a:p>
          <a:p>
            <a:pPr marL="514350" indent="-514350">
              <a:buFont typeface="+mj-lt"/>
              <a:buAutoNum type="arabicPeriod"/>
            </a:pPr>
            <a:r>
              <a:rPr lang="en-IN" b="1" u="sng" dirty="0"/>
              <a:t>Cross-reference or relationship relation option: </a:t>
            </a:r>
            <a:r>
              <a:rPr lang="en-IN" dirty="0"/>
              <a:t>The third alternative is to set up a third relation R for the purpose of cross-referencing the primary keys of the two relations S and T representing the entity types.</a:t>
            </a:r>
          </a:p>
          <a:p>
            <a:endParaRPr lang="en-IN" dirty="0"/>
          </a:p>
        </p:txBody>
      </p:sp>
    </p:spTree>
    <p:extLst>
      <p:ext uri="{BB962C8B-B14F-4D97-AF65-F5344CB8AC3E}">
        <p14:creationId xmlns:p14="http://schemas.microsoft.com/office/powerpoint/2010/main" val="1656920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DEBCF3-7FBB-46B2-A35F-D7B2A1370930}"/>
              </a:ext>
            </a:extLst>
          </p:cNvPr>
          <p:cNvSpPr>
            <a:spLocks noGrp="1"/>
          </p:cNvSpPr>
          <p:nvPr>
            <p:ph type="title"/>
          </p:nvPr>
        </p:nvSpPr>
        <p:spPr/>
        <p:txBody>
          <a:bodyPr/>
          <a:lstStyle/>
          <a:p>
            <a:r>
              <a:rPr lang="en-IN" dirty="0"/>
              <a:t>Mapping Relationship type</a:t>
            </a:r>
          </a:p>
        </p:txBody>
      </p:sp>
      <p:sp>
        <p:nvSpPr>
          <p:cNvPr id="3" name="Content Placeholder 2">
            <a:extLst>
              <a:ext uri="{FF2B5EF4-FFF2-40B4-BE49-F238E27FC236}">
                <a16:creationId xmlns="" xmlns:a16="http://schemas.microsoft.com/office/drawing/2014/main" id="{2C45739F-01DD-46CB-B63E-B647E9BA7564}"/>
              </a:ext>
            </a:extLst>
          </p:cNvPr>
          <p:cNvSpPr>
            <a:spLocks noGrp="1"/>
          </p:cNvSpPr>
          <p:nvPr>
            <p:ph idx="1"/>
          </p:nvPr>
        </p:nvSpPr>
        <p:spPr/>
        <p:txBody>
          <a:bodyPr>
            <a:normAutofit fontScale="92500"/>
          </a:bodyPr>
          <a:lstStyle/>
          <a:p>
            <a:r>
              <a:rPr lang="en-US" altLang="en-US" sz="2800" b="1" dirty="0"/>
              <a:t>Mapping of 1 : N Relationship</a:t>
            </a:r>
          </a:p>
          <a:p>
            <a:r>
              <a:rPr lang="en-IN" dirty="0"/>
              <a:t>For each regular binary 1:N relationship type R, identify the relation S that represent the participating entity type at the N-side of the relationship type. </a:t>
            </a:r>
          </a:p>
          <a:p>
            <a:r>
              <a:rPr lang="en-IN" dirty="0"/>
              <a:t>Include as foreign key in S the primary key of the relation T that represents the other entity type participating in R. </a:t>
            </a:r>
          </a:p>
          <a:p>
            <a:r>
              <a:rPr lang="en-IN" dirty="0"/>
              <a:t>Include any simple attributes of the 1:N relation type as attributes of S. </a:t>
            </a:r>
          </a:p>
          <a:p>
            <a:pPr lvl="1"/>
            <a:r>
              <a:rPr lang="en-IN" dirty="0"/>
              <a:t>Example: 1:N relationship types WORKS_FOR, CONTROLS, and SUPERVISION in the figure.</a:t>
            </a:r>
          </a:p>
          <a:p>
            <a:pPr lvl="1"/>
            <a:r>
              <a:rPr lang="en-IN" dirty="0"/>
              <a:t>For WORKS_FOR we include the primary key DNUMBER of the DEPARTMENT relation as foreign key in the EMPLOYEE relation and call it DNO. </a:t>
            </a:r>
          </a:p>
          <a:p>
            <a:endParaRPr lang="en-IN" dirty="0"/>
          </a:p>
        </p:txBody>
      </p:sp>
    </p:spTree>
    <p:extLst>
      <p:ext uri="{BB962C8B-B14F-4D97-AF65-F5344CB8AC3E}">
        <p14:creationId xmlns:p14="http://schemas.microsoft.com/office/powerpoint/2010/main" val="1509772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D2FAB7-BB4F-4BCD-A901-6734C847F4F2}"/>
              </a:ext>
            </a:extLst>
          </p:cNvPr>
          <p:cNvSpPr>
            <a:spLocks noGrp="1"/>
          </p:cNvSpPr>
          <p:nvPr>
            <p:ph type="title"/>
          </p:nvPr>
        </p:nvSpPr>
        <p:spPr/>
        <p:txBody>
          <a:bodyPr/>
          <a:lstStyle/>
          <a:p>
            <a:r>
              <a:rPr lang="en-IN" dirty="0"/>
              <a:t>Mapping Relationship type</a:t>
            </a:r>
          </a:p>
        </p:txBody>
      </p:sp>
      <p:sp>
        <p:nvSpPr>
          <p:cNvPr id="3" name="Content Placeholder 2">
            <a:extLst>
              <a:ext uri="{FF2B5EF4-FFF2-40B4-BE49-F238E27FC236}">
                <a16:creationId xmlns="" xmlns:a16="http://schemas.microsoft.com/office/drawing/2014/main" id="{7DCF5F2B-6AAA-4CE5-BD6C-380E38ED8740}"/>
              </a:ext>
            </a:extLst>
          </p:cNvPr>
          <p:cNvSpPr>
            <a:spLocks noGrp="1"/>
          </p:cNvSpPr>
          <p:nvPr>
            <p:ph idx="1"/>
          </p:nvPr>
        </p:nvSpPr>
        <p:spPr/>
        <p:txBody>
          <a:bodyPr/>
          <a:lstStyle/>
          <a:p>
            <a:pPr eaLnBrk="1" hangingPunct="1">
              <a:lnSpc>
                <a:spcPct val="90000"/>
              </a:lnSpc>
            </a:pPr>
            <a:r>
              <a:rPr lang="en-US" altLang="en-US" sz="2400" b="1" dirty="0"/>
              <a:t>Mapping of N-</a:t>
            </a:r>
            <a:r>
              <a:rPr lang="en-US" altLang="en-US" sz="2400" b="1" dirty="0" err="1"/>
              <a:t>ary</a:t>
            </a:r>
            <a:r>
              <a:rPr lang="en-US" altLang="en-US" sz="2400" b="1" dirty="0"/>
              <a:t> Relationship.</a:t>
            </a:r>
            <a:endParaRPr lang="en-US" altLang="en-US" sz="2400" dirty="0"/>
          </a:p>
          <a:p>
            <a:pPr lvl="1" eaLnBrk="1" hangingPunct="1">
              <a:lnSpc>
                <a:spcPct val="90000"/>
              </a:lnSpc>
            </a:pPr>
            <a:r>
              <a:rPr lang="en-US" altLang="en-US" sz="2200" dirty="0"/>
              <a:t>For each n-</a:t>
            </a:r>
            <a:r>
              <a:rPr lang="en-US" altLang="en-US" sz="2200" dirty="0" err="1"/>
              <a:t>ary</a:t>
            </a:r>
            <a:r>
              <a:rPr lang="en-US" altLang="en-US" sz="2200" dirty="0"/>
              <a:t> relationship type R, where n&gt;2, create a new relationship S to represent R.</a:t>
            </a:r>
          </a:p>
          <a:p>
            <a:pPr lvl="1" eaLnBrk="1" hangingPunct="1">
              <a:lnSpc>
                <a:spcPct val="90000"/>
              </a:lnSpc>
            </a:pPr>
            <a:r>
              <a:rPr lang="en-US" altLang="en-US" sz="2200" dirty="0"/>
              <a:t>Include as foreign key attributes in S the primary keys of the relations that represent the participating entity types. </a:t>
            </a:r>
          </a:p>
          <a:p>
            <a:pPr lvl="1" eaLnBrk="1" hangingPunct="1">
              <a:lnSpc>
                <a:spcPct val="90000"/>
              </a:lnSpc>
            </a:pPr>
            <a:r>
              <a:rPr lang="en-US" altLang="en-US" sz="2200" dirty="0"/>
              <a:t>Also include any simple attributes of the n-</a:t>
            </a:r>
            <a:r>
              <a:rPr lang="en-US" altLang="en-US" sz="2200" dirty="0" err="1"/>
              <a:t>ary</a:t>
            </a:r>
            <a:r>
              <a:rPr lang="en-US" altLang="en-US" sz="2200" dirty="0"/>
              <a:t> relationship type (or simple components of composite attributes) as attributes of S.</a:t>
            </a:r>
            <a:r>
              <a:rPr lang="en-US" altLang="en-US" sz="1700" dirty="0"/>
              <a:t> </a:t>
            </a:r>
          </a:p>
          <a:p>
            <a:pPr lvl="1" eaLnBrk="1" hangingPunct="1">
              <a:lnSpc>
                <a:spcPct val="90000"/>
              </a:lnSpc>
            </a:pPr>
            <a:endParaRPr lang="en-US" altLang="en-US" sz="1700" dirty="0"/>
          </a:p>
          <a:p>
            <a:pPr eaLnBrk="1" hangingPunct="1">
              <a:lnSpc>
                <a:spcPct val="90000"/>
              </a:lnSpc>
            </a:pPr>
            <a:r>
              <a:rPr lang="en-US" altLang="en-US" sz="2400" b="1" dirty="0"/>
              <a:t>Example: </a:t>
            </a:r>
            <a:r>
              <a:rPr lang="en-US" altLang="en-US" sz="2400" dirty="0"/>
              <a:t>The relationship type SUPPY in the ER on the next slide.</a:t>
            </a:r>
          </a:p>
          <a:p>
            <a:pPr lvl="1" eaLnBrk="1" hangingPunct="1">
              <a:lnSpc>
                <a:spcPct val="90000"/>
              </a:lnSpc>
            </a:pPr>
            <a:r>
              <a:rPr lang="en-US" altLang="en-US" sz="2000" dirty="0"/>
              <a:t>This can be mapped to the relation SUPPLY shown in the relational schema, whose primary key is the combination of the three foreign keys {SNAME, PARTNO, PROJNAME}</a:t>
            </a:r>
            <a:endParaRPr lang="en-US" altLang="en-US" sz="2200" b="1" dirty="0">
              <a:solidFill>
                <a:srgbClr val="FF0066"/>
              </a:solidFill>
            </a:endParaRPr>
          </a:p>
          <a:p>
            <a:endParaRPr lang="en-IN" dirty="0"/>
          </a:p>
        </p:txBody>
      </p:sp>
    </p:spTree>
    <p:extLst>
      <p:ext uri="{BB962C8B-B14F-4D97-AF65-F5344CB8AC3E}">
        <p14:creationId xmlns:p14="http://schemas.microsoft.com/office/powerpoint/2010/main" val="2758367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a:extLst>
              <a:ext uri="{FF2B5EF4-FFF2-40B4-BE49-F238E27FC236}">
                <a16:creationId xmlns="" xmlns:a16="http://schemas.microsoft.com/office/drawing/2014/main" id="{52650958-CBEA-4622-849A-D2CDE06030D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400">
                <a:solidFill>
                  <a:srgbClr val="990033"/>
                </a:solidFill>
              </a:rPr>
              <a:t>Slide 7- </a:t>
            </a:r>
            <a:fld id="{747AA1A8-964B-4264-B922-D0458755D15E}" type="slidenum">
              <a:rPr lang="en-US" altLang="en-US" sz="1400">
                <a:solidFill>
                  <a:srgbClr val="990033"/>
                </a:solidFill>
              </a:rPr>
              <a:pPr eaLnBrk="1" hangingPunct="1"/>
              <a:t>8</a:t>
            </a:fld>
            <a:endParaRPr lang="en-CA" altLang="en-US" sz="1400">
              <a:solidFill>
                <a:srgbClr val="990033"/>
              </a:solidFill>
            </a:endParaRPr>
          </a:p>
        </p:txBody>
      </p:sp>
      <p:sp>
        <p:nvSpPr>
          <p:cNvPr id="14339" name="Rectangle 2">
            <a:extLst>
              <a:ext uri="{FF2B5EF4-FFF2-40B4-BE49-F238E27FC236}">
                <a16:creationId xmlns="" xmlns:a16="http://schemas.microsoft.com/office/drawing/2014/main" id="{BF594BDB-5255-42DD-B4F8-9BFD06261E26}"/>
              </a:ext>
            </a:extLst>
          </p:cNvPr>
          <p:cNvSpPr>
            <a:spLocks noGrp="1" noChangeArrowheads="1"/>
          </p:cNvSpPr>
          <p:nvPr>
            <p:ph type="title"/>
          </p:nvPr>
        </p:nvSpPr>
        <p:spPr>
          <a:xfrm>
            <a:off x="2057400" y="304801"/>
            <a:ext cx="7924800" cy="1439863"/>
          </a:xfrm>
        </p:spPr>
        <p:txBody>
          <a:bodyPr anchor="t"/>
          <a:lstStyle/>
          <a:p>
            <a:pPr eaLnBrk="1" hangingPunct="1"/>
            <a:r>
              <a:rPr lang="en-US" altLang="en-US" sz="1800" b="1"/>
              <a:t>FIGURE 4.11</a:t>
            </a:r>
            <a:r>
              <a:rPr lang="en-US" altLang="en-US" sz="1800"/>
              <a:t/>
            </a:r>
            <a:br>
              <a:rPr lang="en-US" altLang="en-US" sz="1800"/>
            </a:br>
            <a:r>
              <a:rPr lang="en-US" altLang="en-US" sz="1800"/>
              <a:t>Ternary relationship types. (a) The SUPPLY relationship. </a:t>
            </a:r>
            <a:endParaRPr lang="en-US" altLang="en-US"/>
          </a:p>
        </p:txBody>
      </p:sp>
      <p:pic>
        <p:nvPicPr>
          <p:cNvPr id="14340" name="Picture 3">
            <a:extLst>
              <a:ext uri="{FF2B5EF4-FFF2-40B4-BE49-F238E27FC236}">
                <a16:creationId xmlns="" xmlns:a16="http://schemas.microsoft.com/office/drawing/2014/main" id="{F90FC534-A1BE-4E31-A547-60954C9D394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209800" y="1911350"/>
            <a:ext cx="7772400" cy="26543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a:extLst>
              <a:ext uri="{FF2B5EF4-FFF2-40B4-BE49-F238E27FC236}">
                <a16:creationId xmlns="" xmlns:a16="http://schemas.microsoft.com/office/drawing/2014/main" id="{B848ADAD-270B-45B8-A55A-63687305A60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defRPr>
            </a:lvl1pPr>
            <a:lvl2pPr marL="742950" indent="-285750" eaLnBrk="0" hangingPunct="0">
              <a:defRPr sz="2400">
                <a:solidFill>
                  <a:schemeClr val="tx1"/>
                </a:solidFill>
                <a:latin typeface="Arial" panose="020B0604020202020204" pitchFamily="34" charset="0"/>
              </a:defRPr>
            </a:lvl2pPr>
            <a:lvl3pPr marL="1143000" indent="-228600" eaLnBrk="0" hangingPunct="0">
              <a:defRPr sz="2400">
                <a:solidFill>
                  <a:schemeClr val="tx1"/>
                </a:solidFill>
                <a:latin typeface="Arial" panose="020B0604020202020204" pitchFamily="34" charset="0"/>
              </a:defRPr>
            </a:lvl3pPr>
            <a:lvl4pPr marL="1600200" indent="-228600" eaLnBrk="0" hangingPunct="0">
              <a:defRPr sz="2400">
                <a:solidFill>
                  <a:schemeClr val="tx1"/>
                </a:solidFill>
                <a:latin typeface="Arial" panose="020B0604020202020204" pitchFamily="34" charset="0"/>
              </a:defRPr>
            </a:lvl4pPr>
            <a:lvl5pPr marL="2057400" indent="-228600" eaLnBrk="0" hangingPunct="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r>
              <a:rPr lang="en-US" altLang="en-US" sz="1400">
                <a:solidFill>
                  <a:srgbClr val="990033"/>
                </a:solidFill>
              </a:rPr>
              <a:t>Slide 7- </a:t>
            </a:r>
            <a:fld id="{07A8156A-7131-4C26-A044-C0BA1CCCF7E7}" type="slidenum">
              <a:rPr lang="en-US" altLang="en-US" sz="1400">
                <a:solidFill>
                  <a:srgbClr val="990033"/>
                </a:solidFill>
              </a:rPr>
              <a:pPr eaLnBrk="1" hangingPunct="1"/>
              <a:t>9</a:t>
            </a:fld>
            <a:endParaRPr lang="en-CA" altLang="en-US" sz="1400">
              <a:solidFill>
                <a:srgbClr val="990033"/>
              </a:solidFill>
            </a:endParaRPr>
          </a:p>
        </p:txBody>
      </p:sp>
      <p:sp>
        <p:nvSpPr>
          <p:cNvPr id="15363" name="Rectangle 2">
            <a:extLst>
              <a:ext uri="{FF2B5EF4-FFF2-40B4-BE49-F238E27FC236}">
                <a16:creationId xmlns="" xmlns:a16="http://schemas.microsoft.com/office/drawing/2014/main" id="{7D0C89AD-CA37-4E19-B559-7EFD41BFD30C}"/>
              </a:ext>
            </a:extLst>
          </p:cNvPr>
          <p:cNvSpPr>
            <a:spLocks noGrp="1" noChangeArrowheads="1"/>
          </p:cNvSpPr>
          <p:nvPr>
            <p:ph type="title"/>
          </p:nvPr>
        </p:nvSpPr>
        <p:spPr>
          <a:xfrm>
            <a:off x="2016126" y="304800"/>
            <a:ext cx="7173913" cy="1143000"/>
          </a:xfrm>
        </p:spPr>
        <p:txBody>
          <a:bodyPr anchor="t"/>
          <a:lstStyle/>
          <a:p>
            <a:pPr eaLnBrk="1" hangingPunct="1"/>
            <a:r>
              <a:rPr lang="en-US" altLang="en-US" sz="1800" b="1"/>
              <a:t>FIGURE 7.3</a:t>
            </a:r>
            <a:br>
              <a:rPr lang="en-US" altLang="en-US" sz="1800" b="1"/>
            </a:br>
            <a:r>
              <a:rPr lang="en-US" altLang="en-US" sz="1800"/>
              <a:t>Mapping the </a:t>
            </a:r>
            <a:r>
              <a:rPr lang="en-US" altLang="en-US" sz="1800" i="1"/>
              <a:t>n</a:t>
            </a:r>
            <a:r>
              <a:rPr lang="en-US" altLang="en-US" sz="1800"/>
              <a:t>-ary relationship type SUPPLY from Figure 4.11a.</a:t>
            </a:r>
            <a:endParaRPr lang="en-US" altLang="en-US" b="1"/>
          </a:p>
        </p:txBody>
      </p:sp>
      <p:pic>
        <p:nvPicPr>
          <p:cNvPr id="15364" name="Picture 3">
            <a:extLst>
              <a:ext uri="{FF2B5EF4-FFF2-40B4-BE49-F238E27FC236}">
                <a16:creationId xmlns="" xmlns:a16="http://schemas.microsoft.com/office/drawing/2014/main" id="{39923134-7E75-47A9-A080-36A84D56F27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000376" y="1752600"/>
            <a:ext cx="6189663" cy="4114800"/>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1206</Words>
  <Application>Microsoft Office PowerPoint</Application>
  <PresentationFormat>Widescreen</PresentationFormat>
  <Paragraphs>102</Paragraphs>
  <Slides>20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Tahoma</vt:lpstr>
      <vt:lpstr>Wingdings</vt:lpstr>
      <vt:lpstr>Office Theme</vt:lpstr>
      <vt:lpstr>ER-Diagram</vt:lpstr>
      <vt:lpstr>ER Model to Relational Model</vt:lpstr>
      <vt:lpstr>ER Model to Relational Model (Cont…)</vt:lpstr>
      <vt:lpstr>Create a table for Enrolled with fields: (Roll_No, CID, Marks, JoiningDate)</vt:lpstr>
      <vt:lpstr>Mapping Relationship type</vt:lpstr>
      <vt:lpstr>Mapping Relationship type</vt:lpstr>
      <vt:lpstr>Mapping Relationship type</vt:lpstr>
      <vt:lpstr>FIGURE 4.11 Ternary relationship types. (a) The SUPPLY relationship. </vt:lpstr>
      <vt:lpstr>FIGURE 7.3 Mapping the n-ary relationship type SUPPLY from Figure 4.11a.</vt:lpstr>
      <vt:lpstr>ER Model to Relational Model (Cont…)</vt:lpstr>
      <vt:lpstr> ER-to-Relational Mapping Algorithm (contd.)</vt:lpstr>
      <vt:lpstr>Example</vt:lpstr>
      <vt:lpstr>FIGURE 7.2 Result of mapping the COMPANY ER schema into a relational schema.</vt:lpstr>
      <vt:lpstr>Example</vt:lpstr>
      <vt:lpstr>Mapping Exercise</vt:lpstr>
      <vt:lpstr>Practical - JOIN</vt:lpstr>
      <vt:lpstr>Inner join</vt:lpstr>
      <vt:lpstr>Outer Join – Left Outer and Right Outer</vt:lpstr>
      <vt:lpstr>Cross Join</vt:lpstr>
      <vt:lpstr>Syntax</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ER-Diagram</dc:title>
  <dc:creator>Urja Mankad</dc:creator>
  <cp:lastModifiedBy>LJMCA</cp:lastModifiedBy>
  <cp:revision>10</cp:revision>
  <dcterms:created xsi:type="dcterms:W3CDTF">2021-11-29T00:05:08Z</dcterms:created>
  <dcterms:modified xsi:type="dcterms:W3CDTF">2025-09-10T07:02:35Z</dcterms:modified>
</cp:coreProperties>
</file>