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5F1E2-FFB6-47CC-A16D-9F50B0F6344E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F840F-7872-4AA6-9994-078A434B78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1074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163C1374-5CAC-4030-8C16-81B8661236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F7E24AE-BCC9-4DC1-A02B-8877CAA5FF3D}" type="slidenum">
              <a:rPr lang="en-US" altLang="en-US" sz="1200">
                <a:latin typeface="Tahoma" panose="020B0604030504040204" pitchFamily="34" charset="0"/>
              </a:rPr>
              <a:pPr eaLnBrk="1" hangingPunct="1"/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3A92DFAD-5E8F-43A6-82C8-6A3DBCF94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94A326CE-8DAA-4174-8FBE-70ED9EF2D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 anchor="b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/>
            <a:r>
              <a:rPr lang="en-US" altLang="en-US" sz="1200">
                <a:latin typeface="Times New Roman" panose="02020603050405020304" pitchFamily="18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xmlns="" id="{284C65D5-654A-44CB-BA30-A752CFFC2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0" name="Rectangle 5">
            <a:extLst>
              <a:ext uri="{FF2B5EF4-FFF2-40B4-BE49-F238E27FC236}">
                <a16:creationId xmlns:a16="http://schemas.microsoft.com/office/drawing/2014/main" xmlns="" id="{5261E9FA-8A01-4E71-AD36-735A8F2830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2711" name="Rectangle 6">
            <a:extLst>
              <a:ext uri="{FF2B5EF4-FFF2-40B4-BE49-F238E27FC236}">
                <a16:creationId xmlns:a16="http://schemas.microsoft.com/office/drawing/2014/main" xmlns="" id="{8081806B-692D-4F1E-B1DB-12EAF37DFE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solidFill>
            <a:srgbClr val="FFFFFF"/>
          </a:solidFill>
          <a:ln w="12700" cap="flat"/>
        </p:spPr>
      </p:sp>
      <p:sp>
        <p:nvSpPr>
          <p:cNvPr id="72712" name="Rectangle 7">
            <a:extLst>
              <a:ext uri="{FF2B5EF4-FFF2-40B4-BE49-F238E27FC236}">
                <a16:creationId xmlns:a16="http://schemas.microsoft.com/office/drawing/2014/main" xmlns="" id="{92B1CDDF-ED58-4B11-A902-617FB84466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0" tIns="44446" rIns="90480" bIns="44446"/>
          <a:lstStyle/>
          <a:p>
            <a:endParaRPr lang="en-GB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237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36CD7B-8D6F-4F4D-977C-9040AAD791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B2284F6-0B33-4CE8-965C-8DAB34D50C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42C5F7-202E-4FE7-ABB4-5D29F7B6E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E3A971D-55C9-41A0-B87E-0C9764A8D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982846B-307E-4FF8-91C1-E5553D5FA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043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89D841-C563-43CC-BDEF-10815B188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4C1B028-B464-4085-BCE5-E2F3A337C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45A014-D364-4546-8401-E07B3DEDC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521A59-2899-44D7-B966-A2301DFCD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463A209-E75A-4BCA-B915-7401519BF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993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6BC6F1F-AF0D-4519-B509-61C86417B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6329967-E37D-4DD0-A384-64BDEBA6C5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00FE866-F49C-4B6B-9429-A1A5ACF2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366693-AF51-4CEA-964F-479B385DC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6395C3A-F4BD-4615-8FF0-31C75756F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5932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2589FC-CD83-42D1-BA70-A3E4E086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72C16F-AB6D-4188-A27A-DAFDCF6DB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B61B8A8-5976-46B8-B6C6-B50ACDC3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4BD16A2-181E-48B7-A9EC-F44CE1D5C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47060B1-DC83-466E-BCE9-7182316F3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81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0E9047-FE0B-4A87-8599-879700390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279201-40A1-4796-9678-19FEA75A2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4E99FB7-7BB8-49B1-9576-CCA6F1ED6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0B1FF9-3C71-4842-A00E-367A884A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902B4E3-A948-4ED4-BC61-047DDB49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1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6659490-DDEA-4627-B7E6-36411A88D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AF3FDD-1703-47C6-B24B-83A980689B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8C898EC-ECF2-4EA8-88E9-EB1A258B3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7842C71-97DB-4539-8882-8943B7663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A09F04F-908C-41A1-A891-F804E661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2CBFD8A-A02F-4062-B2D2-DEA3400CB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45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41D92EF-60F4-4526-9DF3-3CCDD878A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59646D9-F5AD-4CC6-80A8-E0DE6882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F557530-1127-4358-A90F-6A6FC9652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B1EB167-6F02-4683-BD4A-7C106E1FB4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5F2BFE4-FB74-43FE-A0E3-068474FDF6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BBD34AFB-151D-4B49-8963-639B701B7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A397199-D439-45E9-83A8-401E7963C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3166C18B-FAE4-48B6-83EC-B9667A96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101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E9B43FC-3B15-4AE7-AC48-2DA5D57F0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0125F0F-6676-40BC-B9CC-2E59EBAA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42D3677-81D2-492F-9841-2A0B34BCB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554104F1-E324-4C71-BDDE-AEA186333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29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B17906D-C078-43BD-B6E4-B6977EDB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F6BABB95-ED9C-4084-BEBC-4CA13594B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A373854-F3B1-498F-9F19-490A7C66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622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2268FC-C0E6-40E9-90FA-3F8FF6F89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1AC5CBA-57F3-42E4-AF98-91161E3FF0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39F2FE8-BAD5-4452-A118-B07628A74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3B055EB-FEC6-428E-AD2D-781AA846E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5BCB282-A431-4D40-91A0-38DB0BA2C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8D36D71-EC47-46C4-96E7-C2B5B47B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2308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D522B1-6933-4BAA-93CF-657CDE80B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9E2B63CD-82AF-46C7-851E-C5CA633362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568B135-1BE2-4744-B125-FB306A66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00C1246-EAFA-41C2-B78F-D3604289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FB4EA6A-B7E4-4534-BBE3-F002F4A51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7C68C05-4495-434A-A3D2-FA0BD34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2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67AAFF1-ECC8-474E-A23B-BF7BF7A04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B4DD93E-3349-4BF6-9BD7-3A787D176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4EF9F18-A1CD-47B9-A44D-BF10995DA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F93F3-9670-46C3-83F2-F6AE32DA90E7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64DC415-E214-4967-BB4E-479648311E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3331B0-1944-4303-AD33-9E1367415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ADC930-3A5C-4C1C-A2F6-E5AAE263D7B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687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42608F-97D6-49CE-AB57-8E1576EEB5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Entity Relationship 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B5DD8D0-3DCA-41EF-9C46-1A6E839A23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- 2</a:t>
            </a:r>
          </a:p>
        </p:txBody>
      </p:sp>
    </p:spTree>
    <p:extLst>
      <p:ext uri="{BB962C8B-B14F-4D97-AF65-F5344CB8AC3E}">
        <p14:creationId xmlns:p14="http://schemas.microsoft.com/office/powerpoint/2010/main" val="694273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050">
            <a:extLst>
              <a:ext uri="{FF2B5EF4-FFF2-40B4-BE49-F238E27FC236}">
                <a16:creationId xmlns:a16="http://schemas.microsoft.com/office/drawing/2014/main" xmlns="" id="{E3F3A259-9420-428E-8685-CFD53DD7A7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Relationship type vs. relationship set </a:t>
            </a:r>
          </a:p>
        </p:txBody>
      </p:sp>
      <p:sp>
        <p:nvSpPr>
          <p:cNvPr id="26628" name="Rectangle 2051">
            <a:extLst>
              <a:ext uri="{FF2B5EF4-FFF2-40B4-BE49-F238E27FC236}">
                <a16:creationId xmlns:a16="http://schemas.microsoft.com/office/drawing/2014/main" xmlns="" id="{EBAC3A04-5FAF-4CF1-A84A-B5C92DAD5F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Relationship Type:</a:t>
            </a:r>
          </a:p>
          <a:p>
            <a:pPr lvl="1" eaLnBrk="1" hangingPunct="1"/>
            <a:r>
              <a:rPr lang="en-US" altLang="en-US" dirty="0"/>
              <a:t>Is the schema description of a relationship</a:t>
            </a:r>
          </a:p>
          <a:p>
            <a:pPr lvl="1" eaLnBrk="1" hangingPunct="1"/>
            <a:r>
              <a:rPr lang="en-US" altLang="en-US" dirty="0"/>
              <a:t>Identifies the relationship name and the participating entity types</a:t>
            </a:r>
          </a:p>
          <a:p>
            <a:pPr lvl="1" eaLnBrk="1" hangingPunct="1"/>
            <a:r>
              <a:rPr lang="en-US" altLang="en-US" dirty="0"/>
              <a:t>Also identifies certain relationship constraints</a:t>
            </a:r>
          </a:p>
          <a:p>
            <a:pPr eaLnBrk="1" hangingPunct="1"/>
            <a:r>
              <a:rPr lang="en-US" altLang="en-US" dirty="0"/>
              <a:t>Relationship Set:</a:t>
            </a:r>
          </a:p>
          <a:p>
            <a:pPr lvl="1" eaLnBrk="1" hangingPunct="1"/>
            <a:r>
              <a:rPr lang="en-US" altLang="en-US" dirty="0"/>
              <a:t>The current set of relationship instances represented in the database</a:t>
            </a:r>
          </a:p>
          <a:p>
            <a:pPr lvl="1" eaLnBrk="1" hangingPunct="1"/>
            <a:r>
              <a:rPr lang="en-US" altLang="en-US" dirty="0"/>
              <a:t>The current </a:t>
            </a:r>
            <a:r>
              <a:rPr lang="en-US" altLang="en-US" i="1" dirty="0"/>
              <a:t>state</a:t>
            </a:r>
            <a:r>
              <a:rPr lang="en-US" altLang="en-US" dirty="0"/>
              <a:t> of a relationship type</a:t>
            </a:r>
          </a:p>
        </p:txBody>
      </p:sp>
    </p:spTree>
    <p:extLst>
      <p:ext uri="{BB962C8B-B14F-4D97-AF65-F5344CB8AC3E}">
        <p14:creationId xmlns:p14="http://schemas.microsoft.com/office/powerpoint/2010/main" val="194341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FBA88-6E74-4986-9A69-16B244AB6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Entities and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659FD0-07E4-4D0D-A873-C2E9E3E62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225138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Entity:</a:t>
            </a:r>
          </a:p>
          <a:p>
            <a:pPr lvl="1"/>
            <a:r>
              <a:rPr lang="en-IN" dirty="0"/>
              <a:t>A thing or an object.</a:t>
            </a:r>
          </a:p>
          <a:p>
            <a:pPr lvl="1"/>
            <a:r>
              <a:rPr lang="en-IN" dirty="0"/>
              <a:t>It has set of properties</a:t>
            </a:r>
          </a:p>
          <a:p>
            <a:pPr lvl="1"/>
            <a:r>
              <a:rPr lang="en-IN" dirty="0"/>
              <a:t>Values for some set of properties, it can uniquely identify it</a:t>
            </a:r>
          </a:p>
          <a:p>
            <a:pPr lvl="1"/>
            <a:r>
              <a:rPr lang="en-IN" dirty="0"/>
              <a:t>Entities are specific objects or things in the mini-world that are represented in the database.</a:t>
            </a:r>
          </a:p>
          <a:p>
            <a:pPr lvl="1"/>
            <a:r>
              <a:rPr lang="en-IN" dirty="0"/>
              <a:t>For example the EMPLOYEE John Smith, the Research DEPARTMENT, the </a:t>
            </a:r>
            <a:r>
              <a:rPr lang="en-IN" dirty="0" err="1"/>
              <a:t>ProductX</a:t>
            </a:r>
            <a:r>
              <a:rPr lang="en-IN" dirty="0"/>
              <a:t> PROJECT</a:t>
            </a:r>
          </a:p>
          <a:p>
            <a:pPr lvl="1"/>
            <a:endParaRPr lang="en-IN" dirty="0"/>
          </a:p>
          <a:p>
            <a:r>
              <a:rPr lang="en-IN" dirty="0"/>
              <a:t>Attributes are properties used to describe an entity.</a:t>
            </a:r>
          </a:p>
          <a:p>
            <a:pPr lvl="1"/>
            <a:r>
              <a:rPr lang="en-IN" dirty="0"/>
              <a:t>For example an EMPLOYEE entity may have the attributes Name, SSN, Address, Sex, </a:t>
            </a:r>
            <a:r>
              <a:rPr lang="en-IN" dirty="0" err="1"/>
              <a:t>BirthDate</a:t>
            </a:r>
            <a:endParaRPr lang="en-IN" dirty="0"/>
          </a:p>
          <a:p>
            <a:r>
              <a:rPr lang="en-IN" dirty="0"/>
              <a:t>A specific entity will have a value for each of its attributes.</a:t>
            </a:r>
          </a:p>
          <a:p>
            <a:pPr lvl="1"/>
            <a:r>
              <a:rPr lang="en-IN" dirty="0"/>
              <a:t>For example a specific employee entity may have Name='John Smith', SSN='123456789', Address ='731, Fondren, Houston, TX', Sex='M', </a:t>
            </a:r>
            <a:r>
              <a:rPr lang="en-IN" dirty="0" err="1"/>
              <a:t>BirthDate</a:t>
            </a:r>
            <a:r>
              <a:rPr lang="en-IN" dirty="0"/>
              <a:t>='09-JAN-55</a:t>
            </a:r>
            <a:r>
              <a:rPr lang="en-IN" dirty="0" smtClean="0"/>
              <a:t>‘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Each attribute has a value set (or data type) associated with it – e.g. integer, string, subrange, enumerated type, …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90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747000-74C2-4B41-812D-1367D3CB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N" dirty="0"/>
              <a:t>Type of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6ACA1-7DF1-42AF-BA9A-D4B778605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204"/>
            <a:ext cx="10515600" cy="541144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2400" dirty="0"/>
              <a:t>Simple Attribute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/>
              <a:t>Each entity has a single atomic value for the attribute. 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sz="2100" dirty="0"/>
              <a:t>For example: SSN or Gender.</a:t>
            </a:r>
          </a:p>
          <a:p>
            <a:pPr algn="just">
              <a:lnSpc>
                <a:spcPct val="80000"/>
              </a:lnSpc>
            </a:pPr>
            <a:r>
              <a:rPr lang="en-IN" sz="2400" dirty="0"/>
              <a:t>Composite Attribute</a:t>
            </a:r>
          </a:p>
          <a:p>
            <a:pPr lvl="1" algn="just">
              <a:lnSpc>
                <a:spcPct val="80000"/>
              </a:lnSpc>
            </a:pPr>
            <a:r>
              <a:rPr lang="en-IN" sz="2000" dirty="0"/>
              <a:t>An attribute where the values of that attribute can be further subdivided into meaningful sub-parts." </a:t>
            </a:r>
          </a:p>
          <a:p>
            <a:pPr lvl="1" algn="just">
              <a:lnSpc>
                <a:spcPct val="80000"/>
              </a:lnSpc>
            </a:pPr>
            <a:r>
              <a:rPr lang="en-IN" sz="2000" dirty="0"/>
              <a:t>For Example:  </a:t>
            </a:r>
            <a:r>
              <a:rPr lang="en-IN" sz="2000" dirty="0" err="1"/>
              <a:t>Emp_Name</a:t>
            </a:r>
            <a:r>
              <a:rPr lang="en-IN" sz="2000" dirty="0"/>
              <a:t> – may be stored as first name, last name, middle initial</a:t>
            </a:r>
          </a:p>
          <a:p>
            <a:pPr lvl="1" algn="just">
              <a:lnSpc>
                <a:spcPct val="80000"/>
              </a:lnSpc>
            </a:pPr>
            <a:r>
              <a:rPr lang="en-US" altLang="en-US" sz="2000" dirty="0"/>
              <a:t>Address(Apt#, House#, Street, City, State, </a:t>
            </a:r>
            <a:r>
              <a:rPr lang="en-US" altLang="en-US" sz="2000" dirty="0" err="1"/>
              <a:t>ZipCode</a:t>
            </a:r>
            <a:r>
              <a:rPr lang="en-US" altLang="en-US" sz="2000" dirty="0"/>
              <a:t>, Country)</a:t>
            </a:r>
            <a:endParaRPr lang="en-IN" altLang="en-US" sz="2000" dirty="0"/>
          </a:p>
          <a:p>
            <a:pPr algn="just">
              <a:lnSpc>
                <a:spcPct val="80000"/>
              </a:lnSpc>
            </a:pPr>
            <a:r>
              <a:rPr lang="en-IN" sz="2400" dirty="0" err="1"/>
              <a:t>Multivalue</a:t>
            </a:r>
            <a:r>
              <a:rPr lang="en-IN" sz="2400" dirty="0"/>
              <a:t> Attribute </a:t>
            </a:r>
          </a:p>
          <a:p>
            <a:pPr lvl="1" algn="just">
              <a:lnSpc>
                <a:spcPct val="80000"/>
              </a:lnSpc>
            </a:pPr>
            <a:r>
              <a:rPr lang="en-IN" sz="2000" dirty="0"/>
              <a:t>An attribute that can have more than one value associated with the key of the entity. </a:t>
            </a:r>
          </a:p>
          <a:p>
            <a:pPr lvl="1" algn="just">
              <a:lnSpc>
                <a:spcPct val="80000"/>
              </a:lnSpc>
            </a:pPr>
            <a:r>
              <a:rPr lang="en-IN" sz="2000" dirty="0"/>
              <a:t>For Example: Degree of a person, Hobby of a person, Bank branch Location, </a:t>
            </a:r>
            <a:r>
              <a:rPr lang="en-IN" sz="2000" dirty="0" err="1"/>
              <a:t>Color</a:t>
            </a:r>
            <a:r>
              <a:rPr lang="en-IN" sz="2000" dirty="0"/>
              <a:t> of a car etc.</a:t>
            </a:r>
          </a:p>
          <a:p>
            <a:pPr algn="just">
              <a:lnSpc>
                <a:spcPct val="80000"/>
              </a:lnSpc>
            </a:pPr>
            <a:r>
              <a:rPr lang="en-IN" sz="2400" dirty="0"/>
              <a:t>Derived Attribute</a:t>
            </a:r>
          </a:p>
          <a:p>
            <a:pPr lvl="1" algn="just">
              <a:lnSpc>
                <a:spcPct val="80000"/>
              </a:lnSpc>
            </a:pPr>
            <a:r>
              <a:rPr lang="en-IN" sz="2100" dirty="0"/>
              <a:t>An attribute whose value is calculated (derived) from other attributes. </a:t>
            </a:r>
          </a:p>
          <a:p>
            <a:pPr lvl="1" algn="just">
              <a:lnSpc>
                <a:spcPct val="80000"/>
              </a:lnSpc>
            </a:pPr>
            <a:r>
              <a:rPr lang="en-IN" sz="2100" dirty="0"/>
              <a:t>The derived attribute need not be physically stored within the database; instead, it can be derived by using an algorithm. </a:t>
            </a:r>
          </a:p>
          <a:p>
            <a:pPr lvl="1" algn="just">
              <a:lnSpc>
                <a:spcPct val="80000"/>
              </a:lnSpc>
            </a:pPr>
            <a:r>
              <a:rPr lang="en-IN" sz="2100" dirty="0"/>
              <a:t>For Example: Age field (can be derived from </a:t>
            </a:r>
            <a:r>
              <a:rPr lang="en-IN" sz="2100" dirty="0" err="1"/>
              <a:t>Birth_date</a:t>
            </a:r>
            <a:r>
              <a:rPr lang="en-IN" sz="2100" dirty="0"/>
              <a:t> field)</a:t>
            </a:r>
          </a:p>
          <a:p>
            <a:pPr lvl="1" algn="just">
              <a:lnSpc>
                <a:spcPct val="80000"/>
              </a:lnSpc>
            </a:pPr>
            <a:endParaRPr lang="en-IN" sz="2100" dirty="0"/>
          </a:p>
          <a:p>
            <a:pPr algn="just">
              <a:lnSpc>
                <a:spcPct val="80000"/>
              </a:lnSpc>
            </a:pPr>
            <a:endParaRPr lang="en-IN" sz="24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7537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28D7B4-9FB4-4AB9-AE49-FE750A942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168"/>
            <a:ext cx="10515600" cy="464869"/>
          </a:xfrm>
        </p:spPr>
        <p:txBody>
          <a:bodyPr>
            <a:normAutofit fontScale="90000"/>
          </a:bodyPr>
          <a:lstStyle/>
          <a:p>
            <a:pPr algn="r"/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337881-F9E6-41BB-98ED-43D7EF56D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117" y="953428"/>
            <a:ext cx="10515600" cy="4351338"/>
          </a:xfrm>
        </p:spPr>
        <p:txBody>
          <a:bodyPr/>
          <a:lstStyle/>
          <a:p>
            <a:r>
              <a:rPr lang="en-IN" dirty="0"/>
              <a:t>In general, composite and multi-valued attributes may be nested arbitrarily to any number of levels, although this is rare.</a:t>
            </a:r>
          </a:p>
          <a:p>
            <a:pPr lvl="1"/>
            <a:r>
              <a:rPr lang="en-IN" dirty="0"/>
              <a:t>For example, </a:t>
            </a:r>
            <a:r>
              <a:rPr lang="en-IN" dirty="0" err="1"/>
              <a:t>PreviousDegrees</a:t>
            </a:r>
            <a:r>
              <a:rPr lang="en-IN" dirty="0"/>
              <a:t> of a STUDENT is a composite multi-valued attribute denoted by {</a:t>
            </a:r>
            <a:r>
              <a:rPr lang="en-IN" dirty="0" err="1"/>
              <a:t>PreviousDegrees</a:t>
            </a:r>
            <a:r>
              <a:rPr lang="en-IN" dirty="0"/>
              <a:t> (College, Year, Degree, Field)}</a:t>
            </a:r>
          </a:p>
          <a:p>
            <a:r>
              <a:rPr lang="en-IN" dirty="0"/>
              <a:t>Multiple </a:t>
            </a:r>
            <a:r>
              <a:rPr lang="en-IN" dirty="0" err="1"/>
              <a:t>PreviousDegrees</a:t>
            </a:r>
            <a:r>
              <a:rPr lang="en-IN" dirty="0"/>
              <a:t> values can exist</a:t>
            </a:r>
          </a:p>
          <a:p>
            <a:r>
              <a:rPr lang="en-IN" dirty="0"/>
              <a:t>Each has four subcomponent attributes:</a:t>
            </a:r>
          </a:p>
          <a:p>
            <a:pPr lvl="1"/>
            <a:r>
              <a:rPr lang="en-IN" dirty="0"/>
              <a:t>College, Year, Degree, Field</a:t>
            </a:r>
          </a:p>
          <a:p>
            <a:endParaRPr lang="en-IN" dirty="0"/>
          </a:p>
        </p:txBody>
      </p:sp>
      <p:pic>
        <p:nvPicPr>
          <p:cNvPr id="4" name="Picture 4" descr="fig03_04">
            <a:extLst>
              <a:ext uri="{FF2B5EF4-FFF2-40B4-BE49-F238E27FC236}">
                <a16:creationId xmlns:a16="http://schemas.microsoft.com/office/drawing/2014/main" xmlns="" id="{8A299EE0-182A-4620-9E50-614511EA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6726" y="3657600"/>
            <a:ext cx="6942674" cy="315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8367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D33684-9B00-443C-8865-FCD009AC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Entity Type and Entity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AAAA21E-B6E9-4858-99C3-311018783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28393"/>
          </a:xfrm>
        </p:spPr>
        <p:txBody>
          <a:bodyPr>
            <a:normAutofit lnSpcReduction="10000"/>
          </a:bodyPr>
          <a:lstStyle/>
          <a:p>
            <a:pPr algn="just"/>
            <a:r>
              <a:rPr lang="en-IN" dirty="0"/>
              <a:t>A database usually contains groups of entities that are similar</a:t>
            </a:r>
          </a:p>
          <a:p>
            <a:pPr lvl="1" algn="just"/>
            <a:r>
              <a:rPr lang="en-IN" dirty="0"/>
              <a:t>For Ex. Company Employees</a:t>
            </a:r>
          </a:p>
          <a:p>
            <a:pPr algn="just"/>
            <a:r>
              <a:rPr lang="en-IN" dirty="0"/>
              <a:t>Each entity shares the same attribute but each entity has its own values for each attribute</a:t>
            </a:r>
          </a:p>
          <a:p>
            <a:pPr algn="just"/>
            <a:r>
              <a:rPr lang="en-IN" dirty="0"/>
              <a:t>Entity Type: A collection (set of) of entities that have the same attributes</a:t>
            </a:r>
          </a:p>
          <a:p>
            <a:pPr algn="just"/>
            <a:r>
              <a:rPr lang="en-IN" dirty="0"/>
              <a:t>A collection of all entities of a particular entity type in the database at any point in time is called an entity set or entity collection</a:t>
            </a:r>
          </a:p>
          <a:p>
            <a:pPr algn="just"/>
            <a:r>
              <a:rPr lang="en-IN" dirty="0"/>
              <a:t>Entity set is usually referred by using the same name as the entity type.</a:t>
            </a:r>
          </a:p>
          <a:p>
            <a:pPr lvl="1" algn="just"/>
            <a:r>
              <a:rPr lang="en-IN" dirty="0"/>
              <a:t>For Ex.:  EMPLOYEE </a:t>
            </a:r>
            <a:r>
              <a:rPr lang="en-IN" dirty="0" smtClean="0"/>
              <a:t>refers </a:t>
            </a:r>
            <a:r>
              <a:rPr lang="en-IN" dirty="0"/>
              <a:t>to both type of entity as well as the collection </a:t>
            </a:r>
            <a:r>
              <a:rPr lang="en-IN" dirty="0" err="1"/>
              <a:t>ofall</a:t>
            </a:r>
            <a:r>
              <a:rPr lang="en-IN" dirty="0"/>
              <a:t> </a:t>
            </a:r>
            <a:r>
              <a:rPr lang="en-IN" i="1" dirty="0"/>
              <a:t>employee</a:t>
            </a:r>
            <a:r>
              <a:rPr lang="en-IN" dirty="0"/>
              <a:t> entities in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77713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6C7425-4AAE-483B-B8EA-52F31AE62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04A666B-ECF1-4187-845F-48DF557D2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997"/>
            <a:ext cx="10515600" cy="5021704"/>
          </a:xfrm>
        </p:spPr>
        <p:txBody>
          <a:bodyPr/>
          <a:lstStyle/>
          <a:p>
            <a:pPr algn="just"/>
            <a:r>
              <a:rPr lang="en-IN" dirty="0"/>
              <a:t>A relationship relates two or more distinct entities with a specific meaning.</a:t>
            </a:r>
          </a:p>
          <a:p>
            <a:pPr lvl="1" algn="just"/>
            <a:r>
              <a:rPr lang="en-IN" dirty="0" err="1"/>
              <a:t>Eg.</a:t>
            </a:r>
            <a:r>
              <a:rPr lang="en-IN" dirty="0"/>
              <a:t> Employee WORKS FOR Department -------”Work For” is the relationship</a:t>
            </a:r>
          </a:p>
          <a:p>
            <a:pPr lvl="1" algn="just"/>
            <a:r>
              <a:rPr lang="en-IN" dirty="0"/>
              <a:t>Student ENROLLS Course -----------”</a:t>
            </a:r>
            <a:r>
              <a:rPr lang="en-IN" dirty="0" err="1"/>
              <a:t>Enrolls</a:t>
            </a:r>
            <a:r>
              <a:rPr lang="en-IN" dirty="0"/>
              <a:t>” is the relationship</a:t>
            </a:r>
          </a:p>
          <a:p>
            <a:pPr algn="just"/>
            <a:r>
              <a:rPr lang="en-IN" dirty="0"/>
              <a:t>A relationship type R among n entity types E1, E2, ..., </a:t>
            </a:r>
            <a:r>
              <a:rPr lang="en-IN" dirty="0" err="1"/>
              <a:t>En</a:t>
            </a:r>
            <a:r>
              <a:rPr lang="en-IN" dirty="0"/>
              <a:t> defines a set of associations—or a relationship set—among entities from these entity types. </a:t>
            </a:r>
          </a:p>
          <a:p>
            <a:pPr algn="just"/>
            <a:r>
              <a:rPr lang="en-IN" dirty="0"/>
              <a:t>As for the case of entity types and entity sets, a relationship type and its corresponding relationship set are customarily referred to by the same name, R.</a:t>
            </a:r>
          </a:p>
        </p:txBody>
      </p:sp>
    </p:spTree>
    <p:extLst>
      <p:ext uri="{BB962C8B-B14F-4D97-AF65-F5344CB8AC3E}">
        <p14:creationId xmlns:p14="http://schemas.microsoft.com/office/powerpoint/2010/main" val="3846324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:a16="http://schemas.microsoft.com/office/drawing/2014/main" xmlns="" id="{44707732-E773-45FA-B234-34202BA6D7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18977" y="1434904"/>
            <a:ext cx="10930597" cy="5118295"/>
          </a:xfrm>
        </p:spPr>
        <p:txBody>
          <a:bodyPr/>
          <a:lstStyle/>
          <a:p>
            <a:r>
              <a:rPr lang="en-US" altLang="en-US" sz="2400" dirty="0">
                <a:latin typeface="Times New Roman" panose="02020603050405020304" pitchFamily="18" charset="0"/>
              </a:rPr>
              <a:t>In the mini-world represented by figure below employees e1, e2, e3 and e6 work for department d1, e2 and e4 works for d2 and e5 and e7 work for d3. </a:t>
            </a:r>
          </a:p>
          <a:p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xmlns="" id="{FF3444CC-D567-4310-A24C-ECE47C587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1140769"/>
            <a:ext cx="18473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6" name="Object 4">
            <a:extLst>
              <a:ext uri="{FF2B5EF4-FFF2-40B4-BE49-F238E27FC236}">
                <a16:creationId xmlns:a16="http://schemas.microsoft.com/office/drawing/2014/main" xmlns="" id="{013EFF85-083B-4BDF-8ACC-31B5A77D879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92377" y="2663047"/>
          <a:ext cx="6370270" cy="3946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7323810" imgH="6087325" progId="MSPhotoEd.3">
                  <p:embed/>
                </p:oleObj>
              </mc:Choice>
              <mc:Fallback>
                <p:oleObj r:id="rId3" imgW="7323810" imgH="6087325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7" y="2663047"/>
                        <a:ext cx="6370270" cy="394642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5">
            <a:extLst>
              <a:ext uri="{FF2B5EF4-FFF2-40B4-BE49-F238E27FC236}">
                <a16:creationId xmlns:a16="http://schemas.microsoft.com/office/drawing/2014/main" xmlns="" id="{916391A0-296B-4032-A06E-E292585F8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230" y="324584"/>
            <a:ext cx="10455398" cy="7053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40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Relationship instances</a:t>
            </a:r>
          </a:p>
        </p:txBody>
      </p:sp>
    </p:spTree>
    <p:extLst>
      <p:ext uri="{BB962C8B-B14F-4D97-AF65-F5344CB8AC3E}">
        <p14:creationId xmlns:p14="http://schemas.microsoft.com/office/powerpoint/2010/main" val="234501312"/>
      </p:ext>
    </p:extLst>
  </p:cSld>
  <p:clrMapOvr>
    <a:masterClrMapping/>
  </p:clrMapOvr>
  <p:transition>
    <p:diamond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3" descr="mcf_3">
            <a:extLst>
              <a:ext uri="{FF2B5EF4-FFF2-40B4-BE49-F238E27FC236}">
                <a16:creationId xmlns:a16="http://schemas.microsoft.com/office/drawing/2014/main" xmlns="" id="{8642A4D2-D0EB-4365-A9C1-A6B484D44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149" y="1266092"/>
            <a:ext cx="9109702" cy="2300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4" descr="mcf_3">
            <a:extLst>
              <a:ext uri="{FF2B5EF4-FFF2-40B4-BE49-F238E27FC236}">
                <a16:creationId xmlns:a16="http://schemas.microsoft.com/office/drawing/2014/main" xmlns="" id="{FD3C953A-80A1-4898-BEBE-BD897841D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3" t="8214" r="16588" b="8008"/>
          <a:stretch>
            <a:fillRect/>
          </a:stretch>
        </p:blipFill>
        <p:spPr bwMode="auto">
          <a:xfrm>
            <a:off x="1541148" y="3566575"/>
            <a:ext cx="9109701" cy="3161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5" name="Rectangle 5">
            <a:extLst>
              <a:ext uri="{FF2B5EF4-FFF2-40B4-BE49-F238E27FC236}">
                <a16:creationId xmlns:a16="http://schemas.microsoft.com/office/drawing/2014/main" xmlns="" id="{F94A9B2A-B0FE-4CA5-A4E8-DC87BA10C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8" y="458788"/>
            <a:ext cx="7937500" cy="58261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rgbClr val="800000"/>
                </a:solidFill>
                <a:latin typeface="+mj-lt"/>
                <a:ea typeface="+mj-ea"/>
                <a:cs typeface="+mj-cs"/>
              </a:rPr>
              <a:t>Relationship types and instances</a:t>
            </a:r>
          </a:p>
        </p:txBody>
      </p:sp>
    </p:spTree>
    <p:extLst>
      <p:ext uri="{BB962C8B-B14F-4D97-AF65-F5344CB8AC3E}">
        <p14:creationId xmlns:p14="http://schemas.microsoft.com/office/powerpoint/2010/main" val="707371746"/>
      </p:ext>
    </p:extLst>
  </p:cSld>
  <p:clrMapOvr>
    <a:masterClrMapping/>
  </p:clrMapOvr>
  <p:transition>
    <p:diamond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364F08FF-F012-47A8-9C67-BC73FBDFAB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Relationship type vs. relationship set</a:t>
            </a:r>
          </a:p>
        </p:txBody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B839CCC8-971C-4639-9E95-BD0363D286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Previous figures displayed the relationship sets</a:t>
            </a:r>
          </a:p>
          <a:p>
            <a:pPr eaLnBrk="1" hangingPunct="1"/>
            <a:r>
              <a:rPr lang="en-US" altLang="en-US"/>
              <a:t>Each instance in the set relates individual participating entities – one from each participating entity type</a:t>
            </a:r>
          </a:p>
          <a:p>
            <a:pPr eaLnBrk="1" hangingPunct="1"/>
            <a:r>
              <a:rPr lang="en-US" altLang="en-US"/>
              <a:t>In ER diagrams, we represent the </a:t>
            </a:r>
            <a:r>
              <a:rPr lang="en-US" altLang="en-US" i="1"/>
              <a:t>relationship type </a:t>
            </a:r>
            <a:r>
              <a:rPr lang="en-US" altLang="en-US"/>
              <a:t>as follows:</a:t>
            </a:r>
          </a:p>
          <a:p>
            <a:pPr lvl="1" eaLnBrk="1" hangingPunct="1"/>
            <a:r>
              <a:rPr lang="en-US" altLang="en-US"/>
              <a:t>Diamond-shaped box is used to display a relationship type</a:t>
            </a:r>
          </a:p>
          <a:p>
            <a:pPr lvl="1" eaLnBrk="1" hangingPunct="1"/>
            <a:r>
              <a:rPr lang="en-US" altLang="en-US"/>
              <a:t>Connected to the participating entity types via straight lines</a:t>
            </a:r>
          </a:p>
        </p:txBody>
      </p:sp>
    </p:spTree>
    <p:extLst>
      <p:ext uri="{BB962C8B-B14F-4D97-AF65-F5344CB8AC3E}">
        <p14:creationId xmlns:p14="http://schemas.microsoft.com/office/powerpoint/2010/main" val="2079528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618</Words>
  <Application>Microsoft Office PowerPoint</Application>
  <PresentationFormat>Widescreen</PresentationFormat>
  <Paragraphs>71</Paragraphs>
  <Slides>10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Tahoma</vt:lpstr>
      <vt:lpstr>Times New Roman</vt:lpstr>
      <vt:lpstr>Office Theme</vt:lpstr>
      <vt:lpstr>MSPhotoEd.3</vt:lpstr>
      <vt:lpstr>Entity Relationship Model</vt:lpstr>
      <vt:lpstr>Entities and Attributes</vt:lpstr>
      <vt:lpstr>Type of Attributes</vt:lpstr>
      <vt:lpstr>Cont…</vt:lpstr>
      <vt:lpstr>Entity Type and Entity Sets</vt:lpstr>
      <vt:lpstr>Relationship</vt:lpstr>
      <vt:lpstr>PowerPoint Presentation</vt:lpstr>
      <vt:lpstr>PowerPoint Presentation</vt:lpstr>
      <vt:lpstr>Relationship type vs. relationship set</vt:lpstr>
      <vt:lpstr>Relationship type vs. relationship set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Entity Relationship Model</dc:title>
  <dc:creator>Urja Mankad</dc:creator>
  <cp:lastModifiedBy>Administrator</cp:lastModifiedBy>
  <cp:revision>20</cp:revision>
  <dcterms:created xsi:type="dcterms:W3CDTF">2021-11-24T03:46:26Z</dcterms:created>
  <dcterms:modified xsi:type="dcterms:W3CDTF">2025-08-19T04:30:16Z</dcterms:modified>
</cp:coreProperties>
</file>