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395" r:id="rId4"/>
    <p:sldId id="396" r:id="rId5"/>
    <p:sldId id="397" r:id="rId6"/>
    <p:sldId id="398" r:id="rId7"/>
    <p:sldId id="259" r:id="rId8"/>
    <p:sldId id="390" r:id="rId9"/>
    <p:sldId id="391" r:id="rId10"/>
    <p:sldId id="392" r:id="rId11"/>
    <p:sldId id="393" r:id="rId12"/>
    <p:sldId id="39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3E47D-B784-41B0-9BA7-9B08D49542D0}" type="datetimeFigureOut">
              <a:rPr lang="en-IN" smtClean="0"/>
              <a:t>19-08-2025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BADF4-17A4-4103-9AF0-A61C899DED25}" type="slidenum">
              <a:rPr lang="en-IN" smtClean="0"/>
              <a:t>‹#›</a:t>
            </a:fld>
            <a:endParaRPr lang="en-IN"/>
          </a:p>
        </p:txBody>
      </p:sp>
    </p:spTree>
    <p:extLst>
      <p:ext uri="{BB962C8B-B14F-4D97-AF65-F5344CB8AC3E}">
        <p14:creationId xmlns:p14="http://schemas.microsoft.com/office/powerpoint/2010/main" val="4283474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1C4564-ADE7-4DE0-A979-20BD3E4646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DF767AE-F251-4E5C-B2A6-93DFD44A8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76697DD-5173-4BEE-9614-740742CCACEF}"/>
              </a:ext>
            </a:extLst>
          </p:cNvPr>
          <p:cNvSpPr>
            <a:spLocks noGrp="1"/>
          </p:cNvSpPr>
          <p:nvPr>
            <p:ph type="dt" sz="half" idx="10"/>
          </p:nvPr>
        </p:nvSpPr>
        <p:spPr/>
        <p:txBody>
          <a:bodyPr/>
          <a:lstStyle/>
          <a:p>
            <a:fld id="{13668C83-FFCC-44AB-A9C5-54F98E98F975}" type="datetimeFigureOut">
              <a:rPr lang="en-IN" smtClean="0"/>
              <a:t>19-08-2025</a:t>
            </a:fld>
            <a:endParaRPr lang="en-IN"/>
          </a:p>
        </p:txBody>
      </p:sp>
      <p:sp>
        <p:nvSpPr>
          <p:cNvPr id="5" name="Footer Placeholder 4">
            <a:extLst>
              <a:ext uri="{FF2B5EF4-FFF2-40B4-BE49-F238E27FC236}">
                <a16:creationId xmlns:a16="http://schemas.microsoft.com/office/drawing/2014/main" xmlns="" id="{4F1AB867-9972-4F2B-B570-C462399615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E7C22C7-4451-4E21-9E82-1E1010C03520}"/>
              </a:ext>
            </a:extLst>
          </p:cNvPr>
          <p:cNvSpPr>
            <a:spLocks noGrp="1"/>
          </p:cNvSpPr>
          <p:nvPr>
            <p:ph type="sldNum" sz="quarter" idx="12"/>
          </p:nvPr>
        </p:nvSpPr>
        <p:spPr/>
        <p:txBody>
          <a:bodyPr/>
          <a:lstStyle/>
          <a:p>
            <a:fld id="{EDFE329C-4FF7-4936-9D39-1727915BAEA2}" type="slidenum">
              <a:rPr lang="en-IN" smtClean="0"/>
              <a:t>‹#›</a:t>
            </a:fld>
            <a:endParaRPr lang="en-IN"/>
          </a:p>
        </p:txBody>
      </p:sp>
    </p:spTree>
    <p:extLst>
      <p:ext uri="{BB962C8B-B14F-4D97-AF65-F5344CB8AC3E}">
        <p14:creationId xmlns:p14="http://schemas.microsoft.com/office/powerpoint/2010/main" val="50590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269F42-7EAB-4C13-8730-6728B7FD19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70CBBEA6-F437-428A-B527-6C9BCB4DE5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EDCB0AE-2BF3-46F1-AE5C-92863D468009}"/>
              </a:ext>
            </a:extLst>
          </p:cNvPr>
          <p:cNvSpPr>
            <a:spLocks noGrp="1"/>
          </p:cNvSpPr>
          <p:nvPr>
            <p:ph type="dt" sz="half" idx="10"/>
          </p:nvPr>
        </p:nvSpPr>
        <p:spPr/>
        <p:txBody>
          <a:bodyPr/>
          <a:lstStyle/>
          <a:p>
            <a:fld id="{13668C83-FFCC-44AB-A9C5-54F98E98F975}" type="datetimeFigureOut">
              <a:rPr lang="en-IN" smtClean="0"/>
              <a:t>19-08-2025</a:t>
            </a:fld>
            <a:endParaRPr lang="en-IN"/>
          </a:p>
        </p:txBody>
      </p:sp>
      <p:sp>
        <p:nvSpPr>
          <p:cNvPr id="5" name="Footer Placeholder 4">
            <a:extLst>
              <a:ext uri="{FF2B5EF4-FFF2-40B4-BE49-F238E27FC236}">
                <a16:creationId xmlns:a16="http://schemas.microsoft.com/office/drawing/2014/main" xmlns="" id="{FBACC401-21DB-4D25-91F6-867951A5FA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73DCA10-FA11-49C2-B459-2D71285039B8}"/>
              </a:ext>
            </a:extLst>
          </p:cNvPr>
          <p:cNvSpPr>
            <a:spLocks noGrp="1"/>
          </p:cNvSpPr>
          <p:nvPr>
            <p:ph type="sldNum" sz="quarter" idx="12"/>
          </p:nvPr>
        </p:nvSpPr>
        <p:spPr/>
        <p:txBody>
          <a:bodyPr/>
          <a:lstStyle/>
          <a:p>
            <a:fld id="{EDFE329C-4FF7-4936-9D39-1727915BAEA2}" type="slidenum">
              <a:rPr lang="en-IN" smtClean="0"/>
              <a:t>‹#›</a:t>
            </a:fld>
            <a:endParaRPr lang="en-IN"/>
          </a:p>
        </p:txBody>
      </p:sp>
    </p:spTree>
    <p:extLst>
      <p:ext uri="{BB962C8B-B14F-4D97-AF65-F5344CB8AC3E}">
        <p14:creationId xmlns:p14="http://schemas.microsoft.com/office/powerpoint/2010/main" val="1894270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048D697-2A4C-4CC3-B869-75A4C94CC4C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26700FF-68FF-4ED1-983F-7154778A14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1FD3CAB-D002-48F4-B1A5-FD204C80449A}"/>
              </a:ext>
            </a:extLst>
          </p:cNvPr>
          <p:cNvSpPr>
            <a:spLocks noGrp="1"/>
          </p:cNvSpPr>
          <p:nvPr>
            <p:ph type="dt" sz="half" idx="10"/>
          </p:nvPr>
        </p:nvSpPr>
        <p:spPr/>
        <p:txBody>
          <a:bodyPr/>
          <a:lstStyle/>
          <a:p>
            <a:fld id="{13668C83-FFCC-44AB-A9C5-54F98E98F975}" type="datetimeFigureOut">
              <a:rPr lang="en-IN" smtClean="0"/>
              <a:t>19-08-2025</a:t>
            </a:fld>
            <a:endParaRPr lang="en-IN"/>
          </a:p>
        </p:txBody>
      </p:sp>
      <p:sp>
        <p:nvSpPr>
          <p:cNvPr id="5" name="Footer Placeholder 4">
            <a:extLst>
              <a:ext uri="{FF2B5EF4-FFF2-40B4-BE49-F238E27FC236}">
                <a16:creationId xmlns:a16="http://schemas.microsoft.com/office/drawing/2014/main" xmlns="" id="{A494882B-0C51-4390-87CA-8168F5570D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BECB1D4-BB66-4C95-8A41-8FC66DD7420F}"/>
              </a:ext>
            </a:extLst>
          </p:cNvPr>
          <p:cNvSpPr>
            <a:spLocks noGrp="1"/>
          </p:cNvSpPr>
          <p:nvPr>
            <p:ph type="sldNum" sz="quarter" idx="12"/>
          </p:nvPr>
        </p:nvSpPr>
        <p:spPr/>
        <p:txBody>
          <a:bodyPr/>
          <a:lstStyle/>
          <a:p>
            <a:fld id="{EDFE329C-4FF7-4936-9D39-1727915BAEA2}" type="slidenum">
              <a:rPr lang="en-IN" smtClean="0"/>
              <a:t>‹#›</a:t>
            </a:fld>
            <a:endParaRPr lang="en-IN"/>
          </a:p>
        </p:txBody>
      </p:sp>
    </p:spTree>
    <p:extLst>
      <p:ext uri="{BB962C8B-B14F-4D97-AF65-F5344CB8AC3E}">
        <p14:creationId xmlns:p14="http://schemas.microsoft.com/office/powerpoint/2010/main" val="277613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4F0621-6584-4152-A641-3D5DA078BD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013CCB0-6995-45DA-9184-2865FEE735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D8873DC-EEED-404D-AD1A-77E04BE3F3A8}"/>
              </a:ext>
            </a:extLst>
          </p:cNvPr>
          <p:cNvSpPr>
            <a:spLocks noGrp="1"/>
          </p:cNvSpPr>
          <p:nvPr>
            <p:ph type="dt" sz="half" idx="10"/>
          </p:nvPr>
        </p:nvSpPr>
        <p:spPr/>
        <p:txBody>
          <a:bodyPr/>
          <a:lstStyle/>
          <a:p>
            <a:fld id="{13668C83-FFCC-44AB-A9C5-54F98E98F975}" type="datetimeFigureOut">
              <a:rPr lang="en-IN" smtClean="0"/>
              <a:t>19-08-2025</a:t>
            </a:fld>
            <a:endParaRPr lang="en-IN"/>
          </a:p>
        </p:txBody>
      </p:sp>
      <p:sp>
        <p:nvSpPr>
          <p:cNvPr id="5" name="Footer Placeholder 4">
            <a:extLst>
              <a:ext uri="{FF2B5EF4-FFF2-40B4-BE49-F238E27FC236}">
                <a16:creationId xmlns:a16="http://schemas.microsoft.com/office/drawing/2014/main" xmlns="" id="{27FF2FAD-CCB9-46FC-899E-84CB76490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E9B6CB-848A-4C6B-BDFD-ADFD580772F8}"/>
              </a:ext>
            </a:extLst>
          </p:cNvPr>
          <p:cNvSpPr>
            <a:spLocks noGrp="1"/>
          </p:cNvSpPr>
          <p:nvPr>
            <p:ph type="sldNum" sz="quarter" idx="12"/>
          </p:nvPr>
        </p:nvSpPr>
        <p:spPr/>
        <p:txBody>
          <a:bodyPr/>
          <a:lstStyle/>
          <a:p>
            <a:fld id="{EDFE329C-4FF7-4936-9D39-1727915BAEA2}" type="slidenum">
              <a:rPr lang="en-IN" smtClean="0"/>
              <a:t>‹#›</a:t>
            </a:fld>
            <a:endParaRPr lang="en-IN"/>
          </a:p>
        </p:txBody>
      </p:sp>
    </p:spTree>
    <p:extLst>
      <p:ext uri="{BB962C8B-B14F-4D97-AF65-F5344CB8AC3E}">
        <p14:creationId xmlns:p14="http://schemas.microsoft.com/office/powerpoint/2010/main" val="2197848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BB82BC-CE45-44D5-9462-D76A4D4A8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D28AEFE-5B73-4C6B-B6DF-0A6CEB2165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02866B65-5EBC-4C8D-AE7F-2615F1A85B68}"/>
              </a:ext>
            </a:extLst>
          </p:cNvPr>
          <p:cNvSpPr>
            <a:spLocks noGrp="1"/>
          </p:cNvSpPr>
          <p:nvPr>
            <p:ph type="dt" sz="half" idx="10"/>
          </p:nvPr>
        </p:nvSpPr>
        <p:spPr/>
        <p:txBody>
          <a:bodyPr/>
          <a:lstStyle/>
          <a:p>
            <a:fld id="{13668C83-FFCC-44AB-A9C5-54F98E98F975}" type="datetimeFigureOut">
              <a:rPr lang="en-IN" smtClean="0"/>
              <a:t>19-08-2025</a:t>
            </a:fld>
            <a:endParaRPr lang="en-IN"/>
          </a:p>
        </p:txBody>
      </p:sp>
      <p:sp>
        <p:nvSpPr>
          <p:cNvPr id="5" name="Footer Placeholder 4">
            <a:extLst>
              <a:ext uri="{FF2B5EF4-FFF2-40B4-BE49-F238E27FC236}">
                <a16:creationId xmlns:a16="http://schemas.microsoft.com/office/drawing/2014/main" xmlns="" id="{3F7EB65C-7F9C-4331-85F0-C23223056E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F0FC896-DD5E-4216-83EA-3754B664EFE4}"/>
              </a:ext>
            </a:extLst>
          </p:cNvPr>
          <p:cNvSpPr>
            <a:spLocks noGrp="1"/>
          </p:cNvSpPr>
          <p:nvPr>
            <p:ph type="sldNum" sz="quarter" idx="12"/>
          </p:nvPr>
        </p:nvSpPr>
        <p:spPr/>
        <p:txBody>
          <a:bodyPr/>
          <a:lstStyle/>
          <a:p>
            <a:fld id="{EDFE329C-4FF7-4936-9D39-1727915BAEA2}" type="slidenum">
              <a:rPr lang="en-IN" smtClean="0"/>
              <a:t>‹#›</a:t>
            </a:fld>
            <a:endParaRPr lang="en-IN"/>
          </a:p>
        </p:txBody>
      </p:sp>
    </p:spTree>
    <p:extLst>
      <p:ext uri="{BB962C8B-B14F-4D97-AF65-F5344CB8AC3E}">
        <p14:creationId xmlns:p14="http://schemas.microsoft.com/office/powerpoint/2010/main" val="422704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4F198-BE19-4D6E-8BEE-C0F27ED75ED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57FA700-A6B7-4D0F-B7D5-5BEFC51B30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D15AFBA-22F0-410B-85EE-CD77DFA912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04449EE-DB60-4CEB-9E3B-6F7DBE7FAEB5}"/>
              </a:ext>
            </a:extLst>
          </p:cNvPr>
          <p:cNvSpPr>
            <a:spLocks noGrp="1"/>
          </p:cNvSpPr>
          <p:nvPr>
            <p:ph type="dt" sz="half" idx="10"/>
          </p:nvPr>
        </p:nvSpPr>
        <p:spPr/>
        <p:txBody>
          <a:bodyPr/>
          <a:lstStyle/>
          <a:p>
            <a:fld id="{13668C83-FFCC-44AB-A9C5-54F98E98F975}" type="datetimeFigureOut">
              <a:rPr lang="en-IN" smtClean="0"/>
              <a:t>19-08-2025</a:t>
            </a:fld>
            <a:endParaRPr lang="en-IN"/>
          </a:p>
        </p:txBody>
      </p:sp>
      <p:sp>
        <p:nvSpPr>
          <p:cNvPr id="6" name="Footer Placeholder 5">
            <a:extLst>
              <a:ext uri="{FF2B5EF4-FFF2-40B4-BE49-F238E27FC236}">
                <a16:creationId xmlns:a16="http://schemas.microsoft.com/office/drawing/2014/main" xmlns="" id="{CB9A83C0-5AA6-4644-A00E-AEAD7B3065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C5D9A12-0C49-4D54-BE72-47D6BC2A5F1C}"/>
              </a:ext>
            </a:extLst>
          </p:cNvPr>
          <p:cNvSpPr>
            <a:spLocks noGrp="1"/>
          </p:cNvSpPr>
          <p:nvPr>
            <p:ph type="sldNum" sz="quarter" idx="12"/>
          </p:nvPr>
        </p:nvSpPr>
        <p:spPr/>
        <p:txBody>
          <a:bodyPr/>
          <a:lstStyle/>
          <a:p>
            <a:fld id="{EDFE329C-4FF7-4936-9D39-1727915BAEA2}" type="slidenum">
              <a:rPr lang="en-IN" smtClean="0"/>
              <a:t>‹#›</a:t>
            </a:fld>
            <a:endParaRPr lang="en-IN"/>
          </a:p>
        </p:txBody>
      </p:sp>
    </p:spTree>
    <p:extLst>
      <p:ext uri="{BB962C8B-B14F-4D97-AF65-F5344CB8AC3E}">
        <p14:creationId xmlns:p14="http://schemas.microsoft.com/office/powerpoint/2010/main" val="1694302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EE8219-E22B-44BC-B8FE-DD1A2CB5703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193809F-B724-45EB-85F8-3F3B2DDE5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92F6E2B-ED6E-46E5-8316-572BDB9CEA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9E28BF0-2B99-46CC-8A0B-52B6D134FC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1FB8AB7-391F-4347-8DE6-8777EAEAA9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A5E6598-6893-4951-BA9C-A2DE84E7E8CE}"/>
              </a:ext>
            </a:extLst>
          </p:cNvPr>
          <p:cNvSpPr>
            <a:spLocks noGrp="1"/>
          </p:cNvSpPr>
          <p:nvPr>
            <p:ph type="dt" sz="half" idx="10"/>
          </p:nvPr>
        </p:nvSpPr>
        <p:spPr/>
        <p:txBody>
          <a:bodyPr/>
          <a:lstStyle/>
          <a:p>
            <a:fld id="{13668C83-FFCC-44AB-A9C5-54F98E98F975}" type="datetimeFigureOut">
              <a:rPr lang="en-IN" smtClean="0"/>
              <a:t>19-08-2025</a:t>
            </a:fld>
            <a:endParaRPr lang="en-IN"/>
          </a:p>
        </p:txBody>
      </p:sp>
      <p:sp>
        <p:nvSpPr>
          <p:cNvPr id="8" name="Footer Placeholder 7">
            <a:extLst>
              <a:ext uri="{FF2B5EF4-FFF2-40B4-BE49-F238E27FC236}">
                <a16:creationId xmlns:a16="http://schemas.microsoft.com/office/drawing/2014/main" xmlns="" id="{F7228233-C5C2-4A28-84C5-FDA4246AD6C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F1F7FC2-53E5-4A56-A489-4A21E42F2D65}"/>
              </a:ext>
            </a:extLst>
          </p:cNvPr>
          <p:cNvSpPr>
            <a:spLocks noGrp="1"/>
          </p:cNvSpPr>
          <p:nvPr>
            <p:ph type="sldNum" sz="quarter" idx="12"/>
          </p:nvPr>
        </p:nvSpPr>
        <p:spPr/>
        <p:txBody>
          <a:bodyPr/>
          <a:lstStyle/>
          <a:p>
            <a:fld id="{EDFE329C-4FF7-4936-9D39-1727915BAEA2}" type="slidenum">
              <a:rPr lang="en-IN" smtClean="0"/>
              <a:t>‹#›</a:t>
            </a:fld>
            <a:endParaRPr lang="en-IN"/>
          </a:p>
        </p:txBody>
      </p:sp>
    </p:spTree>
    <p:extLst>
      <p:ext uri="{BB962C8B-B14F-4D97-AF65-F5344CB8AC3E}">
        <p14:creationId xmlns:p14="http://schemas.microsoft.com/office/powerpoint/2010/main" val="14469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16CCDC-F533-4A0A-AC00-1F8948EE9D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F583A82-559E-4EB3-8439-0C2CF73D6465}"/>
              </a:ext>
            </a:extLst>
          </p:cNvPr>
          <p:cNvSpPr>
            <a:spLocks noGrp="1"/>
          </p:cNvSpPr>
          <p:nvPr>
            <p:ph type="dt" sz="half" idx="10"/>
          </p:nvPr>
        </p:nvSpPr>
        <p:spPr/>
        <p:txBody>
          <a:bodyPr/>
          <a:lstStyle/>
          <a:p>
            <a:fld id="{13668C83-FFCC-44AB-A9C5-54F98E98F975}" type="datetimeFigureOut">
              <a:rPr lang="en-IN" smtClean="0"/>
              <a:t>19-08-2025</a:t>
            </a:fld>
            <a:endParaRPr lang="en-IN"/>
          </a:p>
        </p:txBody>
      </p:sp>
      <p:sp>
        <p:nvSpPr>
          <p:cNvPr id="4" name="Footer Placeholder 3">
            <a:extLst>
              <a:ext uri="{FF2B5EF4-FFF2-40B4-BE49-F238E27FC236}">
                <a16:creationId xmlns:a16="http://schemas.microsoft.com/office/drawing/2014/main" xmlns="" id="{87F576A9-F8D5-4404-8F3A-399D201B03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0CD73E0-845E-4576-9945-C69EAB5591D3}"/>
              </a:ext>
            </a:extLst>
          </p:cNvPr>
          <p:cNvSpPr>
            <a:spLocks noGrp="1"/>
          </p:cNvSpPr>
          <p:nvPr>
            <p:ph type="sldNum" sz="quarter" idx="12"/>
          </p:nvPr>
        </p:nvSpPr>
        <p:spPr/>
        <p:txBody>
          <a:bodyPr/>
          <a:lstStyle/>
          <a:p>
            <a:fld id="{EDFE329C-4FF7-4936-9D39-1727915BAEA2}" type="slidenum">
              <a:rPr lang="en-IN" smtClean="0"/>
              <a:t>‹#›</a:t>
            </a:fld>
            <a:endParaRPr lang="en-IN"/>
          </a:p>
        </p:txBody>
      </p:sp>
    </p:spTree>
    <p:extLst>
      <p:ext uri="{BB962C8B-B14F-4D97-AF65-F5344CB8AC3E}">
        <p14:creationId xmlns:p14="http://schemas.microsoft.com/office/powerpoint/2010/main" val="2384677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F6CDCB8-3910-4715-803D-0E8A17309398}"/>
              </a:ext>
            </a:extLst>
          </p:cNvPr>
          <p:cNvSpPr>
            <a:spLocks noGrp="1"/>
          </p:cNvSpPr>
          <p:nvPr>
            <p:ph type="dt" sz="half" idx="10"/>
          </p:nvPr>
        </p:nvSpPr>
        <p:spPr/>
        <p:txBody>
          <a:bodyPr/>
          <a:lstStyle/>
          <a:p>
            <a:fld id="{13668C83-FFCC-44AB-A9C5-54F98E98F975}" type="datetimeFigureOut">
              <a:rPr lang="en-IN" smtClean="0"/>
              <a:t>19-08-2025</a:t>
            </a:fld>
            <a:endParaRPr lang="en-IN"/>
          </a:p>
        </p:txBody>
      </p:sp>
      <p:sp>
        <p:nvSpPr>
          <p:cNvPr id="3" name="Footer Placeholder 2">
            <a:extLst>
              <a:ext uri="{FF2B5EF4-FFF2-40B4-BE49-F238E27FC236}">
                <a16:creationId xmlns:a16="http://schemas.microsoft.com/office/drawing/2014/main" xmlns="" id="{1F9A76F5-01AF-4964-A51C-4F6E2340D83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757560E9-B856-48B4-916E-F326385DBFBD}"/>
              </a:ext>
            </a:extLst>
          </p:cNvPr>
          <p:cNvSpPr>
            <a:spLocks noGrp="1"/>
          </p:cNvSpPr>
          <p:nvPr>
            <p:ph type="sldNum" sz="quarter" idx="12"/>
          </p:nvPr>
        </p:nvSpPr>
        <p:spPr/>
        <p:txBody>
          <a:bodyPr/>
          <a:lstStyle/>
          <a:p>
            <a:fld id="{EDFE329C-4FF7-4936-9D39-1727915BAEA2}" type="slidenum">
              <a:rPr lang="en-IN" smtClean="0"/>
              <a:t>‹#›</a:t>
            </a:fld>
            <a:endParaRPr lang="en-IN"/>
          </a:p>
        </p:txBody>
      </p:sp>
    </p:spTree>
    <p:extLst>
      <p:ext uri="{BB962C8B-B14F-4D97-AF65-F5344CB8AC3E}">
        <p14:creationId xmlns:p14="http://schemas.microsoft.com/office/powerpoint/2010/main" val="3134578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90EEA4-7F6A-4A4A-A37C-D4B7FBCB41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5447E8E-2CA1-452C-BFB7-914E1A89D2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07831E2-C71D-4EB2-8393-7051CB2C2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08A3423-0162-40A4-BD02-205B1235C5F2}"/>
              </a:ext>
            </a:extLst>
          </p:cNvPr>
          <p:cNvSpPr>
            <a:spLocks noGrp="1"/>
          </p:cNvSpPr>
          <p:nvPr>
            <p:ph type="dt" sz="half" idx="10"/>
          </p:nvPr>
        </p:nvSpPr>
        <p:spPr/>
        <p:txBody>
          <a:bodyPr/>
          <a:lstStyle/>
          <a:p>
            <a:fld id="{13668C83-FFCC-44AB-A9C5-54F98E98F975}" type="datetimeFigureOut">
              <a:rPr lang="en-IN" smtClean="0"/>
              <a:t>19-08-2025</a:t>
            </a:fld>
            <a:endParaRPr lang="en-IN"/>
          </a:p>
        </p:txBody>
      </p:sp>
      <p:sp>
        <p:nvSpPr>
          <p:cNvPr id="6" name="Footer Placeholder 5">
            <a:extLst>
              <a:ext uri="{FF2B5EF4-FFF2-40B4-BE49-F238E27FC236}">
                <a16:creationId xmlns:a16="http://schemas.microsoft.com/office/drawing/2014/main" xmlns="" id="{91D134DB-2195-4785-8A51-4A666398CB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DF78BE7-0B34-43B2-A895-6585587647CB}"/>
              </a:ext>
            </a:extLst>
          </p:cNvPr>
          <p:cNvSpPr>
            <a:spLocks noGrp="1"/>
          </p:cNvSpPr>
          <p:nvPr>
            <p:ph type="sldNum" sz="quarter" idx="12"/>
          </p:nvPr>
        </p:nvSpPr>
        <p:spPr/>
        <p:txBody>
          <a:bodyPr/>
          <a:lstStyle/>
          <a:p>
            <a:fld id="{EDFE329C-4FF7-4936-9D39-1727915BAEA2}" type="slidenum">
              <a:rPr lang="en-IN" smtClean="0"/>
              <a:t>‹#›</a:t>
            </a:fld>
            <a:endParaRPr lang="en-IN"/>
          </a:p>
        </p:txBody>
      </p:sp>
    </p:spTree>
    <p:extLst>
      <p:ext uri="{BB962C8B-B14F-4D97-AF65-F5344CB8AC3E}">
        <p14:creationId xmlns:p14="http://schemas.microsoft.com/office/powerpoint/2010/main" val="193018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8D717-A3E8-4B50-8809-75CDF0EEE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7B73A96-F3F5-4BFF-B8F0-1B1DA18F4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59FFADE-D2F0-4A80-A9D9-C6F46CE90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8BB76BF-6E66-4BB5-A361-6CC1BAF8BB37}"/>
              </a:ext>
            </a:extLst>
          </p:cNvPr>
          <p:cNvSpPr>
            <a:spLocks noGrp="1"/>
          </p:cNvSpPr>
          <p:nvPr>
            <p:ph type="dt" sz="half" idx="10"/>
          </p:nvPr>
        </p:nvSpPr>
        <p:spPr/>
        <p:txBody>
          <a:bodyPr/>
          <a:lstStyle/>
          <a:p>
            <a:fld id="{13668C83-FFCC-44AB-A9C5-54F98E98F975}" type="datetimeFigureOut">
              <a:rPr lang="en-IN" smtClean="0"/>
              <a:t>19-08-2025</a:t>
            </a:fld>
            <a:endParaRPr lang="en-IN"/>
          </a:p>
        </p:txBody>
      </p:sp>
      <p:sp>
        <p:nvSpPr>
          <p:cNvPr id="6" name="Footer Placeholder 5">
            <a:extLst>
              <a:ext uri="{FF2B5EF4-FFF2-40B4-BE49-F238E27FC236}">
                <a16:creationId xmlns:a16="http://schemas.microsoft.com/office/drawing/2014/main" xmlns="" id="{1CA13192-F5C3-4230-BD2B-7C37AE7570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A6687F9-D42B-42AA-A753-4367A6BC85CF}"/>
              </a:ext>
            </a:extLst>
          </p:cNvPr>
          <p:cNvSpPr>
            <a:spLocks noGrp="1"/>
          </p:cNvSpPr>
          <p:nvPr>
            <p:ph type="sldNum" sz="quarter" idx="12"/>
          </p:nvPr>
        </p:nvSpPr>
        <p:spPr/>
        <p:txBody>
          <a:bodyPr/>
          <a:lstStyle/>
          <a:p>
            <a:fld id="{EDFE329C-4FF7-4936-9D39-1727915BAEA2}" type="slidenum">
              <a:rPr lang="en-IN" smtClean="0"/>
              <a:t>‹#›</a:t>
            </a:fld>
            <a:endParaRPr lang="en-IN"/>
          </a:p>
        </p:txBody>
      </p:sp>
    </p:spTree>
    <p:extLst>
      <p:ext uri="{BB962C8B-B14F-4D97-AF65-F5344CB8AC3E}">
        <p14:creationId xmlns:p14="http://schemas.microsoft.com/office/powerpoint/2010/main" val="2720446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A891FCC-EFAB-4F35-A5E0-F084679EB4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6969295-8FD1-41CE-9B56-024E4F885D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072A8CF-5AAA-4545-B662-02D64051B1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68C83-FFCC-44AB-A9C5-54F98E98F975}" type="datetimeFigureOut">
              <a:rPr lang="en-IN" smtClean="0"/>
              <a:t>19-08-2025</a:t>
            </a:fld>
            <a:endParaRPr lang="en-IN"/>
          </a:p>
        </p:txBody>
      </p:sp>
      <p:sp>
        <p:nvSpPr>
          <p:cNvPr id="5" name="Footer Placeholder 4">
            <a:extLst>
              <a:ext uri="{FF2B5EF4-FFF2-40B4-BE49-F238E27FC236}">
                <a16:creationId xmlns:a16="http://schemas.microsoft.com/office/drawing/2014/main" xmlns="" id="{AFBB55F7-48A7-4662-8FF2-51A8B02665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D798CFB-650B-4629-9795-18E6E2CB6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FE329C-4FF7-4936-9D39-1727915BAEA2}" type="slidenum">
              <a:rPr lang="en-IN" smtClean="0"/>
              <a:t>‹#›</a:t>
            </a:fld>
            <a:endParaRPr lang="en-IN"/>
          </a:p>
        </p:txBody>
      </p:sp>
    </p:spTree>
    <p:extLst>
      <p:ext uri="{BB962C8B-B14F-4D97-AF65-F5344CB8AC3E}">
        <p14:creationId xmlns:p14="http://schemas.microsoft.com/office/powerpoint/2010/main" val="51341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A61F91-9F53-41FA-BC0B-EDFD343D2CE2}"/>
              </a:ext>
            </a:extLst>
          </p:cNvPr>
          <p:cNvSpPr>
            <a:spLocks noGrp="1"/>
          </p:cNvSpPr>
          <p:nvPr>
            <p:ph type="ctrTitle"/>
          </p:nvPr>
        </p:nvSpPr>
        <p:spPr/>
        <p:txBody>
          <a:bodyPr/>
          <a:lstStyle/>
          <a:p>
            <a:r>
              <a:rPr lang="en-IN" dirty="0"/>
              <a:t>Unit-2</a:t>
            </a:r>
          </a:p>
        </p:txBody>
      </p:sp>
      <p:sp>
        <p:nvSpPr>
          <p:cNvPr id="3" name="Subtitle 2">
            <a:extLst>
              <a:ext uri="{FF2B5EF4-FFF2-40B4-BE49-F238E27FC236}">
                <a16:creationId xmlns:a16="http://schemas.microsoft.com/office/drawing/2014/main" xmlns="" id="{EBB329B3-1B6B-4A97-82F1-C8327259C024}"/>
              </a:ext>
            </a:extLst>
          </p:cNvPr>
          <p:cNvSpPr>
            <a:spLocks noGrp="1"/>
          </p:cNvSpPr>
          <p:nvPr>
            <p:ph type="subTitle" idx="1"/>
          </p:nvPr>
        </p:nvSpPr>
        <p:spPr/>
        <p:txBody>
          <a:bodyPr/>
          <a:lstStyle/>
          <a:p>
            <a:r>
              <a:rPr lang="en-IN" dirty="0" err="1"/>
              <a:t>Cont</a:t>
            </a:r>
            <a:r>
              <a:rPr lang="en-IN" dirty="0"/>
              <a:t>…</a:t>
            </a:r>
          </a:p>
        </p:txBody>
      </p:sp>
    </p:spTree>
    <p:extLst>
      <p:ext uri="{BB962C8B-B14F-4D97-AF65-F5344CB8AC3E}">
        <p14:creationId xmlns:p14="http://schemas.microsoft.com/office/powerpoint/2010/main" val="850056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D80887-A129-4E39-9A93-2DC571ED4586}"/>
              </a:ext>
            </a:extLst>
          </p:cNvPr>
          <p:cNvSpPr>
            <a:spLocks noGrp="1"/>
          </p:cNvSpPr>
          <p:nvPr>
            <p:ph type="title"/>
          </p:nvPr>
        </p:nvSpPr>
        <p:spPr/>
        <p:txBody>
          <a:bodyPr/>
          <a:lstStyle/>
          <a:p>
            <a:r>
              <a:rPr lang="en-IN" dirty="0"/>
              <a:t>Binary Relationship</a:t>
            </a:r>
          </a:p>
        </p:txBody>
      </p:sp>
      <p:sp>
        <p:nvSpPr>
          <p:cNvPr id="3" name="Content Placeholder 2">
            <a:extLst>
              <a:ext uri="{FF2B5EF4-FFF2-40B4-BE49-F238E27FC236}">
                <a16:creationId xmlns:a16="http://schemas.microsoft.com/office/drawing/2014/main" xmlns="" id="{8F273AFD-678C-453D-B8B7-48C51D5E5968}"/>
              </a:ext>
            </a:extLst>
          </p:cNvPr>
          <p:cNvSpPr>
            <a:spLocks noGrp="1"/>
          </p:cNvSpPr>
          <p:nvPr>
            <p:ph idx="1"/>
          </p:nvPr>
        </p:nvSpPr>
        <p:spPr/>
        <p:txBody>
          <a:bodyPr/>
          <a:lstStyle/>
          <a:p>
            <a:r>
              <a:rPr lang="en-IN" dirty="0"/>
              <a:t>In a Binary relationship, there are two types of entity associates. </a:t>
            </a:r>
          </a:p>
          <a:p>
            <a:r>
              <a:rPr lang="en-IN" dirty="0"/>
              <a:t>Binary relationship exists when there are two types of entity and we call them a degree of relationship is 2. </a:t>
            </a:r>
          </a:p>
          <a:p>
            <a:r>
              <a:rPr lang="en-IN" dirty="0"/>
              <a:t>Or in other words, in a relation when two entity sets are participating then such type of relationship is known as a binary relationship. This is the most used relationship and one can easily be converted into a relational table. </a:t>
            </a:r>
          </a:p>
        </p:txBody>
      </p:sp>
    </p:spTree>
    <p:extLst>
      <p:ext uri="{BB962C8B-B14F-4D97-AF65-F5344CB8AC3E}">
        <p14:creationId xmlns:p14="http://schemas.microsoft.com/office/powerpoint/2010/main" val="3067838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02D07B-8CC7-46DD-81D2-F554A716D9CE}"/>
              </a:ext>
            </a:extLst>
          </p:cNvPr>
          <p:cNvSpPr>
            <a:spLocks noGrp="1"/>
          </p:cNvSpPr>
          <p:nvPr>
            <p:ph type="title"/>
          </p:nvPr>
        </p:nvSpPr>
        <p:spPr/>
        <p:txBody>
          <a:bodyPr/>
          <a:lstStyle/>
          <a:p>
            <a:r>
              <a:rPr lang="en-IN" dirty="0"/>
              <a:t>Ternary Relationship</a:t>
            </a:r>
          </a:p>
        </p:txBody>
      </p:sp>
      <p:sp>
        <p:nvSpPr>
          <p:cNvPr id="3" name="Content Placeholder 2">
            <a:extLst>
              <a:ext uri="{FF2B5EF4-FFF2-40B4-BE49-F238E27FC236}">
                <a16:creationId xmlns:a16="http://schemas.microsoft.com/office/drawing/2014/main" xmlns="" id="{2404362A-383D-4B17-AC64-D89F33C4D0E8}"/>
              </a:ext>
            </a:extLst>
          </p:cNvPr>
          <p:cNvSpPr>
            <a:spLocks noGrp="1"/>
          </p:cNvSpPr>
          <p:nvPr>
            <p:ph idx="1"/>
          </p:nvPr>
        </p:nvSpPr>
        <p:spPr>
          <a:xfrm>
            <a:off x="838200" y="1825625"/>
            <a:ext cx="10515600" cy="1480283"/>
          </a:xfrm>
        </p:spPr>
        <p:txBody>
          <a:bodyPr/>
          <a:lstStyle/>
          <a:p>
            <a:r>
              <a:rPr lang="en-IN" dirty="0"/>
              <a:t>In the Ternary relationship, there are three types of entity associates.</a:t>
            </a:r>
          </a:p>
          <a:p>
            <a:r>
              <a:rPr lang="en-IN" dirty="0"/>
              <a:t>Ternary relationship exists when there are three types of entity and we call them a degree of relationship is 3</a:t>
            </a:r>
          </a:p>
        </p:txBody>
      </p:sp>
      <p:pic>
        <p:nvPicPr>
          <p:cNvPr id="7170" name="Picture 2" descr="Lightbox">
            <a:extLst>
              <a:ext uri="{FF2B5EF4-FFF2-40B4-BE49-F238E27FC236}">
                <a16:creationId xmlns:a16="http://schemas.microsoft.com/office/drawing/2014/main" xmlns="" id="{6DF2CE3E-BD9E-4282-B215-E7B8E2CBE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929" y="3606506"/>
            <a:ext cx="7180141" cy="2886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98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508E6A-6F89-4348-B014-A79CC6B63F35}"/>
              </a:ext>
            </a:extLst>
          </p:cNvPr>
          <p:cNvSpPr>
            <a:spLocks noGrp="1"/>
          </p:cNvSpPr>
          <p:nvPr>
            <p:ph type="title"/>
          </p:nvPr>
        </p:nvSpPr>
        <p:spPr/>
        <p:txBody>
          <a:bodyPr/>
          <a:lstStyle/>
          <a:p>
            <a:r>
              <a:rPr lang="en-IN" dirty="0"/>
              <a:t>N-</a:t>
            </a:r>
            <a:r>
              <a:rPr lang="en-IN" dirty="0" err="1"/>
              <a:t>ary</a:t>
            </a:r>
            <a:r>
              <a:rPr lang="en-IN" dirty="0"/>
              <a:t> Relationship</a:t>
            </a:r>
          </a:p>
        </p:txBody>
      </p:sp>
      <p:sp>
        <p:nvSpPr>
          <p:cNvPr id="3" name="Content Placeholder 2">
            <a:extLst>
              <a:ext uri="{FF2B5EF4-FFF2-40B4-BE49-F238E27FC236}">
                <a16:creationId xmlns:a16="http://schemas.microsoft.com/office/drawing/2014/main" xmlns="" id="{8819CBA6-1B41-44BF-8558-27DDC0C18B09}"/>
              </a:ext>
            </a:extLst>
          </p:cNvPr>
          <p:cNvSpPr>
            <a:spLocks noGrp="1"/>
          </p:cNvSpPr>
          <p:nvPr>
            <p:ph idx="1"/>
          </p:nvPr>
        </p:nvSpPr>
        <p:spPr>
          <a:xfrm>
            <a:off x="838200" y="1690688"/>
            <a:ext cx="10515600" cy="1547187"/>
          </a:xfrm>
        </p:spPr>
        <p:txBody>
          <a:bodyPr/>
          <a:lstStyle/>
          <a:p>
            <a:r>
              <a:rPr lang="en-IN" b="0" i="0" dirty="0">
                <a:solidFill>
                  <a:srgbClr val="273239"/>
                </a:solidFill>
                <a:effectLst/>
                <a:latin typeface="urw-din"/>
              </a:rPr>
              <a:t>In the N-</a:t>
            </a:r>
            <a:r>
              <a:rPr lang="en-IN" b="0" i="0" dirty="0" err="1">
                <a:solidFill>
                  <a:srgbClr val="273239"/>
                </a:solidFill>
                <a:effectLst/>
                <a:latin typeface="urw-din"/>
              </a:rPr>
              <a:t>ary</a:t>
            </a:r>
            <a:r>
              <a:rPr lang="en-IN" b="0" i="0" dirty="0">
                <a:solidFill>
                  <a:srgbClr val="273239"/>
                </a:solidFill>
                <a:effectLst/>
                <a:latin typeface="urw-din"/>
              </a:rPr>
              <a:t> relationship, there are n types of entity that associates.</a:t>
            </a:r>
          </a:p>
          <a:p>
            <a:r>
              <a:rPr lang="en-IN" b="0" i="0" dirty="0">
                <a:solidFill>
                  <a:srgbClr val="273239"/>
                </a:solidFill>
                <a:effectLst/>
                <a:latin typeface="urw-din"/>
              </a:rPr>
              <a:t>N-</a:t>
            </a:r>
            <a:r>
              <a:rPr lang="en-IN" b="0" i="0" dirty="0" err="1">
                <a:solidFill>
                  <a:srgbClr val="273239"/>
                </a:solidFill>
                <a:effectLst/>
                <a:latin typeface="urw-din"/>
              </a:rPr>
              <a:t>ary</a:t>
            </a:r>
            <a:r>
              <a:rPr lang="en-IN" b="0" i="0" dirty="0">
                <a:solidFill>
                  <a:srgbClr val="273239"/>
                </a:solidFill>
                <a:effectLst/>
                <a:latin typeface="urw-din"/>
              </a:rPr>
              <a:t> relationship exists when there are n types of entities.</a:t>
            </a:r>
            <a:endParaRPr lang="en-IN" dirty="0"/>
          </a:p>
        </p:txBody>
      </p:sp>
      <p:pic>
        <p:nvPicPr>
          <p:cNvPr id="8194" name="Picture 2" descr="Lightbox">
            <a:extLst>
              <a:ext uri="{FF2B5EF4-FFF2-40B4-BE49-F238E27FC236}">
                <a16:creationId xmlns:a16="http://schemas.microsoft.com/office/drawing/2014/main" xmlns="" id="{27656AC7-B496-4D36-B3DB-C19B311F0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0244" y="3715427"/>
            <a:ext cx="7171512" cy="288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21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617DFA-5491-4527-8B5B-2B3E7C80FD61}"/>
              </a:ext>
            </a:extLst>
          </p:cNvPr>
          <p:cNvSpPr>
            <a:spLocks noGrp="1"/>
          </p:cNvSpPr>
          <p:nvPr>
            <p:ph type="title"/>
          </p:nvPr>
        </p:nvSpPr>
        <p:spPr/>
        <p:txBody>
          <a:bodyPr/>
          <a:lstStyle/>
          <a:p>
            <a:r>
              <a:rPr lang="en-IN" dirty="0"/>
              <a:t>Cardinality and Participation Constraints</a:t>
            </a:r>
          </a:p>
        </p:txBody>
      </p:sp>
      <p:sp>
        <p:nvSpPr>
          <p:cNvPr id="3" name="Content Placeholder 2">
            <a:extLst>
              <a:ext uri="{FF2B5EF4-FFF2-40B4-BE49-F238E27FC236}">
                <a16:creationId xmlns:a16="http://schemas.microsoft.com/office/drawing/2014/main" xmlns="" id="{53353937-43A1-4CBC-A592-C7DB19E641B6}"/>
              </a:ext>
            </a:extLst>
          </p:cNvPr>
          <p:cNvSpPr>
            <a:spLocks noGrp="1"/>
          </p:cNvSpPr>
          <p:nvPr>
            <p:ph idx="1"/>
          </p:nvPr>
        </p:nvSpPr>
        <p:spPr>
          <a:xfrm>
            <a:off x="838200" y="1825624"/>
            <a:ext cx="10515600" cy="4770047"/>
          </a:xfrm>
        </p:spPr>
        <p:txBody>
          <a:bodyPr>
            <a:normAutofit/>
          </a:bodyPr>
          <a:lstStyle/>
          <a:p>
            <a:r>
              <a:rPr lang="en-IN" dirty="0"/>
              <a:t>In general, cardinality tells you "How many". </a:t>
            </a:r>
          </a:p>
          <a:p>
            <a:r>
              <a:rPr lang="en-IN" dirty="0"/>
              <a:t>Cardinality can be:</a:t>
            </a:r>
          </a:p>
          <a:p>
            <a:pPr lvl="1"/>
            <a:r>
              <a:rPr lang="en-IN" dirty="0"/>
              <a:t>One to one (1:1): every time one entity occurs, there is exactly one occurrence of another entity.</a:t>
            </a:r>
          </a:p>
          <a:p>
            <a:pPr lvl="1"/>
            <a:r>
              <a:rPr lang="en-IN" dirty="0"/>
              <a:t>One to many (1:m):  every time one entity occurs, there are multiple occurrences of another entity.</a:t>
            </a:r>
          </a:p>
          <a:p>
            <a:pPr lvl="1"/>
            <a:r>
              <a:rPr lang="en-IN" dirty="0"/>
              <a:t>Many to many (</a:t>
            </a:r>
            <a:r>
              <a:rPr lang="en-IN" dirty="0" err="1"/>
              <a:t>m:m</a:t>
            </a:r>
            <a:r>
              <a:rPr lang="en-IN" dirty="0"/>
              <a:t>): for each occurrence of an entity, there can be one or many occurrences of another—an vice versa</a:t>
            </a:r>
            <a:r>
              <a:rPr lang="en-IN" dirty="0" smtClean="0"/>
              <a:t>.</a:t>
            </a:r>
          </a:p>
          <a:p>
            <a:r>
              <a:rPr lang="en-US" dirty="0" smtClean="0"/>
              <a:t>Participation Constraints:</a:t>
            </a:r>
          </a:p>
          <a:p>
            <a:pPr lvl="1"/>
            <a:r>
              <a:rPr lang="en-US" dirty="0" smtClean="0"/>
              <a:t>Total Participation</a:t>
            </a:r>
          </a:p>
          <a:p>
            <a:pPr lvl="1"/>
            <a:r>
              <a:rPr lang="en-US" dirty="0" smtClean="0"/>
              <a:t>Partial Participation</a:t>
            </a:r>
            <a:endParaRPr lang="en-IN" dirty="0"/>
          </a:p>
        </p:txBody>
      </p:sp>
    </p:spTree>
    <p:extLst>
      <p:ext uri="{BB962C8B-B14F-4D97-AF65-F5344CB8AC3E}">
        <p14:creationId xmlns:p14="http://schemas.microsoft.com/office/powerpoint/2010/main" val="2360990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59370"/>
          </a:xfrm>
        </p:spPr>
        <p:txBody>
          <a:bodyPr>
            <a:normAutofit/>
          </a:bodyPr>
          <a:lstStyle/>
          <a:p>
            <a:r>
              <a:rPr lang="en-US" sz="4000" dirty="0" smtClean="0"/>
              <a:t>Example for 1:1 Relationship Type</a:t>
            </a:r>
            <a:endParaRPr lang="en-IN" sz="4000" dirty="0"/>
          </a:p>
        </p:txBody>
      </p:sp>
      <p:sp>
        <p:nvSpPr>
          <p:cNvPr id="3" name="Content Placeholder 2"/>
          <p:cNvSpPr>
            <a:spLocks noGrp="1"/>
          </p:cNvSpPr>
          <p:nvPr>
            <p:ph idx="1"/>
          </p:nvPr>
        </p:nvSpPr>
        <p:spPr>
          <a:xfrm>
            <a:off x="838200" y="1325563"/>
            <a:ext cx="10515600" cy="5315080"/>
          </a:xfrm>
        </p:spPr>
        <p:txBody>
          <a:bodyPr>
            <a:normAutofit/>
          </a:bodyPr>
          <a:lstStyle/>
          <a:p>
            <a:r>
              <a:rPr lang="en-US" sz="2000" dirty="0"/>
              <a:t>In an </a:t>
            </a:r>
            <a:r>
              <a:rPr lang="en-US" sz="2000" b="1" dirty="0"/>
              <a:t>Entity-Relationship (ER) Model</a:t>
            </a:r>
            <a:r>
              <a:rPr lang="en-US" sz="2000" dirty="0"/>
              <a:t>, a </a:t>
            </a:r>
            <a:r>
              <a:rPr lang="en-US" sz="2000" b="1" dirty="0"/>
              <a:t>1:1 (one-to-one) relationship</a:t>
            </a:r>
            <a:r>
              <a:rPr lang="en-US" sz="2000" dirty="0"/>
              <a:t> means:</a:t>
            </a:r>
          </a:p>
          <a:p>
            <a:r>
              <a:rPr lang="en-US" sz="2000" b="1" dirty="0"/>
              <a:t>One instance</a:t>
            </a:r>
            <a:r>
              <a:rPr lang="en-US" sz="2000" dirty="0"/>
              <a:t> of Entity A is associated with </a:t>
            </a:r>
            <a:r>
              <a:rPr lang="en-US" sz="2000" b="1" dirty="0"/>
              <a:t>only one instance</a:t>
            </a:r>
            <a:r>
              <a:rPr lang="en-US" sz="2000" dirty="0"/>
              <a:t> of Entity </a:t>
            </a:r>
            <a:r>
              <a:rPr lang="en-US" sz="2000" dirty="0" smtClean="0"/>
              <a:t>B, and </a:t>
            </a:r>
            <a:r>
              <a:rPr lang="en-US" sz="2000" dirty="0"/>
              <a:t>vice versa</a:t>
            </a:r>
            <a:r>
              <a:rPr lang="en-US" sz="2000" dirty="0" smtClean="0"/>
              <a:t>.</a:t>
            </a:r>
          </a:p>
          <a:p>
            <a:pPr marL="0" indent="0">
              <a:buNone/>
            </a:pPr>
            <a:endParaRPr lang="en-US" sz="2000" dirty="0" smtClean="0"/>
          </a:p>
          <a:p>
            <a:pPr marL="0" indent="0">
              <a:buNone/>
            </a:pPr>
            <a:r>
              <a:rPr lang="en-US" sz="2000" b="1" dirty="0"/>
              <a:t>🔹 </a:t>
            </a:r>
            <a:r>
              <a:rPr lang="en-US" sz="2000" b="1" dirty="0" smtClean="0"/>
              <a:t>Example </a:t>
            </a:r>
            <a:r>
              <a:rPr lang="en-US" sz="2000" b="1" dirty="0"/>
              <a:t>1: Person – Passport</a:t>
            </a:r>
          </a:p>
          <a:p>
            <a:pPr marL="0" indent="0">
              <a:buNone/>
            </a:pPr>
            <a:r>
              <a:rPr lang="en-US" sz="2000" b="1" dirty="0"/>
              <a:t>Person</a:t>
            </a:r>
            <a:r>
              <a:rPr lang="en-US" sz="2000" dirty="0"/>
              <a:t> → Each person has </a:t>
            </a:r>
            <a:r>
              <a:rPr lang="en-US" sz="2000" b="1" dirty="0"/>
              <a:t>one passport</a:t>
            </a:r>
            <a:r>
              <a:rPr lang="en-US" sz="2000" dirty="0"/>
              <a:t>.</a:t>
            </a:r>
          </a:p>
          <a:p>
            <a:pPr marL="0" indent="0">
              <a:buNone/>
            </a:pPr>
            <a:r>
              <a:rPr lang="en-US" sz="2000" b="1" dirty="0"/>
              <a:t>Passport</a:t>
            </a:r>
            <a:r>
              <a:rPr lang="en-US" sz="2000" dirty="0"/>
              <a:t> → Each passport belongs to </a:t>
            </a:r>
            <a:r>
              <a:rPr lang="en-US" sz="2000" b="1" dirty="0"/>
              <a:t>one person</a:t>
            </a:r>
            <a:r>
              <a:rPr lang="en-US" sz="2000" dirty="0"/>
              <a:t> only</a:t>
            </a:r>
            <a:r>
              <a:rPr lang="en-US" sz="2000" dirty="0" smtClean="0"/>
              <a:t>.</a:t>
            </a:r>
          </a:p>
          <a:p>
            <a:pPr marL="0" indent="0">
              <a:buNone/>
            </a:pPr>
            <a:endParaRPr lang="en-US" sz="2000" dirty="0"/>
          </a:p>
          <a:p>
            <a:pPr marL="0" indent="0">
              <a:buNone/>
            </a:pPr>
            <a:r>
              <a:rPr lang="en-US" sz="2000" b="1" dirty="0"/>
              <a:t>🔹 Example 2: Husband – </a:t>
            </a:r>
            <a:r>
              <a:rPr lang="en-US" sz="2000" b="1" dirty="0" smtClean="0"/>
              <a:t>Wife </a:t>
            </a:r>
          </a:p>
          <a:p>
            <a:pPr marL="0" indent="0">
              <a:buNone/>
            </a:pPr>
            <a:r>
              <a:rPr lang="en-US" sz="2000" b="1" dirty="0" smtClean="0"/>
              <a:t>Husband</a:t>
            </a:r>
            <a:r>
              <a:rPr lang="en-US" sz="2000" dirty="0" smtClean="0"/>
              <a:t> </a:t>
            </a:r>
            <a:r>
              <a:rPr lang="en-US" sz="2000" dirty="0"/>
              <a:t>→ one wife only.</a:t>
            </a:r>
          </a:p>
          <a:p>
            <a:pPr marL="0" indent="0">
              <a:buNone/>
            </a:pPr>
            <a:r>
              <a:rPr lang="en-US" sz="2000" b="1" dirty="0"/>
              <a:t>Wife</a:t>
            </a:r>
            <a:r>
              <a:rPr lang="en-US" sz="2000" dirty="0"/>
              <a:t> → one husband only</a:t>
            </a:r>
            <a:r>
              <a:rPr lang="en-US" sz="2000" dirty="0" smtClean="0"/>
              <a:t>.</a:t>
            </a:r>
          </a:p>
          <a:p>
            <a:endParaRPr lang="en-US" sz="2000" dirty="0" smtClean="0"/>
          </a:p>
          <a:p>
            <a:pPr marL="0" indent="0">
              <a:buNone/>
            </a:pPr>
            <a:r>
              <a:rPr lang="en-US" sz="2000" dirty="0"/>
              <a:t>📌 </a:t>
            </a:r>
            <a:r>
              <a:rPr lang="en-US" sz="2000" b="1" dirty="0" smtClean="0"/>
              <a:t>Key </a:t>
            </a:r>
            <a:r>
              <a:rPr lang="en-US" sz="2000" b="1" dirty="0"/>
              <a:t>Point</a:t>
            </a:r>
            <a:r>
              <a:rPr lang="en-US" sz="2000" dirty="0"/>
              <a:t>: In ER diagrams, the </a:t>
            </a:r>
            <a:r>
              <a:rPr lang="en-US" sz="2000" b="1" dirty="0"/>
              <a:t>1:1 relationship</a:t>
            </a:r>
            <a:r>
              <a:rPr lang="en-US" sz="2000" dirty="0"/>
              <a:t> is shown by connecting two entities with a line and placing </a:t>
            </a:r>
            <a:r>
              <a:rPr lang="en-US" sz="2000" b="1" dirty="0"/>
              <a:t>1</a:t>
            </a:r>
            <a:r>
              <a:rPr lang="en-US" sz="2000" dirty="0"/>
              <a:t> on both ends.</a:t>
            </a:r>
          </a:p>
          <a:p>
            <a:endParaRPr lang="en-US" sz="2000" dirty="0" smtClean="0"/>
          </a:p>
          <a:p>
            <a:endParaRPr lang="en-IN" sz="2000" dirty="0"/>
          </a:p>
        </p:txBody>
      </p:sp>
    </p:spTree>
    <p:extLst>
      <p:ext uri="{BB962C8B-B14F-4D97-AF65-F5344CB8AC3E}">
        <p14:creationId xmlns:p14="http://schemas.microsoft.com/office/powerpoint/2010/main" val="2289500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59370"/>
          </a:xfrm>
        </p:spPr>
        <p:txBody>
          <a:bodyPr>
            <a:normAutofit/>
          </a:bodyPr>
          <a:lstStyle/>
          <a:p>
            <a:r>
              <a:rPr lang="en-US" sz="4000" dirty="0" smtClean="0"/>
              <a:t>Example for 1:M Relationship Type</a:t>
            </a:r>
            <a:endParaRPr lang="en-IN" sz="4000" dirty="0"/>
          </a:p>
        </p:txBody>
      </p:sp>
      <p:sp>
        <p:nvSpPr>
          <p:cNvPr id="3" name="Content Placeholder 2"/>
          <p:cNvSpPr>
            <a:spLocks noGrp="1"/>
          </p:cNvSpPr>
          <p:nvPr>
            <p:ph idx="1"/>
          </p:nvPr>
        </p:nvSpPr>
        <p:spPr>
          <a:xfrm>
            <a:off x="838200" y="959370"/>
            <a:ext cx="10515600" cy="5898629"/>
          </a:xfrm>
        </p:spPr>
        <p:txBody>
          <a:bodyPr>
            <a:normAutofit fontScale="92500" lnSpcReduction="20000"/>
          </a:bodyPr>
          <a:lstStyle/>
          <a:p>
            <a:r>
              <a:rPr lang="en-US" sz="2000" dirty="0"/>
              <a:t>In an </a:t>
            </a:r>
            <a:r>
              <a:rPr lang="en-US" sz="2000" b="1" dirty="0"/>
              <a:t>Entity-Relationship (ER) Model</a:t>
            </a:r>
            <a:r>
              <a:rPr lang="en-US" sz="2000" dirty="0"/>
              <a:t>, a </a:t>
            </a:r>
            <a:r>
              <a:rPr lang="en-US" sz="2000" b="1" dirty="0"/>
              <a:t>1:M (one-to-many) relationship</a:t>
            </a:r>
            <a:r>
              <a:rPr lang="en-US" sz="2000" dirty="0"/>
              <a:t> means:</a:t>
            </a:r>
          </a:p>
          <a:p>
            <a:r>
              <a:rPr lang="en-US" sz="2000" b="1" dirty="0"/>
              <a:t>One instance</a:t>
            </a:r>
            <a:r>
              <a:rPr lang="en-US" sz="2000" dirty="0"/>
              <a:t> of Entity A can be associated with </a:t>
            </a:r>
            <a:r>
              <a:rPr lang="en-US" sz="2000" b="1" dirty="0"/>
              <a:t>many instances</a:t>
            </a:r>
            <a:r>
              <a:rPr lang="en-US" sz="2000" dirty="0"/>
              <a:t> of Entity B.</a:t>
            </a:r>
          </a:p>
          <a:p>
            <a:r>
              <a:rPr lang="en-US" sz="2000" dirty="0"/>
              <a:t>But each instance of Entity B is related to </a:t>
            </a:r>
            <a:r>
              <a:rPr lang="en-US" sz="2000" b="1" dirty="0"/>
              <a:t>only one instance</a:t>
            </a:r>
            <a:r>
              <a:rPr lang="en-US" sz="2000" dirty="0"/>
              <a:t> of Entity A.</a:t>
            </a:r>
          </a:p>
          <a:p>
            <a:pPr marL="0" indent="0">
              <a:buNone/>
            </a:pPr>
            <a:endParaRPr lang="en-US" sz="2000" dirty="0" smtClean="0"/>
          </a:p>
          <a:p>
            <a:pPr marL="0" indent="0">
              <a:buNone/>
            </a:pPr>
            <a:r>
              <a:rPr lang="en-US" sz="2000" b="1" dirty="0"/>
              <a:t>🔹 Example 1: Teacher – Students</a:t>
            </a:r>
          </a:p>
          <a:p>
            <a:pPr marL="0" indent="0">
              <a:buNone/>
            </a:pPr>
            <a:r>
              <a:rPr lang="en-US" sz="2000" b="1" dirty="0"/>
              <a:t>Teacher</a:t>
            </a:r>
            <a:r>
              <a:rPr lang="en-US" sz="2000" dirty="0"/>
              <a:t> → One teacher can teach </a:t>
            </a:r>
            <a:r>
              <a:rPr lang="en-US" sz="2000" b="1" dirty="0"/>
              <a:t>many students</a:t>
            </a:r>
            <a:r>
              <a:rPr lang="en-US" sz="2000" dirty="0"/>
              <a:t>.</a:t>
            </a:r>
          </a:p>
          <a:p>
            <a:pPr marL="0" indent="0">
              <a:buNone/>
            </a:pPr>
            <a:r>
              <a:rPr lang="en-US" sz="2000" b="1" dirty="0"/>
              <a:t>Student</a:t>
            </a:r>
            <a:r>
              <a:rPr lang="en-US" sz="2000" dirty="0"/>
              <a:t> → Each student is taught by </a:t>
            </a:r>
            <a:r>
              <a:rPr lang="en-US" sz="2000" b="1" dirty="0"/>
              <a:t>one teacher</a:t>
            </a:r>
            <a:r>
              <a:rPr lang="en-US" sz="2000" dirty="0"/>
              <a:t> (in this relationship).</a:t>
            </a:r>
          </a:p>
          <a:p>
            <a:pPr marL="0" indent="0">
              <a:buNone/>
            </a:pPr>
            <a:endParaRPr lang="en-US" sz="2000" dirty="0"/>
          </a:p>
          <a:p>
            <a:pPr marL="0" indent="0">
              <a:buNone/>
            </a:pPr>
            <a:r>
              <a:rPr lang="en-US" sz="2000" b="1" dirty="0"/>
              <a:t>🔹 Example 2: Department – Employees</a:t>
            </a:r>
          </a:p>
          <a:p>
            <a:pPr marL="0" indent="0">
              <a:buNone/>
            </a:pPr>
            <a:r>
              <a:rPr lang="en-US" sz="2000" b="1" dirty="0"/>
              <a:t>Department</a:t>
            </a:r>
            <a:r>
              <a:rPr lang="en-US" sz="2000" dirty="0"/>
              <a:t> → One department can have </a:t>
            </a:r>
            <a:r>
              <a:rPr lang="en-US" sz="2000" b="1" dirty="0"/>
              <a:t>many employees</a:t>
            </a:r>
            <a:r>
              <a:rPr lang="en-US" sz="2000" dirty="0"/>
              <a:t>.</a:t>
            </a:r>
          </a:p>
          <a:p>
            <a:pPr marL="0" indent="0">
              <a:buNone/>
            </a:pPr>
            <a:r>
              <a:rPr lang="en-US" sz="2000" b="1" dirty="0"/>
              <a:t>Employee</a:t>
            </a:r>
            <a:r>
              <a:rPr lang="en-US" sz="2000" dirty="0"/>
              <a:t> → Each employee belongs to </a:t>
            </a:r>
            <a:r>
              <a:rPr lang="en-US" sz="2000" b="1" dirty="0"/>
              <a:t>only one department</a:t>
            </a:r>
            <a:r>
              <a:rPr lang="en-US" sz="2000" dirty="0"/>
              <a:t>.</a:t>
            </a:r>
          </a:p>
          <a:p>
            <a:endParaRPr lang="en-US" sz="2000" dirty="0" smtClean="0"/>
          </a:p>
          <a:p>
            <a:pPr marL="0" indent="0">
              <a:buNone/>
            </a:pPr>
            <a:r>
              <a:rPr lang="en-US" sz="2000" b="1" dirty="0"/>
              <a:t>🔹 Example 3: Mother – Children</a:t>
            </a:r>
          </a:p>
          <a:p>
            <a:pPr marL="0" indent="0">
              <a:buNone/>
            </a:pPr>
            <a:r>
              <a:rPr lang="en-US" sz="2000" b="1" dirty="0"/>
              <a:t>Mother</a:t>
            </a:r>
            <a:r>
              <a:rPr lang="en-US" sz="2000" dirty="0"/>
              <a:t> → One mother can have </a:t>
            </a:r>
            <a:r>
              <a:rPr lang="en-US" sz="2000" b="1" dirty="0"/>
              <a:t>many children</a:t>
            </a:r>
            <a:r>
              <a:rPr lang="en-US" sz="2000" dirty="0"/>
              <a:t>.</a:t>
            </a:r>
          </a:p>
          <a:p>
            <a:pPr marL="0" indent="0">
              <a:buNone/>
            </a:pPr>
            <a:r>
              <a:rPr lang="en-US" sz="2000" b="1" dirty="0"/>
              <a:t>Child</a:t>
            </a:r>
            <a:r>
              <a:rPr lang="en-US" sz="2000" dirty="0"/>
              <a:t> → Each child has </a:t>
            </a:r>
            <a:r>
              <a:rPr lang="en-US" sz="2000" b="1" dirty="0"/>
              <a:t>one biological mother</a:t>
            </a:r>
            <a:endParaRPr lang="en-US" sz="2000" dirty="0"/>
          </a:p>
          <a:p>
            <a:endParaRPr lang="en-US" sz="2000" dirty="0" smtClean="0"/>
          </a:p>
          <a:p>
            <a:pPr marL="0" indent="0">
              <a:buNone/>
            </a:pPr>
            <a:r>
              <a:rPr lang="en-US" sz="2000" dirty="0"/>
              <a:t>📌 </a:t>
            </a:r>
            <a:r>
              <a:rPr lang="en-US" sz="2000" b="1" dirty="0"/>
              <a:t>Key point:</a:t>
            </a:r>
            <a:r>
              <a:rPr lang="en-US" sz="2000" dirty="0"/>
              <a:t> "1" is placed on the side where only one instance exists, and "M" (many) is placed on the side where multiple instances exist.</a:t>
            </a:r>
            <a:endParaRPr lang="en-US" sz="2000" dirty="0" smtClean="0"/>
          </a:p>
          <a:p>
            <a:endParaRPr lang="en-IN" sz="2000" dirty="0"/>
          </a:p>
        </p:txBody>
      </p:sp>
    </p:spTree>
    <p:extLst>
      <p:ext uri="{BB962C8B-B14F-4D97-AF65-F5344CB8AC3E}">
        <p14:creationId xmlns:p14="http://schemas.microsoft.com/office/powerpoint/2010/main" val="2466201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59370"/>
          </a:xfrm>
        </p:spPr>
        <p:txBody>
          <a:bodyPr>
            <a:normAutofit/>
          </a:bodyPr>
          <a:lstStyle/>
          <a:p>
            <a:r>
              <a:rPr lang="en-US" sz="4000" dirty="0" smtClean="0"/>
              <a:t>Example for N:M Relationship Type</a:t>
            </a:r>
            <a:endParaRPr lang="en-IN" sz="4000" dirty="0"/>
          </a:p>
        </p:txBody>
      </p:sp>
      <p:sp>
        <p:nvSpPr>
          <p:cNvPr id="3" name="Content Placeholder 2"/>
          <p:cNvSpPr>
            <a:spLocks noGrp="1"/>
          </p:cNvSpPr>
          <p:nvPr>
            <p:ph idx="1"/>
          </p:nvPr>
        </p:nvSpPr>
        <p:spPr>
          <a:xfrm>
            <a:off x="838200" y="959370"/>
            <a:ext cx="10515600" cy="5898629"/>
          </a:xfrm>
        </p:spPr>
        <p:txBody>
          <a:bodyPr>
            <a:normAutofit fontScale="92500" lnSpcReduction="20000"/>
          </a:bodyPr>
          <a:lstStyle/>
          <a:p>
            <a:r>
              <a:rPr lang="en-US" sz="2000" dirty="0"/>
              <a:t>In an </a:t>
            </a:r>
            <a:r>
              <a:rPr lang="en-US" sz="2000" b="1" dirty="0"/>
              <a:t>Entity-Relationship (ER) Model</a:t>
            </a:r>
            <a:r>
              <a:rPr lang="en-US" sz="2000" dirty="0"/>
              <a:t>, a </a:t>
            </a:r>
            <a:r>
              <a:rPr lang="en-US" sz="2000" b="1" dirty="0"/>
              <a:t>many-to-many (M:N) relationship</a:t>
            </a:r>
            <a:r>
              <a:rPr lang="en-US" sz="2000" dirty="0"/>
              <a:t> means:</a:t>
            </a:r>
          </a:p>
          <a:p>
            <a:r>
              <a:rPr lang="en-US" sz="2000" dirty="0"/>
              <a:t>One instance of </a:t>
            </a:r>
            <a:r>
              <a:rPr lang="en-US" sz="2000" b="1" dirty="0"/>
              <a:t>Entity A</a:t>
            </a:r>
            <a:r>
              <a:rPr lang="en-US" sz="2000" dirty="0"/>
              <a:t> can be associated with </a:t>
            </a:r>
            <a:r>
              <a:rPr lang="en-US" sz="2000" b="1" dirty="0"/>
              <a:t>many instances</a:t>
            </a:r>
            <a:r>
              <a:rPr lang="en-US" sz="2000" dirty="0"/>
              <a:t> of </a:t>
            </a:r>
            <a:r>
              <a:rPr lang="en-US" sz="2000" b="1" dirty="0"/>
              <a:t>Entity B</a:t>
            </a:r>
            <a:r>
              <a:rPr lang="en-US" sz="2000" dirty="0"/>
              <a:t>,</a:t>
            </a:r>
          </a:p>
          <a:p>
            <a:r>
              <a:rPr lang="en-US" sz="2000" dirty="0"/>
              <a:t>and one instance of </a:t>
            </a:r>
            <a:r>
              <a:rPr lang="en-US" sz="2000" b="1" dirty="0"/>
              <a:t>Entity B</a:t>
            </a:r>
            <a:r>
              <a:rPr lang="en-US" sz="2000" dirty="0"/>
              <a:t> can also be associated with </a:t>
            </a:r>
            <a:r>
              <a:rPr lang="en-US" sz="2000" b="1" dirty="0"/>
              <a:t>many instances</a:t>
            </a:r>
            <a:r>
              <a:rPr lang="en-US" sz="2000" dirty="0"/>
              <a:t> of </a:t>
            </a:r>
            <a:r>
              <a:rPr lang="en-US" sz="2000" b="1" dirty="0"/>
              <a:t>Entity A</a:t>
            </a:r>
            <a:r>
              <a:rPr lang="en-US" sz="2000" dirty="0"/>
              <a:t>.</a:t>
            </a:r>
          </a:p>
          <a:p>
            <a:pPr marL="0" indent="0">
              <a:buNone/>
            </a:pPr>
            <a:endParaRPr lang="en-US" sz="2000" b="1" dirty="0" smtClean="0"/>
          </a:p>
          <a:p>
            <a:pPr marL="0" indent="0">
              <a:buNone/>
            </a:pPr>
            <a:r>
              <a:rPr lang="en-US" sz="2000" b="1" dirty="0"/>
              <a:t>🔹 Example 1: Students – Courses</a:t>
            </a:r>
          </a:p>
          <a:p>
            <a:pPr marL="0" indent="0">
              <a:buNone/>
            </a:pPr>
            <a:r>
              <a:rPr lang="en-US" sz="2000" b="1" dirty="0"/>
              <a:t>Student</a:t>
            </a:r>
            <a:r>
              <a:rPr lang="en-US" sz="2000" dirty="0"/>
              <a:t> → One student can enroll in </a:t>
            </a:r>
            <a:r>
              <a:rPr lang="en-US" sz="2000" b="1" dirty="0"/>
              <a:t>many courses</a:t>
            </a:r>
            <a:r>
              <a:rPr lang="en-US" sz="2000" dirty="0"/>
              <a:t>.</a:t>
            </a:r>
          </a:p>
          <a:p>
            <a:pPr marL="0" indent="0">
              <a:buNone/>
            </a:pPr>
            <a:r>
              <a:rPr lang="en-US" sz="2000" b="1" dirty="0"/>
              <a:t>Course</a:t>
            </a:r>
            <a:r>
              <a:rPr lang="en-US" sz="2000" dirty="0"/>
              <a:t> → One course can have </a:t>
            </a:r>
            <a:r>
              <a:rPr lang="en-US" sz="2000" b="1" dirty="0"/>
              <a:t>many students</a:t>
            </a:r>
            <a:r>
              <a:rPr lang="en-US" sz="2000" dirty="0"/>
              <a:t> enrolled.</a:t>
            </a:r>
          </a:p>
          <a:p>
            <a:endParaRPr lang="en-US" sz="2000" dirty="0" smtClean="0"/>
          </a:p>
          <a:p>
            <a:pPr marL="0" indent="0">
              <a:buNone/>
            </a:pPr>
            <a:r>
              <a:rPr lang="en-US" sz="2000" b="1" dirty="0"/>
              <a:t>🔹 Example 2: Authors – Books</a:t>
            </a:r>
          </a:p>
          <a:p>
            <a:pPr marL="0" indent="0">
              <a:buNone/>
            </a:pPr>
            <a:r>
              <a:rPr lang="en-US" sz="2000" b="1" dirty="0"/>
              <a:t>Author</a:t>
            </a:r>
            <a:r>
              <a:rPr lang="en-US" sz="2000" dirty="0"/>
              <a:t> → One author can write </a:t>
            </a:r>
            <a:r>
              <a:rPr lang="en-US" sz="2000" b="1" dirty="0"/>
              <a:t>many books</a:t>
            </a:r>
            <a:r>
              <a:rPr lang="en-US" sz="2000" dirty="0"/>
              <a:t>.</a:t>
            </a:r>
          </a:p>
          <a:p>
            <a:pPr marL="0" indent="0">
              <a:buNone/>
            </a:pPr>
            <a:r>
              <a:rPr lang="en-US" sz="2000" b="1" dirty="0"/>
              <a:t>Book</a:t>
            </a:r>
            <a:r>
              <a:rPr lang="en-US" sz="2000" dirty="0"/>
              <a:t> → One book can be written by </a:t>
            </a:r>
            <a:r>
              <a:rPr lang="en-US" sz="2000" b="1" dirty="0"/>
              <a:t>many authors</a:t>
            </a:r>
            <a:endParaRPr lang="en-US" sz="2000" dirty="0"/>
          </a:p>
          <a:p>
            <a:endParaRPr lang="en-US" sz="2000" dirty="0" smtClean="0"/>
          </a:p>
          <a:p>
            <a:pPr marL="0" indent="0">
              <a:buNone/>
            </a:pPr>
            <a:r>
              <a:rPr lang="en-US" sz="2000" b="1" dirty="0"/>
              <a:t>🔹 Example 3: Doctors – Patients</a:t>
            </a:r>
          </a:p>
          <a:p>
            <a:pPr marL="0" indent="0">
              <a:buNone/>
            </a:pPr>
            <a:r>
              <a:rPr lang="en-US" sz="2000" b="1" dirty="0"/>
              <a:t>Doctor</a:t>
            </a:r>
            <a:r>
              <a:rPr lang="en-US" sz="2000" dirty="0"/>
              <a:t> → A doctor can treat </a:t>
            </a:r>
            <a:r>
              <a:rPr lang="en-US" sz="2000" b="1" dirty="0"/>
              <a:t>many patients</a:t>
            </a:r>
            <a:r>
              <a:rPr lang="en-US" sz="2000" dirty="0"/>
              <a:t>.</a:t>
            </a:r>
          </a:p>
          <a:p>
            <a:pPr marL="0" indent="0">
              <a:buNone/>
            </a:pPr>
            <a:r>
              <a:rPr lang="en-US" sz="2000" b="1" dirty="0"/>
              <a:t>Patient</a:t>
            </a:r>
            <a:r>
              <a:rPr lang="en-US" sz="2000" dirty="0"/>
              <a:t> → A patient can be treated by </a:t>
            </a:r>
            <a:r>
              <a:rPr lang="en-US" sz="2000" b="1" dirty="0"/>
              <a:t>many doctors</a:t>
            </a:r>
            <a:r>
              <a:rPr lang="en-US" sz="2000" dirty="0"/>
              <a:t>.</a:t>
            </a:r>
          </a:p>
          <a:p>
            <a:endParaRPr lang="en-US" sz="2000" dirty="0" smtClean="0"/>
          </a:p>
          <a:p>
            <a:pPr marL="0" indent="0">
              <a:buNone/>
            </a:pPr>
            <a:r>
              <a:rPr lang="en-US" sz="2000" dirty="0"/>
              <a:t>📌 </a:t>
            </a:r>
            <a:r>
              <a:rPr lang="en-US" sz="2000" b="1" dirty="0"/>
              <a:t>Key point:</a:t>
            </a:r>
            <a:r>
              <a:rPr lang="en-US" sz="2000" dirty="0"/>
              <a:t> In practice, an </a:t>
            </a:r>
            <a:r>
              <a:rPr lang="en-US" sz="2000" b="1" dirty="0"/>
              <a:t>M:N relationship is usually broken into two 1:M relationships</a:t>
            </a:r>
            <a:r>
              <a:rPr lang="en-US" sz="2000" dirty="0"/>
              <a:t> using a </a:t>
            </a:r>
            <a:r>
              <a:rPr lang="en-US" sz="2000" b="1" dirty="0"/>
              <a:t>bridge/associative entity</a:t>
            </a:r>
            <a:r>
              <a:rPr lang="en-US" sz="2000" dirty="0"/>
              <a:t> (like </a:t>
            </a:r>
            <a:r>
              <a:rPr lang="en-US" sz="2000" i="1" dirty="0"/>
              <a:t>Enrollment</a:t>
            </a:r>
            <a:r>
              <a:rPr lang="en-US" sz="2000" dirty="0"/>
              <a:t> between Student &amp; Course).</a:t>
            </a:r>
            <a:endParaRPr lang="en-IN" sz="2000" dirty="0"/>
          </a:p>
        </p:txBody>
      </p:sp>
    </p:spTree>
    <p:extLst>
      <p:ext uri="{BB962C8B-B14F-4D97-AF65-F5344CB8AC3E}">
        <p14:creationId xmlns:p14="http://schemas.microsoft.com/office/powerpoint/2010/main" val="274529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
            <a:ext cx="10515600" cy="819098"/>
          </a:xfrm>
        </p:spPr>
        <p:txBody>
          <a:bodyPr>
            <a:normAutofit/>
          </a:bodyPr>
          <a:lstStyle/>
          <a:p>
            <a:r>
              <a:rPr lang="en-US" sz="3600" dirty="0" smtClean="0"/>
              <a:t>Participation Constraint</a:t>
            </a:r>
            <a:endParaRPr lang="en-IN" sz="3600" dirty="0"/>
          </a:p>
        </p:txBody>
      </p:sp>
      <p:pic>
        <p:nvPicPr>
          <p:cNvPr id="7" name="Picture 6"/>
          <p:cNvPicPr>
            <a:picLocks noChangeAspect="1"/>
          </p:cNvPicPr>
          <p:nvPr/>
        </p:nvPicPr>
        <p:blipFill>
          <a:blip r:embed="rId2"/>
          <a:stretch>
            <a:fillRect/>
          </a:stretch>
        </p:blipFill>
        <p:spPr>
          <a:xfrm>
            <a:off x="188891" y="4496483"/>
            <a:ext cx="5858070" cy="2054218"/>
          </a:xfrm>
          <a:prstGeom prst="rect">
            <a:avLst/>
          </a:prstGeom>
        </p:spPr>
      </p:pic>
      <p:pic>
        <p:nvPicPr>
          <p:cNvPr id="8" name="Picture 7"/>
          <p:cNvPicPr>
            <a:picLocks noChangeAspect="1"/>
          </p:cNvPicPr>
          <p:nvPr/>
        </p:nvPicPr>
        <p:blipFill>
          <a:blip r:embed="rId3"/>
          <a:stretch>
            <a:fillRect/>
          </a:stretch>
        </p:blipFill>
        <p:spPr>
          <a:xfrm>
            <a:off x="6723008" y="464696"/>
            <a:ext cx="5269124" cy="2503356"/>
          </a:xfrm>
          <a:prstGeom prst="rect">
            <a:avLst/>
          </a:prstGeom>
        </p:spPr>
      </p:pic>
      <p:pic>
        <p:nvPicPr>
          <p:cNvPr id="9" name="Picture 8"/>
          <p:cNvPicPr>
            <a:picLocks noChangeAspect="1"/>
          </p:cNvPicPr>
          <p:nvPr/>
        </p:nvPicPr>
        <p:blipFill>
          <a:blip r:embed="rId4"/>
          <a:stretch>
            <a:fillRect/>
          </a:stretch>
        </p:blipFill>
        <p:spPr>
          <a:xfrm>
            <a:off x="6552936" y="3519594"/>
            <a:ext cx="5439195" cy="2896195"/>
          </a:xfrm>
          <a:prstGeom prst="rect">
            <a:avLst/>
          </a:prstGeom>
        </p:spPr>
      </p:pic>
      <p:pic>
        <p:nvPicPr>
          <p:cNvPr id="11" name="Picture 10"/>
          <p:cNvPicPr>
            <a:picLocks noChangeAspect="1"/>
          </p:cNvPicPr>
          <p:nvPr/>
        </p:nvPicPr>
        <p:blipFill>
          <a:blip r:embed="rId5"/>
          <a:stretch>
            <a:fillRect/>
          </a:stretch>
        </p:blipFill>
        <p:spPr>
          <a:xfrm>
            <a:off x="188891" y="819258"/>
            <a:ext cx="6278803" cy="3527890"/>
          </a:xfrm>
          <a:prstGeom prst="rect">
            <a:avLst/>
          </a:prstGeom>
        </p:spPr>
      </p:pic>
    </p:spTree>
    <p:extLst>
      <p:ext uri="{BB962C8B-B14F-4D97-AF65-F5344CB8AC3E}">
        <p14:creationId xmlns:p14="http://schemas.microsoft.com/office/powerpoint/2010/main" val="211614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590331-79EA-4EA5-9777-E386B18F3E63}"/>
              </a:ext>
            </a:extLst>
          </p:cNvPr>
          <p:cNvSpPr>
            <a:spLocks noGrp="1"/>
          </p:cNvSpPr>
          <p:nvPr>
            <p:ph type="title"/>
          </p:nvPr>
        </p:nvSpPr>
        <p:spPr/>
        <p:txBody>
          <a:bodyPr/>
          <a:lstStyle/>
          <a:p>
            <a:r>
              <a:rPr lang="en-IN" dirty="0"/>
              <a:t>Degree of a Relationship</a:t>
            </a:r>
          </a:p>
        </p:txBody>
      </p:sp>
      <p:sp>
        <p:nvSpPr>
          <p:cNvPr id="3" name="Content Placeholder 2">
            <a:extLst>
              <a:ext uri="{FF2B5EF4-FFF2-40B4-BE49-F238E27FC236}">
                <a16:creationId xmlns:a16="http://schemas.microsoft.com/office/drawing/2014/main" xmlns="" id="{4DDE4E36-BCAD-475A-9CA0-A828C95F2BDC}"/>
              </a:ext>
            </a:extLst>
          </p:cNvPr>
          <p:cNvSpPr>
            <a:spLocks noGrp="1"/>
          </p:cNvSpPr>
          <p:nvPr>
            <p:ph idx="1"/>
          </p:nvPr>
        </p:nvSpPr>
        <p:spPr/>
        <p:txBody>
          <a:bodyPr/>
          <a:lstStyle/>
          <a:p>
            <a:r>
              <a:rPr lang="en-IN" dirty="0"/>
              <a:t>Based on the number of linked entity types, we have 4 types of degrees of relationships.</a:t>
            </a:r>
          </a:p>
          <a:p>
            <a:pPr lvl="1"/>
            <a:r>
              <a:rPr lang="en-IN" dirty="0"/>
              <a:t>Unary</a:t>
            </a:r>
          </a:p>
          <a:p>
            <a:pPr lvl="1"/>
            <a:r>
              <a:rPr lang="en-IN" dirty="0"/>
              <a:t>Binary</a:t>
            </a:r>
          </a:p>
          <a:p>
            <a:pPr lvl="1"/>
            <a:r>
              <a:rPr lang="en-IN" dirty="0"/>
              <a:t>Ternary</a:t>
            </a:r>
          </a:p>
          <a:p>
            <a:pPr lvl="1"/>
            <a:r>
              <a:rPr lang="en-IN" dirty="0"/>
              <a:t>N-</a:t>
            </a:r>
            <a:r>
              <a:rPr lang="en-IN" dirty="0" err="1"/>
              <a:t>ary</a:t>
            </a:r>
            <a:endParaRPr lang="en-IN" dirty="0"/>
          </a:p>
        </p:txBody>
      </p:sp>
    </p:spTree>
    <p:extLst>
      <p:ext uri="{BB962C8B-B14F-4D97-AF65-F5344CB8AC3E}">
        <p14:creationId xmlns:p14="http://schemas.microsoft.com/office/powerpoint/2010/main" val="1017835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A1FBED-9FFE-47CA-BD98-D4070B41E098}"/>
              </a:ext>
            </a:extLst>
          </p:cNvPr>
          <p:cNvSpPr>
            <a:spLocks noGrp="1"/>
          </p:cNvSpPr>
          <p:nvPr>
            <p:ph type="title"/>
          </p:nvPr>
        </p:nvSpPr>
        <p:spPr/>
        <p:txBody>
          <a:bodyPr/>
          <a:lstStyle/>
          <a:p>
            <a:r>
              <a:rPr lang="en-IN" dirty="0"/>
              <a:t>Unary Relationship</a:t>
            </a:r>
          </a:p>
        </p:txBody>
      </p:sp>
      <p:sp>
        <p:nvSpPr>
          <p:cNvPr id="3" name="Content Placeholder 2">
            <a:extLst>
              <a:ext uri="{FF2B5EF4-FFF2-40B4-BE49-F238E27FC236}">
                <a16:creationId xmlns:a16="http://schemas.microsoft.com/office/drawing/2014/main" xmlns="" id="{D89A8618-EE4D-40C9-AE67-E437A4EB5B12}"/>
              </a:ext>
            </a:extLst>
          </p:cNvPr>
          <p:cNvSpPr>
            <a:spLocks noGrp="1"/>
          </p:cNvSpPr>
          <p:nvPr>
            <p:ph idx="1"/>
          </p:nvPr>
        </p:nvSpPr>
        <p:spPr/>
        <p:txBody>
          <a:bodyPr/>
          <a:lstStyle/>
          <a:p>
            <a:pPr algn="just"/>
            <a:r>
              <a:rPr lang="en-IN" dirty="0"/>
              <a:t>In this type of relationship, both the associating entity type are the same. So, we can say that unary relationships exist when both entity types are the same and we call them the degree of relationship is 1. Or in other words, in a relation only one entity set is participating then such type of relationship is known as a unary relationship.</a:t>
            </a:r>
          </a:p>
          <a:p>
            <a:pPr algn="just"/>
            <a:endParaRPr lang="en-IN" dirty="0"/>
          </a:p>
          <a:p>
            <a:pPr algn="just"/>
            <a:r>
              <a:rPr lang="en-IN" dirty="0"/>
              <a:t>Example: In a particular class, we have many students, there are monitors too. So, here class monitors are also students. Thus, we can say that only students are participating here. So the degree of such type of relationship is 1.</a:t>
            </a:r>
          </a:p>
        </p:txBody>
      </p:sp>
    </p:spTree>
    <p:extLst>
      <p:ext uri="{BB962C8B-B14F-4D97-AF65-F5344CB8AC3E}">
        <p14:creationId xmlns:p14="http://schemas.microsoft.com/office/powerpoint/2010/main" val="3103160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EEE506-5782-45C9-8AC4-92508055C744}"/>
              </a:ext>
            </a:extLst>
          </p:cNvPr>
          <p:cNvSpPr>
            <a:spLocks noGrp="1"/>
          </p:cNvSpPr>
          <p:nvPr>
            <p:ph type="title"/>
          </p:nvPr>
        </p:nvSpPr>
        <p:spPr/>
        <p:txBody>
          <a:bodyPr/>
          <a:lstStyle/>
          <a:p>
            <a:r>
              <a:rPr lang="en-IN" dirty="0"/>
              <a:t>Example – </a:t>
            </a:r>
            <a:r>
              <a:rPr lang="en-IN"/>
              <a:t>Unary Relationship</a:t>
            </a:r>
          </a:p>
        </p:txBody>
      </p:sp>
      <p:pic>
        <p:nvPicPr>
          <p:cNvPr id="7170" name="Picture 2" descr="Lightbox">
            <a:extLst>
              <a:ext uri="{FF2B5EF4-FFF2-40B4-BE49-F238E27FC236}">
                <a16:creationId xmlns:a16="http://schemas.microsoft.com/office/drawing/2014/main" xmlns="" id="{E2BB26B5-B8AD-4FD3-9935-E9ED5694F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7967" y="2276475"/>
            <a:ext cx="5012058" cy="335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111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826</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urw-din</vt:lpstr>
      <vt:lpstr>Office Theme</vt:lpstr>
      <vt:lpstr>Unit-2</vt:lpstr>
      <vt:lpstr>Cardinality and Participation Constraints</vt:lpstr>
      <vt:lpstr>Example for 1:1 Relationship Type</vt:lpstr>
      <vt:lpstr>Example for 1:M Relationship Type</vt:lpstr>
      <vt:lpstr>Example for N:M Relationship Type</vt:lpstr>
      <vt:lpstr>Participation Constraint</vt:lpstr>
      <vt:lpstr>Degree of a Relationship</vt:lpstr>
      <vt:lpstr>Unary Relationship</vt:lpstr>
      <vt:lpstr>Example – Unary Relationship</vt:lpstr>
      <vt:lpstr>Binary Relationship</vt:lpstr>
      <vt:lpstr>Ternary Relationship</vt:lpstr>
      <vt:lpstr>N-ary Relationship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Urja Mankad</dc:creator>
  <cp:lastModifiedBy>Administrator</cp:lastModifiedBy>
  <cp:revision>21</cp:revision>
  <dcterms:created xsi:type="dcterms:W3CDTF">2021-11-24T23:59:09Z</dcterms:created>
  <dcterms:modified xsi:type="dcterms:W3CDTF">2025-08-19T04:58:11Z</dcterms:modified>
</cp:coreProperties>
</file>