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385" r:id="rId4"/>
    <p:sldId id="390" r:id="rId5"/>
    <p:sldId id="270" r:id="rId6"/>
    <p:sldId id="257" r:id="rId7"/>
    <p:sldId id="386" r:id="rId8"/>
    <p:sldId id="387" r:id="rId9"/>
    <p:sldId id="388" r:id="rId10"/>
    <p:sldId id="3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14864-4AC2-444F-9635-DD74841E6581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DA889-A451-442E-A712-75DD3B4F9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2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="" xmlns:a16="http://schemas.microsoft.com/office/drawing/2014/main" id="{052D617B-3812-4285-8BAA-3AD487178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1A2D3B-A4A4-4594-B9ED-DAABA3AC7D0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="" xmlns:a16="http://schemas.microsoft.com/office/drawing/2014/main" id="{C4A862AF-4D38-4AF3-A4E2-95082A8DA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="" xmlns:a16="http://schemas.microsoft.com/office/drawing/2014/main" id="{CE08CAA6-B42B-4DE9-B699-D178392EA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5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DA889-A451-442E-A712-75DD3B4F91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185613-4872-4BB4-91D4-DF9209CEE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8305FCB-AC3B-4939-AEF4-8D5740F33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B0A22B1-7DB5-49FE-A3B5-5D5DBF82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54677C-74F5-4EBF-8C1E-54236FDF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499FC0-CEE8-4823-A6BC-FBBFF136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C215B-9C29-4A75-BF86-53F944CE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FB10F0-BC0D-424D-9217-6549A27E6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C47A6E-72DF-4042-A065-077F420D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0D73CD-465C-48E2-9205-3054CCB5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3D1F9F-5DCC-4F73-B6B5-62564B65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8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97842A0-D772-447E-839A-86E130B3C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E84DC5-DAFA-42E9-AF55-99D9A92B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805E3F-38D6-44B2-958D-5AFA79AA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9EF198-8293-4B0E-9253-AA42BDEA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94251C-6B6B-49FE-8C33-DDA6A89C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4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6FCBAF-971D-4E38-8B39-683A734D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98A2CD-27D7-485A-93DC-F1321E1B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209DE4-548F-4E22-8756-CEFE84AE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C20537-D812-4755-A219-FC95B01A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16D6C5-BAAB-4232-9360-2EC05E18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434216-56A2-447D-80D6-FBCC741E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D4F2D2-3409-43D4-B08F-241C00B0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A60DDF-0AC5-4DDA-80D7-6F0213BE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28BF46-FC7E-4EB2-B813-4AF7A12F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71B6AF-8114-4776-A097-078D1CA9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3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A4416C-E9D3-44CD-9DAE-1817E6F8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98F683-E104-4344-8A7D-E8937F704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1B3A56-C89C-4E18-8831-8FAAA364B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EE3B7D-D255-4AD1-ACD6-36A7502F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01D108-A190-42E1-B37F-CCF92E09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76C55F-966B-471E-9FBD-FDC86879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0635C8-2FBE-4069-A244-FC391F7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139C1E-EF92-4E33-9304-DB3F554E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C890CD-5883-4DFE-A072-26CC74440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A9A68F2-DF03-481E-B62D-452853758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EA63315-01EA-4C5C-8EAB-65815F739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F03A306-FB09-44B5-B589-C79C6482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D27A6B5-EF75-460C-906B-97B3D225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DA49143-5DD0-44A4-B094-1F757F4A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0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AE347-B8CD-4F63-B64F-EF3DA35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77D82BB-BD0E-4F61-A7F6-07F17CE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9C9BC55-69C9-4D9F-A752-3EF7982C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C574BED-AF9F-4B32-885C-1744D13B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8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BE80991-906F-4BA7-85CD-27E569E2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C098FF6-4D6C-45B6-B853-439B19DE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45002F-9A32-4A82-A870-371F3616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9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9FEBAD-D00C-4A2F-B8F4-A78D67A5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A79629-D4A9-4CC9-9F84-BA4884DB8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D5D3282-4B8A-40E1-838E-815BD8A95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1A7A55-478D-4C0E-AF90-DC5F7171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BDB150-CBD3-4EC7-A1BB-F47AA6F0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71C35E-7B17-4EC3-9988-CF933372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25DA4-CA36-4EDD-8BC2-DCF91549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5651C5D-37E8-493F-BE50-5AA0A975F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DA56572-22CA-4417-B5B4-4C8E8A1D0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19A5CA-DE7F-41FF-A444-5A82732B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ED173A-A4D4-484B-A73D-E2037A94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CBDD45B-AD09-4295-AA47-C9F461B3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0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D13F5D-F437-410A-9FD9-11C0FCFA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D3F1F1-5C60-45AA-97D3-CC815EEF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1E3806-C784-4B8C-B60B-E6D66D3DB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1F60-A87D-4B90-BF19-BBF6DEA756F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4DA96A-A85B-42A1-AF54-3C1ADD53F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905EBC-0663-48BD-B045-8C373D014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7A1B-7E27-4E58-A75E-CAA13E572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4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440588-C1A3-459A-886A-80216AF21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ER-Diagram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66A9090-4EB8-4F98-97C6-CF766EED0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Unit-2 </a:t>
            </a:r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489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1978C5-906F-4D46-AB66-3300EB77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78" y="0"/>
            <a:ext cx="8652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7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271C22-73F2-427F-99DD-01BEE893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5C6A3-9B5F-4450-B51E-39AF691E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Organization has multiple departments</a:t>
            </a:r>
          </a:p>
          <a:p>
            <a:r>
              <a:rPr lang="en-IN" dirty="0"/>
              <a:t>Employees work for the department and manages the department</a:t>
            </a:r>
          </a:p>
          <a:p>
            <a:r>
              <a:rPr lang="en-IN" dirty="0"/>
              <a:t>Per department there is an supervisor (an employee)</a:t>
            </a:r>
          </a:p>
          <a:p>
            <a:r>
              <a:rPr lang="en-IN" dirty="0"/>
              <a:t>Department executes different projects</a:t>
            </a:r>
          </a:p>
          <a:p>
            <a:r>
              <a:rPr lang="en-IN" dirty="0"/>
              <a:t>Employees work on those projects on hourly basis</a:t>
            </a:r>
          </a:p>
          <a:p>
            <a:r>
              <a:rPr lang="en-IN" dirty="0"/>
              <a:t>Organization manages the information of the Employee’s dependents also.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77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050">
            <a:extLst>
              <a:ext uri="{FF2B5EF4-FFF2-40B4-BE49-F238E27FC236}">
                <a16:creationId xmlns="" xmlns:a16="http://schemas.microsoft.com/office/drawing/2014/main" id="{F215E831-82A1-4161-A4CA-EBD072053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8102" y="284813"/>
            <a:ext cx="10515600" cy="6542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Weak Entity Types</a:t>
            </a:r>
          </a:p>
        </p:txBody>
      </p:sp>
      <p:sp>
        <p:nvSpPr>
          <p:cNvPr id="33796" name="Rectangle 2051">
            <a:extLst>
              <a:ext uri="{FF2B5EF4-FFF2-40B4-BE49-F238E27FC236}">
                <a16:creationId xmlns="" xmlns:a16="http://schemas.microsoft.com/office/drawing/2014/main" id="{D9E7F971-F2B2-45BE-8803-CB36280D7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49114"/>
            <a:ext cx="10515600" cy="535250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An entity that does not have a key attribute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weak entity must participate in an identifying relationship type with an owner or identifying entity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Entities are identified by the combination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partial key of the 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particular entity they are related to in the identifying entity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Example: </a:t>
            </a:r>
            <a:r>
              <a:rPr lang="en-US" altLang="en-US" sz="2000" b="1" dirty="0" smtClean="0"/>
              <a:t>1</a:t>
            </a:r>
            <a:endParaRPr lang="en-US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DEPENDENT entity is identified by the dependent’s first name, </a:t>
            </a:r>
            <a:r>
              <a:rPr lang="en-US" altLang="en-US" sz="2000" i="1" dirty="0"/>
              <a:t>and</a:t>
            </a:r>
            <a:r>
              <a:rPr lang="en-US" altLang="en-US" sz="2000" dirty="0"/>
              <a:t> the specific EMPLOYEE with whom the dependent is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Name of DEPENDENT is the </a:t>
            </a:r>
            <a:r>
              <a:rPr lang="en-US" altLang="en-US" sz="2000" i="1" dirty="0"/>
              <a:t>partial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DEPENDENT is a </a:t>
            </a:r>
            <a:r>
              <a:rPr lang="en-US" altLang="en-US" sz="2000" i="1" dirty="0"/>
              <a:t>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EMPLOYEE is its identifying entity type via the identifying relationship type </a:t>
            </a:r>
            <a:r>
              <a:rPr lang="en-US" altLang="en-US" sz="2000" dirty="0" smtClean="0"/>
              <a:t>DEPENDENT_OF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/>
          </a:p>
          <a:p>
            <a:r>
              <a:rPr lang="en-US" altLang="en-US" sz="2100" b="1" dirty="0"/>
              <a:t>Example: 2</a:t>
            </a:r>
          </a:p>
          <a:p>
            <a:pPr lvl="1"/>
            <a:r>
              <a:rPr lang="en-US" sz="2100" dirty="0" smtClean="0"/>
              <a:t>ORDER </a:t>
            </a:r>
            <a:r>
              <a:rPr lang="en-US" sz="2100" dirty="0"/>
              <a:t>(Strong Entity) and </a:t>
            </a:r>
            <a:r>
              <a:rPr lang="en-US" sz="2100" dirty="0" smtClean="0"/>
              <a:t>ORDERITEM </a:t>
            </a:r>
            <a:r>
              <a:rPr lang="en-US" sz="2100" dirty="0"/>
              <a:t>(Weak Entity).</a:t>
            </a:r>
          </a:p>
          <a:p>
            <a:pPr lvl="1"/>
            <a:r>
              <a:rPr lang="en-US" sz="2100" dirty="0"/>
              <a:t>An </a:t>
            </a:r>
            <a:r>
              <a:rPr lang="en-US" sz="2100" dirty="0" err="1"/>
              <a:t>OrderItem</a:t>
            </a:r>
            <a:r>
              <a:rPr lang="en-US" sz="2100" dirty="0"/>
              <a:t> cannot exist without an Order.</a:t>
            </a:r>
          </a:p>
          <a:p>
            <a:pPr lvl="1"/>
            <a:r>
              <a:rPr lang="en-US" sz="2100" dirty="0"/>
              <a:t>Partial key: </a:t>
            </a:r>
            <a:r>
              <a:rPr lang="en-US" sz="2100" dirty="0" err="1"/>
              <a:t>ItemNumber</a:t>
            </a:r>
            <a:r>
              <a:rPr lang="en-US" sz="2100" dirty="0"/>
              <a:t> within an order.</a:t>
            </a:r>
          </a:p>
          <a:p>
            <a:pPr lvl="1"/>
            <a:r>
              <a:rPr lang="en-US" sz="2100" dirty="0"/>
              <a:t>Weak relationship: "Contains" between Order and </a:t>
            </a:r>
            <a:r>
              <a:rPr lang="en-US" sz="2100" dirty="0" err="1"/>
              <a:t>OrderItem</a:t>
            </a:r>
            <a:r>
              <a:rPr lang="en-US" sz="2100" dirty="0"/>
              <a:t>.</a:t>
            </a:r>
          </a:p>
          <a:p>
            <a:pPr lvl="1"/>
            <a:endParaRPr lang="en-US" alt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71"/>
            <a:ext cx="10515600" cy="82482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Relationship Type Attribute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71" y="841397"/>
            <a:ext cx="11414184" cy="849657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Relationship </a:t>
            </a:r>
            <a:r>
              <a:rPr lang="en-US" sz="2400" dirty="0"/>
              <a:t>attribute is a specific characteristic or property of that relationship itself, providing more detail about how the entities are connected</a:t>
            </a:r>
            <a:endParaRPr lang="en-IN" sz="2400" dirty="0"/>
          </a:p>
        </p:txBody>
      </p:sp>
      <p:pic>
        <p:nvPicPr>
          <p:cNvPr id="1026" name="Picture 2" descr="https://media.geeksforgeeks.org/wp-content/uploads/1to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0007"/>
            <a:ext cx="5975402" cy="20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9976" y="6090850"/>
            <a:ext cx="478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Employee -------- </a:t>
            </a:r>
            <a:r>
              <a:rPr lang="en-IN" dirty="0" err="1"/>
              <a:t>Works_On</a:t>
            </a:r>
            <a:r>
              <a:rPr lang="en-IN" dirty="0"/>
              <a:t>(Hours) --------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60" y="2010007"/>
            <a:ext cx="3594518" cy="23963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9976" y="5265180"/>
            <a:ext cx="5371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Doctor -------- Treats(</a:t>
            </a:r>
            <a:r>
              <a:rPr lang="en-IN" dirty="0" err="1"/>
              <a:t>Date_of_Treatment</a:t>
            </a:r>
            <a:r>
              <a:rPr lang="en-IN" dirty="0"/>
              <a:t>) -------- Patient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660" y="4072583"/>
            <a:ext cx="3594518" cy="25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3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78579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4" descr="fig03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1" y="714356"/>
            <a:ext cx="6467608" cy="6143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192F27-D330-4EC1-91BE-CCB3085B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University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008804-6959-4212-ABC3-72A56BD4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Different College / institute are there under the university</a:t>
            </a:r>
          </a:p>
          <a:p>
            <a:r>
              <a:rPr lang="en-IN" dirty="0"/>
              <a:t>Each College has different departments that manages information related to courses</a:t>
            </a:r>
          </a:p>
          <a:p>
            <a:r>
              <a:rPr lang="en-IN" dirty="0"/>
              <a:t>Students are enrolled in a course </a:t>
            </a:r>
          </a:p>
          <a:p>
            <a:r>
              <a:rPr lang="en-IN" dirty="0"/>
              <a:t>Courses offers different subjects</a:t>
            </a:r>
          </a:p>
          <a:p>
            <a:r>
              <a:rPr lang="en-IN" dirty="0"/>
              <a:t>Faculties teaches subjects in different courses</a:t>
            </a:r>
          </a:p>
          <a:p>
            <a:r>
              <a:rPr lang="en-IN" dirty="0"/>
              <a:t>One faculty in each department is the head of that department</a:t>
            </a:r>
          </a:p>
          <a:p>
            <a:r>
              <a:rPr lang="en-IN" dirty="0"/>
              <a:t>One faculty is the director of the college / institute.</a:t>
            </a:r>
          </a:p>
          <a:p>
            <a:r>
              <a:rPr lang="en-IN" dirty="0"/>
              <a:t>Course has exam, students appear for the exam and get grades for the same</a:t>
            </a:r>
          </a:p>
        </p:txBody>
      </p:sp>
    </p:spTree>
    <p:extLst>
      <p:ext uri="{BB962C8B-B14F-4D97-AF65-F5344CB8AC3E}">
        <p14:creationId xmlns:p14="http://schemas.microsoft.com/office/powerpoint/2010/main" val="8419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341C1C-CC74-479B-89ED-DBE93774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50166"/>
            <a:ext cx="11240086" cy="1240522"/>
          </a:xfrm>
        </p:spPr>
        <p:txBody>
          <a:bodyPr>
            <a:noAutofit/>
          </a:bodyPr>
          <a:lstStyle/>
          <a:p>
            <a:r>
              <a:rPr lang="en-IN" sz="3600" dirty="0"/>
              <a:t>Draw an ER Diagram for the Library Management System.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D17D29-74BA-4D35-B7C8-0EDC8102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Library different types of books are purchased for the students to refer.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 are categorized by different authors and publishers.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registers in the library and can issue books.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Librarian manages student details.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34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3F40D6-1BC5-46B4-A2FE-3A474739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Management System of an IT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341D99-89E1-41AC-8E95-D0BC0526A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company handles different projects from clients</a:t>
            </a:r>
          </a:p>
          <a:p>
            <a:r>
              <a:rPr lang="en-IN" dirty="0"/>
              <a:t>Manages client information</a:t>
            </a:r>
          </a:p>
          <a:p>
            <a:r>
              <a:rPr lang="en-IN" dirty="0"/>
              <a:t>Project contains different task and duration</a:t>
            </a:r>
          </a:p>
          <a:p>
            <a:r>
              <a:rPr lang="en-IN" dirty="0"/>
              <a:t>Employee has to maintain the </a:t>
            </a:r>
            <a:r>
              <a:rPr lang="en-IN" dirty="0" err="1"/>
              <a:t>daywise</a:t>
            </a:r>
            <a:r>
              <a:rPr lang="en-IN" dirty="0"/>
              <a:t> timesheet for the </a:t>
            </a:r>
            <a:r>
              <a:rPr lang="en-IN"/>
              <a:t>task completed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60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F2E3E1-65F1-4630-BA61-A6C9CDAC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Pharmacy Store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80EADC-9CE9-4688-BF44-8F53DCAB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Store has many branches, pharmacist as an employee in it</a:t>
            </a:r>
          </a:p>
          <a:p>
            <a:r>
              <a:rPr lang="en-IN" dirty="0"/>
              <a:t>Drug manufacturing company supplies drugs at different branches</a:t>
            </a:r>
          </a:p>
          <a:p>
            <a:r>
              <a:rPr lang="en-IN" dirty="0"/>
              <a:t>Patient come with a doctor’s prescription</a:t>
            </a:r>
          </a:p>
          <a:p>
            <a:r>
              <a:rPr lang="en-IN" dirty="0"/>
              <a:t>Pharmacist sell drugs</a:t>
            </a:r>
          </a:p>
          <a:p>
            <a:r>
              <a:rPr lang="en-IN" dirty="0"/>
              <a:t>The store manages information relate to the doctor, the patient as a customer, the manufacturer and the pharmacist as an employee – branch wise</a:t>
            </a:r>
          </a:p>
        </p:txBody>
      </p:sp>
    </p:spTree>
    <p:extLst>
      <p:ext uri="{BB962C8B-B14F-4D97-AF65-F5344CB8AC3E}">
        <p14:creationId xmlns:p14="http://schemas.microsoft.com/office/powerpoint/2010/main" val="80567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455</Words>
  <Application>Microsoft Office PowerPoint</Application>
  <PresentationFormat>Widescreen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Office Theme</vt:lpstr>
      <vt:lpstr>ER-Diagram</vt:lpstr>
      <vt:lpstr>Company Management System</vt:lpstr>
      <vt:lpstr>Weak Entity Types</vt:lpstr>
      <vt:lpstr>Relationship Type Attribute</vt:lpstr>
      <vt:lpstr>Example</vt:lpstr>
      <vt:lpstr>University Management System</vt:lpstr>
      <vt:lpstr>Draw an ER Diagram for the Library Management System. </vt:lpstr>
      <vt:lpstr>Project Management System of an IT Company</vt:lpstr>
      <vt:lpstr>Pharmacy Store Management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ER-Diagram</dc:title>
  <dc:creator>Urja Mankad</dc:creator>
  <cp:lastModifiedBy>Administrator</cp:lastModifiedBy>
  <cp:revision>12</cp:revision>
  <dcterms:created xsi:type="dcterms:W3CDTF">2021-11-26T03:48:52Z</dcterms:created>
  <dcterms:modified xsi:type="dcterms:W3CDTF">2025-08-25T05:01:04Z</dcterms:modified>
</cp:coreProperties>
</file>