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8" r:id="rId14"/>
    <p:sldId id="269" r:id="rId15"/>
    <p:sldId id="270" r:id="rId16"/>
    <p:sldId id="267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A763-BA7E-41E6-B878-FF17A3719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10CDB-CA72-45B7-9FF0-0FAD45D6A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D1DF6-8432-438F-8240-3F48C4FA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9048-A24C-40FB-B807-A782514DF7CB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8A797-DE55-47CC-9E31-04CC962E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5EF24-847E-4D06-950D-CC2FD446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2A7A-5B18-4F82-851F-F16B9DF1F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9C51-167D-43B4-B03A-0AE71371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4C646-39F5-4AC5-942D-E9789E2A0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B2A46-3373-406E-9555-52345F5C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9048-A24C-40FB-B807-A782514DF7CB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697CB-7044-4616-A805-FC694FFF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C0691-DE12-4BBE-8EB1-1A549486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2A7A-5B18-4F82-851F-F16B9DF1F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96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5C9C65-2779-4BF7-8725-89D74BDD9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D4B10-318D-43A4-8C51-B31392797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3D25-9221-443C-A103-CFFC7031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9048-A24C-40FB-B807-A782514DF7CB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50671-653F-4194-9911-3229A0D0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A39BB-2CF9-453E-8A6D-D97210C4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2A7A-5B18-4F82-851F-F16B9DF1F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393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4DE-63E9-43A7-8BEE-76099AECF6E2}" type="datetimeFigureOut">
              <a:rPr lang="en-US" smtClean="0"/>
              <a:pPr/>
              <a:t>12/3/2021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DE9-E573-4FCB-989A-73E9173554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1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4DE-63E9-43A7-8BEE-76099AECF6E2}" type="datetimeFigureOut">
              <a:rPr lang="en-US" smtClean="0"/>
              <a:pPr/>
              <a:t>12/3/2021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DE9-E573-4FCB-989A-73E9173554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24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4DE-63E9-43A7-8BEE-76099AECF6E2}" type="datetimeFigureOut">
              <a:rPr lang="en-US" smtClean="0"/>
              <a:pPr/>
              <a:t>12/3/2021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DE9-E573-4FCB-989A-73E9173554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171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4DE-63E9-43A7-8BEE-76099AECF6E2}" type="datetimeFigureOut">
              <a:rPr lang="en-US" smtClean="0"/>
              <a:pPr/>
              <a:t>12/3/2021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DE9-E573-4FCB-989A-73E9173554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954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4DE-63E9-43A7-8BEE-76099AECF6E2}" type="datetimeFigureOut">
              <a:rPr lang="en-US" smtClean="0"/>
              <a:pPr/>
              <a:t>12/3/2021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DE9-E573-4FCB-989A-73E9173554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259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4DE-63E9-43A7-8BEE-76099AECF6E2}" type="datetimeFigureOut">
              <a:rPr lang="en-US" smtClean="0"/>
              <a:pPr/>
              <a:t>12/3/2021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DE9-E573-4FCB-989A-73E9173554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640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4DE-63E9-43A7-8BEE-76099AECF6E2}" type="datetimeFigureOut">
              <a:rPr lang="en-US" smtClean="0"/>
              <a:pPr/>
              <a:t>12/3/2021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DE9-E573-4FCB-989A-73E9173554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829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4DE-63E9-43A7-8BEE-76099AECF6E2}" type="datetimeFigureOut">
              <a:rPr lang="en-US" smtClean="0"/>
              <a:pPr/>
              <a:t>12/3/2021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DE9-E573-4FCB-989A-73E9173554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13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A3086-A568-42F1-B65C-B122A13C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64A17-285B-441F-BEFA-3A0B0AEFD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95E09-DC50-4DEC-B4A7-B5B00FFCE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9048-A24C-40FB-B807-A782514DF7CB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7F348-0648-4E6D-83B9-A8B6B024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C5CE0-9731-4C04-AC7D-049C23DA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2A7A-5B18-4F82-851F-F16B9DF1F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455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4DE-63E9-43A7-8BEE-76099AECF6E2}" type="datetimeFigureOut">
              <a:rPr lang="en-US" smtClean="0"/>
              <a:pPr/>
              <a:t>12/3/2021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DE9-E573-4FCB-989A-73E9173554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660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4DE-63E9-43A7-8BEE-76099AECF6E2}" type="datetimeFigureOut">
              <a:rPr lang="en-US" smtClean="0"/>
              <a:pPr/>
              <a:t>12/3/2021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DE9-E573-4FCB-989A-73E9173554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6019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4DE-63E9-43A7-8BEE-76099AECF6E2}" type="datetimeFigureOut">
              <a:rPr lang="en-US" smtClean="0"/>
              <a:pPr/>
              <a:t>12/3/2021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DE9-E573-4FCB-989A-73E9173554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76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9AEC-4276-441E-954F-03DC5D50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B410A-F8C5-4335-940E-7139F4422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52413-8546-48DA-8395-BE4B04AC8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9048-A24C-40FB-B807-A782514DF7CB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4BC80-3531-40B9-A144-3CE23429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16F2C-E659-4608-AD75-55071D10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2A7A-5B18-4F82-851F-F16B9DF1F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5134-A9B3-4E8D-9463-C00F0C46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89D03-BB9B-4326-995D-0839B6E2A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E743D-8207-4992-8AE2-1A5D7575B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F8D28-E486-422E-AB96-F52C3696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9048-A24C-40FB-B807-A782514DF7CB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4BA1-EEDD-4728-AA1E-434160CB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ADD07-D268-4151-AA06-E5A0DA07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2A7A-5B18-4F82-851F-F16B9DF1F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20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F672-0DBE-4678-A41F-AEAA72E9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5DC2E-27FA-4E08-98F4-B1261FCB3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F9CEC-CEE1-425A-8839-D88E02F81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BE98D-657C-4FC5-9114-2D013BD06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16F25-6956-4B75-A193-5C8C3005D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3CB43-3786-47C8-8D08-7A5DB934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9048-A24C-40FB-B807-A782514DF7CB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E37F6D-7BD0-4814-B6A4-8BB841E0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A5EB4-5960-4ECA-A4F1-C4C39C15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2A7A-5B18-4F82-851F-F16B9DF1F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25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806E-5E4F-4A7F-BFBB-CD4240F1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002300-AD2C-44CB-84FE-682B9127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9048-A24C-40FB-B807-A782514DF7CB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6DF3B-4652-4CCF-997E-08A0C36B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00163-968D-4BD1-9631-FF7E6DB6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2A7A-5B18-4F82-851F-F16B9DF1F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20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27E25-66DE-41A0-8702-C9816D63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9048-A24C-40FB-B807-A782514DF7CB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D0F93-AB4F-40D5-AF16-30F6B52E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A8351-5640-4C56-9A47-6B0F065C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2A7A-5B18-4F82-851F-F16B9DF1F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26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EB7A-2EDC-407D-89B5-E6424396A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1D110-C6F6-4062-9AA5-ED9C006DE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0D91A-83D3-4513-AD23-5F6CDDB0C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5DD79-0487-4F7E-8C00-14FB6828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9048-A24C-40FB-B807-A782514DF7CB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B8AF1-8908-43E0-BBB0-7BB0683B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A938D-37FF-44D5-A782-7F94FA54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2A7A-5B18-4F82-851F-F16B9DF1F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62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E889-AD35-4C64-8D5C-3D7CD633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7DCF2-6461-4491-821C-79E9FFCB7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310CC-FBFB-4FF8-84D2-E0CDD54FB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6E6B6-9796-485F-9DA0-43A31E95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9048-A24C-40FB-B807-A782514DF7CB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8026C-FABB-4F8B-9FC4-E9250302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E4C97-79E5-4967-B9EA-129243AC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2A7A-5B18-4F82-851F-F16B9DF1F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00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86EC5-D93B-4976-8527-6A2EE52C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22432-6D88-4FF2-BF71-2D3B53E1F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8109C-0C6A-4C65-B80D-D4E281681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49048-A24C-40FB-B807-A782514DF7CB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DED02-59B2-403B-9819-C5769EF2B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71CB5-109F-4BF9-B285-2BDB424CF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A2A7A-5B18-4F82-851F-F16B9DF1F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22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54DE-63E9-43A7-8BEE-76099AECF6E2}" type="datetimeFigureOut">
              <a:rPr lang="en-US" smtClean="0"/>
              <a:pPr/>
              <a:t>12/3/2021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72DE9-E573-4FCB-989A-73E9173554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31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8E14-799A-4F56-AF84-B7DA8A220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E6F9B-A507-407A-8253-F8A103B6CD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7041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6200-7EB3-49E7-94A4-1B99B96D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Transitive Functional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8F398-F769-4B58-8F5E-CC63996AD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34" y="1690688"/>
            <a:ext cx="8510954" cy="4917293"/>
          </a:xfrm>
        </p:spPr>
        <p:txBody>
          <a:bodyPr>
            <a:normAutofit fontScale="92500"/>
          </a:bodyPr>
          <a:lstStyle/>
          <a:p>
            <a:r>
              <a:rPr lang="en-IN" dirty="0"/>
              <a:t>In transitive functional dependency, dependent is indirectly dependent on determinant.</a:t>
            </a:r>
          </a:p>
          <a:p>
            <a:r>
              <a:rPr lang="en-IN" dirty="0"/>
              <a:t>i.e. If a → b &amp; b → c, then according to axiom of transitivity, a → c. This is a transitive functional dependency </a:t>
            </a:r>
          </a:p>
          <a:p>
            <a:endParaRPr lang="en-IN" dirty="0"/>
          </a:p>
          <a:p>
            <a:r>
              <a:rPr lang="en-IN" dirty="0"/>
              <a:t>Here, </a:t>
            </a:r>
            <a:r>
              <a:rPr lang="en-IN" dirty="0" err="1"/>
              <a:t>enrol_no</a:t>
            </a:r>
            <a:r>
              <a:rPr lang="en-IN" dirty="0"/>
              <a:t> → dept and dept → </a:t>
            </a:r>
            <a:r>
              <a:rPr lang="en-IN" dirty="0" err="1"/>
              <a:t>building_no</a:t>
            </a:r>
            <a:r>
              <a:rPr lang="en-IN" dirty="0"/>
              <a:t>, </a:t>
            </a:r>
          </a:p>
          <a:p>
            <a:r>
              <a:rPr lang="en-IN" dirty="0"/>
              <a:t>Hence, according to the axiom of transitivity, </a:t>
            </a:r>
          </a:p>
          <a:p>
            <a:r>
              <a:rPr lang="en-IN" dirty="0" err="1"/>
              <a:t>enrol_no</a:t>
            </a:r>
            <a:r>
              <a:rPr lang="en-IN" dirty="0"/>
              <a:t> → </a:t>
            </a:r>
            <a:r>
              <a:rPr lang="en-IN" dirty="0" err="1"/>
              <a:t>building_no</a:t>
            </a:r>
            <a:r>
              <a:rPr lang="en-IN" dirty="0"/>
              <a:t> is a valid functional dependency. </a:t>
            </a:r>
          </a:p>
          <a:p>
            <a:r>
              <a:rPr lang="en-IN" dirty="0"/>
              <a:t>This is an indirect functional dependency, hence called Transitive functional dependency.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3101A-CC60-490A-A04E-1818FF336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456" y="3896751"/>
            <a:ext cx="3402891" cy="279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2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93D5-B9DD-4A59-89DD-978C5ACB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Transitive FD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42196-08A0-425E-9876-3D68A5244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583491" cy="33033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5B0CEF-49DE-4703-8319-DC320E7CABCD}"/>
              </a:ext>
            </a:extLst>
          </p:cNvPr>
          <p:cNvSpPr txBox="1"/>
          <p:nvPr/>
        </p:nvSpPr>
        <p:spPr>
          <a:xfrm>
            <a:off x="838199" y="5167311"/>
            <a:ext cx="85834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dirty="0">
                <a:solidFill>
                  <a:srgbClr val="303030"/>
                </a:solidFill>
                <a:effectLst/>
                <a:latin typeface="Cabin"/>
              </a:rPr>
              <a:t>From above table,</a:t>
            </a:r>
          </a:p>
          <a:p>
            <a:pPr algn="l"/>
            <a:r>
              <a:rPr lang="en-IN" sz="2400" b="0" i="0" dirty="0" err="1">
                <a:solidFill>
                  <a:srgbClr val="303030"/>
                </a:solidFill>
                <a:effectLst/>
                <a:latin typeface="Cabin"/>
              </a:rPr>
              <a:t>Roll_Number</a:t>
            </a:r>
            <a:r>
              <a:rPr lang="en-IN" sz="2400" b="0" i="0" dirty="0">
                <a:solidFill>
                  <a:srgbClr val="303030"/>
                </a:solidFill>
                <a:effectLst/>
                <a:latin typeface="Cabin"/>
              </a:rPr>
              <a:t> --&gt; </a:t>
            </a:r>
            <a:r>
              <a:rPr lang="en-IN" sz="2400" b="0" i="0" dirty="0" err="1">
                <a:solidFill>
                  <a:srgbClr val="303030"/>
                </a:solidFill>
                <a:effectLst/>
                <a:latin typeface="Cabin"/>
              </a:rPr>
              <a:t>Pin_Code</a:t>
            </a:r>
            <a:r>
              <a:rPr lang="en-IN" sz="2400" b="0" i="0" dirty="0">
                <a:solidFill>
                  <a:srgbClr val="303030"/>
                </a:solidFill>
                <a:effectLst/>
                <a:latin typeface="Cabin"/>
              </a:rPr>
              <a:t> and </a:t>
            </a:r>
            <a:r>
              <a:rPr lang="en-IN" sz="2400" b="0" i="0" dirty="0" err="1">
                <a:solidFill>
                  <a:srgbClr val="303030"/>
                </a:solidFill>
                <a:effectLst/>
                <a:latin typeface="Cabin"/>
              </a:rPr>
              <a:t>Pin_Code</a:t>
            </a:r>
            <a:r>
              <a:rPr lang="en-IN" sz="2400" b="0" i="0" dirty="0">
                <a:solidFill>
                  <a:srgbClr val="303030"/>
                </a:solidFill>
                <a:effectLst/>
                <a:latin typeface="Cabin"/>
              </a:rPr>
              <a:t> --&gt; </a:t>
            </a:r>
            <a:r>
              <a:rPr lang="en-IN" sz="2400" b="0" i="0" dirty="0" err="1">
                <a:solidFill>
                  <a:srgbClr val="303030"/>
                </a:solidFill>
                <a:effectLst/>
                <a:latin typeface="Cabin"/>
              </a:rPr>
              <a:t>City_Name</a:t>
            </a:r>
            <a:r>
              <a:rPr lang="en-IN" sz="2400" b="0" i="0" dirty="0">
                <a:solidFill>
                  <a:srgbClr val="303030"/>
                </a:solidFill>
                <a:effectLst/>
                <a:latin typeface="Cabin"/>
              </a:rPr>
              <a:t> hold.</a:t>
            </a:r>
          </a:p>
          <a:p>
            <a:pPr algn="l"/>
            <a:r>
              <a:rPr lang="en-IN" sz="2400" b="0" i="0" dirty="0">
                <a:solidFill>
                  <a:srgbClr val="303030"/>
                </a:solidFill>
                <a:effectLst/>
                <a:latin typeface="Cabin"/>
              </a:rPr>
              <a:t>Than </a:t>
            </a:r>
            <a:r>
              <a:rPr lang="en-IN" sz="2400" b="0" i="0" dirty="0" err="1">
                <a:solidFill>
                  <a:srgbClr val="303030"/>
                </a:solidFill>
                <a:effectLst/>
                <a:latin typeface="Cabin"/>
              </a:rPr>
              <a:t>Roll_Number</a:t>
            </a:r>
            <a:r>
              <a:rPr lang="en-IN" sz="2400" b="0" i="0" dirty="0">
                <a:solidFill>
                  <a:srgbClr val="303030"/>
                </a:solidFill>
                <a:effectLst/>
                <a:latin typeface="Cabin"/>
              </a:rPr>
              <a:t> --&gt; </a:t>
            </a:r>
            <a:r>
              <a:rPr lang="en-IN" sz="2400" b="0" i="0" dirty="0" err="1">
                <a:solidFill>
                  <a:srgbClr val="303030"/>
                </a:solidFill>
                <a:effectLst/>
                <a:latin typeface="Cabin"/>
              </a:rPr>
              <a:t>City_Name</a:t>
            </a:r>
            <a:r>
              <a:rPr lang="en-IN" sz="2400" b="0" i="0" dirty="0">
                <a:solidFill>
                  <a:srgbClr val="303030"/>
                </a:solidFill>
                <a:effectLst/>
                <a:latin typeface="Cabin"/>
              </a:rPr>
              <a:t> is a transitive FD.</a:t>
            </a:r>
          </a:p>
        </p:txBody>
      </p:sp>
    </p:spTree>
    <p:extLst>
      <p:ext uri="{BB962C8B-B14F-4D97-AF65-F5344CB8AC3E}">
        <p14:creationId xmlns:p14="http://schemas.microsoft.com/office/powerpoint/2010/main" val="2472350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US" dirty="0"/>
              <a:t>Normalization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3" y="785794"/>
            <a:ext cx="10944665" cy="5811954"/>
          </a:xfrm>
        </p:spPr>
        <p:txBody>
          <a:bodyPr>
            <a:normAutofit/>
          </a:bodyPr>
          <a:lstStyle/>
          <a:p>
            <a:r>
              <a:rPr lang="en-IN" dirty="0"/>
              <a:t>First Normal Form: This rule defines that all the attributes in a relation must have atomic domains. The values in an atomic domain are indivisible units.</a:t>
            </a:r>
          </a:p>
          <a:p>
            <a:r>
              <a:rPr lang="en-US" dirty="0" err="1"/>
              <a:t>Eg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into 1</a:t>
            </a:r>
            <a:r>
              <a:rPr lang="en-US" baseline="30000" dirty="0"/>
              <a:t>st</a:t>
            </a:r>
            <a:r>
              <a:rPr lang="en-US" dirty="0"/>
              <a:t> NF as:</a:t>
            </a:r>
          </a:p>
          <a:p>
            <a:pPr>
              <a:buNone/>
            </a:pPr>
            <a:r>
              <a:rPr lang="en-US" dirty="0"/>
              <a:t>	{</a:t>
            </a:r>
            <a:r>
              <a:rPr lang="en-US" dirty="0" err="1"/>
              <a:t>Car_Model</a:t>
            </a:r>
            <a:r>
              <a:rPr lang="en-US" dirty="0"/>
              <a:t>, Color} and {</a:t>
            </a:r>
            <a:r>
              <a:rPr lang="en-US" dirty="0" err="1"/>
              <a:t>Car_Model</a:t>
            </a:r>
            <a:r>
              <a:rPr lang="en-US" dirty="0"/>
              <a:t>, Price} 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955678"/>
              </p:ext>
            </p:extLst>
          </p:nvPr>
        </p:nvGraphicFramePr>
        <p:xfrm>
          <a:off x="3015174" y="2501899"/>
          <a:ext cx="7057293" cy="247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2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613">
                <a:tc>
                  <a:txBody>
                    <a:bodyPr/>
                    <a:lstStyle/>
                    <a:p>
                      <a:r>
                        <a:rPr lang="en-US" dirty="0" err="1"/>
                        <a:t>Car_model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61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Red, Grey, Black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5lk ,</a:t>
                      </a:r>
                      <a:r>
                        <a:rPr lang="en-US" baseline="0" dirty="0"/>
                        <a:t> 6lk , 4.5lk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61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Red, Yellow, White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 </a:t>
                      </a:r>
                      <a:r>
                        <a:rPr lang="en-US" dirty="0" err="1"/>
                        <a:t>lk</a:t>
                      </a:r>
                      <a:r>
                        <a:rPr lang="en-US" dirty="0"/>
                        <a:t> , 4lk, 6lk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61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Black, White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7lk ,</a:t>
                      </a:r>
                      <a:r>
                        <a:rPr lang="en-US" baseline="0" dirty="0"/>
                        <a:t> 6lk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61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White, Grey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6lk , 7lk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US" dirty="0"/>
              <a:t>Cont…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451" y="857232"/>
            <a:ext cx="10930597" cy="5726130"/>
          </a:xfrm>
        </p:spPr>
        <p:txBody>
          <a:bodyPr/>
          <a:lstStyle/>
          <a:p>
            <a:pPr algn="just"/>
            <a:r>
              <a:rPr lang="en-IN" dirty="0"/>
              <a:t>Second Normal Form: </a:t>
            </a:r>
          </a:p>
          <a:p>
            <a:pPr algn="just"/>
            <a:r>
              <a:rPr lang="en-IN" dirty="0"/>
              <a:t>Every non-prime attribute should be fully functionally dependent on prime key attribute. </a:t>
            </a:r>
          </a:p>
          <a:p>
            <a:pPr algn="just"/>
            <a:r>
              <a:rPr lang="en-IN" dirty="0"/>
              <a:t>That is, if X → A holds, then there should not be any proper subset Y of X, for which Y → A also holds true. </a:t>
            </a:r>
          </a:p>
          <a:p>
            <a:pPr algn="just">
              <a:buNone/>
            </a:pP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algn="just">
              <a:buNone/>
            </a:pPr>
            <a:r>
              <a:rPr lang="en-US" dirty="0" err="1"/>
              <a:t>Stud_Proj</a:t>
            </a:r>
            <a:r>
              <a:rPr lang="en-US" dirty="0"/>
              <a:t>: {</a:t>
            </a:r>
            <a:r>
              <a:rPr lang="en-US" dirty="0" err="1"/>
              <a:t>stud_id</a:t>
            </a:r>
            <a:r>
              <a:rPr lang="en-US" dirty="0"/>
              <a:t>, name, </a:t>
            </a:r>
            <a:r>
              <a:rPr lang="en-US" dirty="0" err="1"/>
              <a:t>proj_id</a:t>
            </a:r>
            <a:r>
              <a:rPr lang="en-US" dirty="0"/>
              <a:t>, </a:t>
            </a:r>
            <a:r>
              <a:rPr lang="en-US" dirty="0" err="1"/>
              <a:t>proj_name</a:t>
            </a:r>
            <a:r>
              <a:rPr lang="en-US" dirty="0"/>
              <a:t>}</a:t>
            </a:r>
          </a:p>
          <a:p>
            <a:pPr algn="just">
              <a:buNone/>
            </a:pPr>
            <a:r>
              <a:rPr lang="en-US" dirty="0"/>
              <a:t>Student:    {</a:t>
            </a:r>
            <a:r>
              <a:rPr lang="en-US" dirty="0" err="1"/>
              <a:t>stud_Id</a:t>
            </a:r>
            <a:r>
              <a:rPr lang="en-US" dirty="0"/>
              <a:t>, name, </a:t>
            </a:r>
            <a:r>
              <a:rPr lang="en-US" dirty="0" err="1"/>
              <a:t>proj_Id</a:t>
            </a:r>
            <a:r>
              <a:rPr lang="en-US" dirty="0"/>
              <a:t>,}</a:t>
            </a:r>
          </a:p>
          <a:p>
            <a:pPr algn="just">
              <a:buNone/>
            </a:pPr>
            <a:r>
              <a:rPr lang="en-US" dirty="0"/>
              <a:t>Project:      {</a:t>
            </a:r>
            <a:r>
              <a:rPr lang="en-US" dirty="0" err="1"/>
              <a:t>proj_id</a:t>
            </a:r>
            <a:r>
              <a:rPr lang="en-US" dirty="0"/>
              <a:t>, </a:t>
            </a:r>
            <a:r>
              <a:rPr lang="en-US" dirty="0" err="1"/>
              <a:t>proj_name</a:t>
            </a:r>
            <a:r>
              <a:rPr lang="en-US" dirty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181" y="928671"/>
            <a:ext cx="10986867" cy="519749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Third Normal Form:</a:t>
            </a:r>
          </a:p>
          <a:p>
            <a:pPr algn="just">
              <a:buNone/>
            </a:pPr>
            <a:r>
              <a:rPr lang="en-IN" dirty="0"/>
              <a:t>    For a relation to be in Third Normal Form, it must be in Second Normal form and the following must satisfy </a:t>
            </a:r>
          </a:p>
          <a:p>
            <a:pPr algn="just"/>
            <a:r>
              <a:rPr lang="en-IN" dirty="0"/>
              <a:t>No non-prime attribute is transitively dependent on prime key attribute. </a:t>
            </a:r>
          </a:p>
          <a:p>
            <a:pPr algn="just"/>
            <a:r>
              <a:rPr lang="en-IN" dirty="0"/>
              <a:t>For any non-trivial functional dependency, </a:t>
            </a:r>
          </a:p>
          <a:p>
            <a:pPr algn="just">
              <a:buNone/>
            </a:pPr>
            <a:r>
              <a:rPr lang="en-IN" dirty="0"/>
              <a:t>	X → A, then either </a:t>
            </a:r>
          </a:p>
          <a:p>
            <a:pPr lvl="2" algn="just"/>
            <a:r>
              <a:rPr lang="en-IN" dirty="0"/>
              <a:t>X is a </a:t>
            </a:r>
            <a:r>
              <a:rPr lang="en-IN" dirty="0" err="1"/>
              <a:t>superkey</a:t>
            </a:r>
            <a:r>
              <a:rPr lang="en-IN" dirty="0"/>
              <a:t>          or</a:t>
            </a:r>
          </a:p>
          <a:p>
            <a:pPr lvl="2" algn="just"/>
            <a:r>
              <a:rPr lang="en-IN" dirty="0"/>
              <a:t>A is prime attribute.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US" dirty="0"/>
              <a:t>Cont…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965D-AA63-474A-AAF6-150F4AA0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5BE8A-3B5C-48D7-ABC1-C85F687DA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Set Operation</a:t>
            </a:r>
            <a:r>
              <a:rPr lang="en-IN"/>
              <a:t>: Clause</a:t>
            </a:r>
            <a:endParaRPr lang="en-IN" dirty="0"/>
          </a:p>
          <a:p>
            <a:pPr lvl="1"/>
            <a:r>
              <a:rPr lang="en-IN" dirty="0"/>
              <a:t>UNION, </a:t>
            </a:r>
          </a:p>
          <a:p>
            <a:pPr lvl="1"/>
            <a:r>
              <a:rPr lang="en-IN" dirty="0"/>
              <a:t>UNION ALL,</a:t>
            </a:r>
          </a:p>
          <a:p>
            <a:pPr lvl="1"/>
            <a:r>
              <a:rPr lang="en-IN" dirty="0"/>
              <a:t>INTERSECTION, </a:t>
            </a:r>
          </a:p>
          <a:p>
            <a:pPr lvl="1"/>
            <a:r>
              <a:rPr lang="en-IN" dirty="0"/>
              <a:t>MINUS </a:t>
            </a:r>
          </a:p>
        </p:txBody>
      </p:sp>
    </p:spTree>
    <p:extLst>
      <p:ext uri="{BB962C8B-B14F-4D97-AF65-F5344CB8AC3E}">
        <p14:creationId xmlns:p14="http://schemas.microsoft.com/office/powerpoint/2010/main" val="3884697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9EF0-BDBD-4700-AA05-6AD992AA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851B-F2E1-40D5-BB9F-0F3566E72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2052" cy="4667250"/>
          </a:xfrm>
        </p:spPr>
        <p:txBody>
          <a:bodyPr>
            <a:normAutofit/>
          </a:bodyPr>
          <a:lstStyle/>
          <a:p>
            <a:r>
              <a:rPr lang="en-IN" dirty="0"/>
              <a:t>Multiple queries can be put together using UNION clause</a:t>
            </a:r>
          </a:p>
          <a:p>
            <a:r>
              <a:rPr lang="en-IN" dirty="0"/>
              <a:t>For using UNION clause no. of columns and it’s datatype must be same</a:t>
            </a:r>
          </a:p>
          <a:p>
            <a:r>
              <a:rPr lang="en-IN" dirty="0"/>
              <a:t>The IN operator has a higher precedence than the UNION operator</a:t>
            </a:r>
          </a:p>
          <a:p>
            <a:r>
              <a:rPr lang="en-IN" dirty="0"/>
              <a:t>NULL Values are not ignored during duplicate checking</a:t>
            </a:r>
          </a:p>
          <a:p>
            <a:r>
              <a:rPr lang="en-IN" dirty="0" err="1"/>
              <a:t>Eg.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select </a:t>
            </a:r>
            <a:r>
              <a:rPr lang="en-IN" dirty="0" err="1"/>
              <a:t>a_id</a:t>
            </a:r>
            <a:r>
              <a:rPr lang="en-IN" dirty="0"/>
              <a:t>, city from applicant where city like 'Baroda' </a:t>
            </a:r>
          </a:p>
          <a:p>
            <a:pPr marL="457200" lvl="1" indent="0">
              <a:buNone/>
            </a:pPr>
            <a:r>
              <a:rPr lang="en-IN" dirty="0"/>
              <a:t>union </a:t>
            </a:r>
          </a:p>
          <a:p>
            <a:pPr marL="457200" lvl="1" indent="0">
              <a:buNone/>
            </a:pPr>
            <a:r>
              <a:rPr lang="en-IN" dirty="0"/>
              <a:t>select </a:t>
            </a:r>
            <a:r>
              <a:rPr lang="en-IN" dirty="0" err="1"/>
              <a:t>e.et_id</a:t>
            </a:r>
            <a:r>
              <a:rPr lang="en-IN" dirty="0"/>
              <a:t>, </a:t>
            </a:r>
            <a:r>
              <a:rPr lang="en-IN" dirty="0" err="1"/>
              <a:t>d.city</a:t>
            </a:r>
            <a:r>
              <a:rPr lang="en-IN" dirty="0"/>
              <a:t> from </a:t>
            </a:r>
            <a:r>
              <a:rPr lang="en-IN" dirty="0" err="1"/>
              <a:t>entrance_test</a:t>
            </a:r>
            <a:r>
              <a:rPr lang="en-IN" dirty="0"/>
              <a:t> e, </a:t>
            </a:r>
            <a:r>
              <a:rPr lang="en-IN" dirty="0" err="1"/>
              <a:t>etest_details</a:t>
            </a:r>
            <a:r>
              <a:rPr lang="en-IN" dirty="0"/>
              <a:t> </a:t>
            </a:r>
          </a:p>
          <a:p>
            <a:pPr marL="457200" lvl="1" indent="0">
              <a:buNone/>
            </a:pPr>
            <a:r>
              <a:rPr lang="en-IN" dirty="0"/>
              <a:t>where </a:t>
            </a:r>
            <a:r>
              <a:rPr lang="en-IN" dirty="0" err="1"/>
              <a:t>e.et_id</a:t>
            </a:r>
            <a:r>
              <a:rPr lang="en-IN" dirty="0"/>
              <a:t> = </a:t>
            </a:r>
            <a:r>
              <a:rPr lang="en-IN" dirty="0" err="1"/>
              <a:t>d.et_id</a:t>
            </a:r>
            <a:r>
              <a:rPr lang="en-IN" dirty="0"/>
              <a:t> and </a:t>
            </a:r>
            <a:r>
              <a:rPr lang="en-IN" dirty="0" err="1"/>
              <a:t>d.city</a:t>
            </a:r>
            <a:r>
              <a:rPr lang="en-IN" dirty="0"/>
              <a:t> </a:t>
            </a:r>
            <a:r>
              <a:rPr lang="en-IN" dirty="0" err="1"/>
              <a:t>like'Baroda</a:t>
            </a:r>
            <a:r>
              <a:rPr lang="en-IN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42154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C1-CA41-4DC2-BC2D-D7A3DBDC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Intersect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7783-436B-48C6-B6D2-F236FC478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Displays only common rows as output from multiple table’s intersection</a:t>
            </a:r>
          </a:p>
          <a:p>
            <a:r>
              <a:rPr lang="en-IN" dirty="0"/>
              <a:t>Intersect does not ignore NULL values</a:t>
            </a:r>
          </a:p>
          <a:p>
            <a:r>
              <a:rPr lang="en-IN" dirty="0" err="1"/>
              <a:t>Eg.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Suppose need to display </a:t>
            </a:r>
            <a:r>
              <a:rPr lang="en-IN" dirty="0" err="1"/>
              <a:t>Enroll_No</a:t>
            </a:r>
            <a:r>
              <a:rPr lang="en-IN" dirty="0"/>
              <a:t> and Name of students who are the  1</a:t>
            </a:r>
            <a:r>
              <a:rPr lang="en-IN" baseline="30000" dirty="0"/>
              <a:t>st</a:t>
            </a:r>
            <a:r>
              <a:rPr lang="en-IN" dirty="0"/>
              <a:t> year and 2</a:t>
            </a:r>
            <a:r>
              <a:rPr lang="en-IN" baseline="30000" dirty="0"/>
              <a:t>nd</a:t>
            </a:r>
            <a:r>
              <a:rPr lang="en-IN" dirty="0"/>
              <a:t> year rankers.</a:t>
            </a:r>
          </a:p>
          <a:p>
            <a:pPr lvl="1"/>
            <a:r>
              <a:rPr lang="en-IN" dirty="0"/>
              <a:t>Rankers are stored in separate tables of 1</a:t>
            </a:r>
            <a:r>
              <a:rPr lang="en-IN" baseline="30000" dirty="0"/>
              <a:t>st</a:t>
            </a:r>
            <a:r>
              <a:rPr lang="en-IN" dirty="0"/>
              <a:t> year and 2</a:t>
            </a:r>
            <a:r>
              <a:rPr lang="en-IN" baseline="30000" dirty="0"/>
              <a:t>nd</a:t>
            </a:r>
            <a:r>
              <a:rPr lang="en-IN" dirty="0"/>
              <a:t> Year</a:t>
            </a:r>
          </a:p>
          <a:p>
            <a:pPr lvl="1"/>
            <a:r>
              <a:rPr lang="en-IN" dirty="0"/>
              <a:t>So can use Intersect clause as: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Select </a:t>
            </a:r>
            <a:r>
              <a:rPr lang="en-IN" dirty="0" err="1"/>
              <a:t>Enroll_No</a:t>
            </a:r>
            <a:r>
              <a:rPr lang="en-IN" dirty="0"/>
              <a:t>, Name from </a:t>
            </a:r>
            <a:r>
              <a:rPr lang="en-IN" dirty="0" err="1"/>
              <a:t>FYRank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INTERSECT</a:t>
            </a:r>
          </a:p>
          <a:p>
            <a:pPr marL="457200" lvl="1" indent="0">
              <a:buNone/>
            </a:pPr>
            <a:r>
              <a:rPr lang="en-IN" dirty="0"/>
              <a:t>Select </a:t>
            </a:r>
            <a:r>
              <a:rPr lang="en-IN" dirty="0" err="1"/>
              <a:t>Enroll_No</a:t>
            </a:r>
            <a:r>
              <a:rPr lang="en-IN" dirty="0"/>
              <a:t>, Name from </a:t>
            </a:r>
            <a:r>
              <a:rPr lang="en-IN" dirty="0" err="1"/>
              <a:t>SYRank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714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49D9-F415-4D62-BD5A-0B7C1103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50A7-9A18-4146-B899-870FE5AB8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output of Minus clause are the rows from the output of 1</a:t>
            </a:r>
            <a:r>
              <a:rPr lang="en-IN" baseline="30000" dirty="0"/>
              <a:t>st</a:t>
            </a:r>
            <a:r>
              <a:rPr lang="en-IN" dirty="0"/>
              <a:t> query after filtering the rows received by the second query</a:t>
            </a:r>
          </a:p>
          <a:p>
            <a:endParaRPr lang="en-IN" dirty="0"/>
          </a:p>
          <a:p>
            <a:r>
              <a:rPr lang="en-IN" dirty="0" err="1"/>
              <a:t>Eg.</a:t>
            </a:r>
            <a:r>
              <a:rPr lang="en-IN" dirty="0"/>
              <a:t> </a:t>
            </a:r>
          </a:p>
          <a:p>
            <a:r>
              <a:rPr lang="en-IN" dirty="0"/>
              <a:t>Display students who are ranker I 1</a:t>
            </a:r>
            <a:r>
              <a:rPr lang="en-IN" baseline="30000" dirty="0"/>
              <a:t>st</a:t>
            </a:r>
            <a:r>
              <a:rPr lang="en-IN" dirty="0"/>
              <a:t> year but not in 2</a:t>
            </a:r>
            <a:r>
              <a:rPr lang="en-IN" baseline="30000" dirty="0"/>
              <a:t>nd</a:t>
            </a:r>
            <a:r>
              <a:rPr lang="en-IN" dirty="0"/>
              <a:t> year</a:t>
            </a:r>
          </a:p>
          <a:p>
            <a:endParaRPr lang="en-IN" dirty="0"/>
          </a:p>
          <a:p>
            <a:pPr marL="457200" lvl="1" indent="0">
              <a:buNone/>
            </a:pPr>
            <a:r>
              <a:rPr lang="en-IN" dirty="0"/>
              <a:t>Select </a:t>
            </a:r>
            <a:r>
              <a:rPr lang="en-IN" dirty="0" err="1"/>
              <a:t>Enroll_No</a:t>
            </a:r>
            <a:r>
              <a:rPr lang="en-IN" dirty="0"/>
              <a:t>, Name from </a:t>
            </a:r>
            <a:r>
              <a:rPr lang="en-IN" dirty="0" err="1"/>
              <a:t>FYRank</a:t>
            </a:r>
            <a:endParaRPr lang="en-IN" dirty="0"/>
          </a:p>
          <a:p>
            <a:pPr marL="457200" lvl="1" indent="0">
              <a:buNone/>
            </a:pPr>
            <a:r>
              <a:rPr lang="en-IN"/>
              <a:t>MINUS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Select </a:t>
            </a:r>
            <a:r>
              <a:rPr lang="en-IN" dirty="0" err="1"/>
              <a:t>Enroll_No</a:t>
            </a:r>
            <a:r>
              <a:rPr lang="en-IN" dirty="0"/>
              <a:t>, Name from </a:t>
            </a:r>
            <a:r>
              <a:rPr lang="en-IN" dirty="0" err="1"/>
              <a:t>SYRank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104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1884-3057-4C0B-A464-CC45715F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D267-B2D4-43F8-82DB-60E33F99F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A functional dependency is a constraint that specifies the relationship between two sets of attributes where one set can accurately determine the value of other sets. </a:t>
            </a:r>
          </a:p>
          <a:p>
            <a:pPr algn="just"/>
            <a:r>
              <a:rPr lang="en-IN" dirty="0"/>
              <a:t>A functional dependency is denoted by an arrow “→”. The functional dependency X → Y, where X is a set of attributes that is capable of determining the value of Y. </a:t>
            </a:r>
          </a:p>
          <a:p>
            <a:pPr algn="just"/>
            <a:r>
              <a:rPr lang="en-IN" dirty="0"/>
              <a:t>The attribute set on the left side of the arrow, X is called Determinant, while on the right side, Y is called the Dependent. </a:t>
            </a:r>
          </a:p>
          <a:p>
            <a:pPr algn="just"/>
            <a:r>
              <a:rPr lang="en-IN" dirty="0"/>
              <a:t>Functional dependencies are used to mathematically express relations among database entities and are very important to understand advanced concepts in Relational Database System </a:t>
            </a:r>
          </a:p>
        </p:txBody>
      </p:sp>
    </p:spTree>
    <p:extLst>
      <p:ext uri="{BB962C8B-B14F-4D97-AF65-F5344CB8AC3E}">
        <p14:creationId xmlns:p14="http://schemas.microsoft.com/office/powerpoint/2010/main" val="28892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43DA-7410-4407-BA3B-A84DD938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607" y="116076"/>
            <a:ext cx="7704478" cy="6442034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>
                <a:latin typeface="+mn-lt"/>
                <a:ea typeface="+mn-ea"/>
                <a:cs typeface="+mn-cs"/>
              </a:rPr>
              <a:t>From the table we can conclude some valid functional dependencies:</a:t>
            </a:r>
            <a:br>
              <a:rPr lang="en-IN" sz="2800" dirty="0">
                <a:latin typeface="+mn-lt"/>
                <a:ea typeface="+mn-ea"/>
                <a:cs typeface="+mn-cs"/>
              </a:rPr>
            </a:br>
            <a:br>
              <a:rPr lang="en-IN" sz="2800" dirty="0">
                <a:latin typeface="+mn-lt"/>
                <a:ea typeface="+mn-ea"/>
                <a:cs typeface="+mn-cs"/>
              </a:rPr>
            </a:br>
            <a:r>
              <a:rPr lang="en-IN" sz="2800" dirty="0" err="1">
                <a:latin typeface="+mn-lt"/>
                <a:ea typeface="+mn-ea"/>
                <a:cs typeface="+mn-cs"/>
              </a:rPr>
              <a:t>roll_no</a:t>
            </a:r>
            <a:r>
              <a:rPr lang="en-IN" sz="2800" dirty="0">
                <a:latin typeface="+mn-lt"/>
                <a:ea typeface="+mn-ea"/>
                <a:cs typeface="+mn-cs"/>
              </a:rPr>
              <a:t> → { name, </a:t>
            </a:r>
            <a:r>
              <a:rPr lang="en-IN" sz="2800" dirty="0" err="1">
                <a:latin typeface="+mn-lt"/>
                <a:ea typeface="+mn-ea"/>
                <a:cs typeface="+mn-cs"/>
              </a:rPr>
              <a:t>dept_name</a:t>
            </a:r>
            <a:r>
              <a:rPr lang="en-IN" sz="2800" dirty="0">
                <a:latin typeface="+mn-lt"/>
                <a:ea typeface="+mn-ea"/>
                <a:cs typeface="+mn-cs"/>
              </a:rPr>
              <a:t>, </a:t>
            </a:r>
            <a:r>
              <a:rPr lang="en-IN" sz="2800" dirty="0" err="1">
                <a:latin typeface="+mn-lt"/>
                <a:ea typeface="+mn-ea"/>
                <a:cs typeface="+mn-cs"/>
              </a:rPr>
              <a:t>dept_building</a:t>
            </a:r>
            <a:r>
              <a:rPr lang="en-IN" sz="2800" dirty="0">
                <a:latin typeface="+mn-lt"/>
                <a:ea typeface="+mn-ea"/>
                <a:cs typeface="+mn-cs"/>
              </a:rPr>
              <a:t> },</a:t>
            </a:r>
            <a:br>
              <a:rPr lang="en-IN" sz="2800" dirty="0">
                <a:latin typeface="+mn-lt"/>
                <a:ea typeface="+mn-ea"/>
                <a:cs typeface="+mn-cs"/>
              </a:rPr>
            </a:br>
            <a:r>
              <a:rPr lang="en-IN" sz="2800" dirty="0">
                <a:latin typeface="+mn-lt"/>
                <a:ea typeface="+mn-ea"/>
                <a:cs typeface="+mn-cs"/>
              </a:rPr>
              <a:t>Here, </a:t>
            </a:r>
            <a:r>
              <a:rPr lang="en-IN" sz="2800" dirty="0" err="1">
                <a:latin typeface="+mn-lt"/>
                <a:ea typeface="+mn-ea"/>
                <a:cs typeface="+mn-cs"/>
              </a:rPr>
              <a:t>roll_no</a:t>
            </a:r>
            <a:r>
              <a:rPr lang="en-IN" sz="2800" dirty="0">
                <a:latin typeface="+mn-lt"/>
                <a:ea typeface="+mn-ea"/>
                <a:cs typeface="+mn-cs"/>
              </a:rPr>
              <a:t> can determine values of fields name, </a:t>
            </a:r>
            <a:r>
              <a:rPr lang="en-IN" sz="2800" dirty="0" err="1">
                <a:latin typeface="+mn-lt"/>
                <a:ea typeface="+mn-ea"/>
                <a:cs typeface="+mn-cs"/>
              </a:rPr>
              <a:t>dept_name</a:t>
            </a:r>
            <a:r>
              <a:rPr lang="en-IN" sz="2800" dirty="0">
                <a:latin typeface="+mn-lt"/>
                <a:ea typeface="+mn-ea"/>
                <a:cs typeface="+mn-cs"/>
              </a:rPr>
              <a:t> and </a:t>
            </a:r>
            <a:r>
              <a:rPr lang="en-IN" sz="2800" dirty="0" err="1">
                <a:latin typeface="+mn-lt"/>
                <a:ea typeface="+mn-ea"/>
                <a:cs typeface="+mn-cs"/>
              </a:rPr>
              <a:t>dept_building</a:t>
            </a:r>
            <a:r>
              <a:rPr lang="en-IN" sz="2800" dirty="0">
                <a:latin typeface="+mn-lt"/>
                <a:ea typeface="+mn-ea"/>
                <a:cs typeface="+mn-cs"/>
              </a:rPr>
              <a:t>, </a:t>
            </a:r>
            <a:br>
              <a:rPr lang="en-IN" sz="2800" dirty="0">
                <a:latin typeface="+mn-lt"/>
                <a:ea typeface="+mn-ea"/>
                <a:cs typeface="+mn-cs"/>
              </a:rPr>
            </a:br>
            <a:br>
              <a:rPr lang="en-IN" sz="2800" dirty="0">
                <a:latin typeface="+mn-lt"/>
                <a:ea typeface="+mn-ea"/>
                <a:cs typeface="+mn-cs"/>
              </a:rPr>
            </a:br>
            <a:r>
              <a:rPr lang="en-IN" sz="2800" dirty="0" err="1">
                <a:latin typeface="+mn-lt"/>
                <a:ea typeface="+mn-ea"/>
                <a:cs typeface="+mn-cs"/>
              </a:rPr>
              <a:t>roll_no</a:t>
            </a:r>
            <a:r>
              <a:rPr lang="en-IN" sz="2800" dirty="0">
                <a:latin typeface="+mn-lt"/>
                <a:ea typeface="+mn-ea"/>
                <a:cs typeface="+mn-cs"/>
              </a:rPr>
              <a:t> → </a:t>
            </a:r>
            <a:r>
              <a:rPr lang="en-IN" sz="2800" dirty="0" err="1">
                <a:latin typeface="+mn-lt"/>
                <a:ea typeface="+mn-ea"/>
                <a:cs typeface="+mn-cs"/>
              </a:rPr>
              <a:t>dept_name</a:t>
            </a:r>
            <a:r>
              <a:rPr lang="en-IN" sz="2800" dirty="0">
                <a:latin typeface="+mn-lt"/>
                <a:ea typeface="+mn-ea"/>
                <a:cs typeface="+mn-cs"/>
              </a:rPr>
              <a:t> , Since, </a:t>
            </a:r>
            <a:r>
              <a:rPr lang="en-IN" sz="2800" dirty="0" err="1">
                <a:latin typeface="+mn-lt"/>
                <a:ea typeface="+mn-ea"/>
                <a:cs typeface="+mn-cs"/>
              </a:rPr>
              <a:t>roll_no</a:t>
            </a:r>
            <a:r>
              <a:rPr lang="en-IN" sz="2800" dirty="0">
                <a:latin typeface="+mn-lt"/>
                <a:ea typeface="+mn-ea"/>
                <a:cs typeface="+mn-cs"/>
              </a:rPr>
              <a:t> can determine whole set of {name, </a:t>
            </a:r>
            <a:r>
              <a:rPr lang="en-IN" sz="2800" dirty="0" err="1">
                <a:latin typeface="+mn-lt"/>
                <a:ea typeface="+mn-ea"/>
                <a:cs typeface="+mn-cs"/>
              </a:rPr>
              <a:t>dept_name</a:t>
            </a:r>
            <a:r>
              <a:rPr lang="en-IN" sz="2800" dirty="0">
                <a:latin typeface="+mn-lt"/>
                <a:ea typeface="+mn-ea"/>
                <a:cs typeface="+mn-cs"/>
              </a:rPr>
              <a:t>, </a:t>
            </a:r>
            <a:r>
              <a:rPr lang="en-IN" sz="2800" dirty="0" err="1">
                <a:latin typeface="+mn-lt"/>
                <a:ea typeface="+mn-ea"/>
                <a:cs typeface="+mn-cs"/>
              </a:rPr>
              <a:t>dept_building</a:t>
            </a:r>
            <a:r>
              <a:rPr lang="en-IN" sz="2800" dirty="0">
                <a:latin typeface="+mn-lt"/>
                <a:ea typeface="+mn-ea"/>
                <a:cs typeface="+mn-cs"/>
              </a:rPr>
              <a:t>}, it can determine its subset </a:t>
            </a:r>
            <a:r>
              <a:rPr lang="en-IN" sz="2800" dirty="0" err="1">
                <a:latin typeface="+mn-lt"/>
                <a:ea typeface="+mn-ea"/>
                <a:cs typeface="+mn-cs"/>
              </a:rPr>
              <a:t>dept_name</a:t>
            </a:r>
            <a:r>
              <a:rPr lang="en-IN" sz="2800" dirty="0">
                <a:latin typeface="+mn-lt"/>
                <a:ea typeface="+mn-ea"/>
                <a:cs typeface="+mn-cs"/>
              </a:rPr>
              <a:t> also.</a:t>
            </a:r>
            <a:br>
              <a:rPr lang="en-IN" sz="2800" dirty="0">
                <a:latin typeface="+mn-lt"/>
                <a:ea typeface="+mn-ea"/>
                <a:cs typeface="+mn-cs"/>
              </a:rPr>
            </a:br>
            <a:br>
              <a:rPr lang="en-IN" sz="2800" dirty="0">
                <a:latin typeface="+mn-lt"/>
                <a:ea typeface="+mn-ea"/>
                <a:cs typeface="+mn-cs"/>
              </a:rPr>
            </a:br>
            <a:r>
              <a:rPr lang="en-IN" sz="2800" dirty="0" err="1">
                <a:latin typeface="+mn-lt"/>
                <a:ea typeface="+mn-ea"/>
                <a:cs typeface="+mn-cs"/>
              </a:rPr>
              <a:t>dept_name</a:t>
            </a:r>
            <a:r>
              <a:rPr lang="en-IN" sz="2800" dirty="0">
                <a:latin typeface="+mn-lt"/>
                <a:ea typeface="+mn-ea"/>
                <a:cs typeface="+mn-cs"/>
              </a:rPr>
              <a:t> → </a:t>
            </a:r>
            <a:r>
              <a:rPr lang="en-IN" sz="2800" dirty="0" err="1">
                <a:latin typeface="+mn-lt"/>
                <a:ea typeface="+mn-ea"/>
                <a:cs typeface="+mn-cs"/>
              </a:rPr>
              <a:t>dept_building</a:t>
            </a:r>
            <a:r>
              <a:rPr lang="en-IN" sz="2800" dirty="0">
                <a:latin typeface="+mn-lt"/>
                <a:ea typeface="+mn-ea"/>
                <a:cs typeface="+mn-cs"/>
              </a:rPr>
              <a:t> ,  </a:t>
            </a:r>
            <a:r>
              <a:rPr lang="en-IN" sz="2800" dirty="0" err="1">
                <a:latin typeface="+mn-lt"/>
                <a:ea typeface="+mn-ea"/>
                <a:cs typeface="+mn-cs"/>
              </a:rPr>
              <a:t>Dept_name</a:t>
            </a:r>
            <a:r>
              <a:rPr lang="en-IN" sz="2800" dirty="0">
                <a:latin typeface="+mn-lt"/>
                <a:ea typeface="+mn-ea"/>
                <a:cs typeface="+mn-cs"/>
              </a:rPr>
              <a:t> can identify the </a:t>
            </a:r>
            <a:r>
              <a:rPr lang="en-IN" sz="2800" dirty="0" err="1">
                <a:latin typeface="+mn-lt"/>
                <a:ea typeface="+mn-ea"/>
                <a:cs typeface="+mn-cs"/>
              </a:rPr>
              <a:t>dept_building</a:t>
            </a:r>
            <a:r>
              <a:rPr lang="en-IN" sz="2800" dirty="0">
                <a:latin typeface="+mn-lt"/>
                <a:ea typeface="+mn-ea"/>
                <a:cs typeface="+mn-cs"/>
              </a:rPr>
              <a:t> accurately, since departments with different </a:t>
            </a:r>
            <a:r>
              <a:rPr lang="en-IN" sz="2800" dirty="0" err="1">
                <a:latin typeface="+mn-lt"/>
                <a:ea typeface="+mn-ea"/>
                <a:cs typeface="+mn-cs"/>
              </a:rPr>
              <a:t>dept_name</a:t>
            </a:r>
            <a:r>
              <a:rPr lang="en-IN" sz="2800" dirty="0">
                <a:latin typeface="+mn-lt"/>
                <a:ea typeface="+mn-ea"/>
                <a:cs typeface="+mn-cs"/>
              </a:rPr>
              <a:t> will also have a different </a:t>
            </a:r>
            <a:r>
              <a:rPr lang="en-IN" sz="2800" dirty="0" err="1">
                <a:latin typeface="+mn-lt"/>
                <a:ea typeface="+mn-ea"/>
                <a:cs typeface="+mn-cs"/>
              </a:rPr>
              <a:t>dept_building</a:t>
            </a:r>
            <a:br>
              <a:rPr lang="en-IN" sz="2800" dirty="0">
                <a:latin typeface="+mn-lt"/>
                <a:ea typeface="+mn-ea"/>
                <a:cs typeface="+mn-cs"/>
              </a:rPr>
            </a:br>
            <a:br>
              <a:rPr lang="en-IN" sz="2800" dirty="0">
                <a:latin typeface="+mn-lt"/>
                <a:ea typeface="+mn-ea"/>
                <a:cs typeface="+mn-cs"/>
              </a:rPr>
            </a:br>
            <a:r>
              <a:rPr lang="en-IN" sz="2800" dirty="0">
                <a:latin typeface="+mn-lt"/>
                <a:ea typeface="+mn-ea"/>
                <a:cs typeface="+mn-cs"/>
              </a:rPr>
              <a:t>More valid functional dependencies: </a:t>
            </a:r>
            <a:r>
              <a:rPr lang="en-IN" sz="2800" dirty="0" err="1">
                <a:latin typeface="+mn-lt"/>
                <a:ea typeface="+mn-ea"/>
                <a:cs typeface="+mn-cs"/>
              </a:rPr>
              <a:t>roll_no</a:t>
            </a:r>
            <a:r>
              <a:rPr lang="en-IN" sz="2800" dirty="0">
                <a:latin typeface="+mn-lt"/>
                <a:ea typeface="+mn-ea"/>
                <a:cs typeface="+mn-cs"/>
              </a:rPr>
              <a:t> → name, {</a:t>
            </a:r>
            <a:r>
              <a:rPr lang="en-IN" sz="2800" dirty="0" err="1">
                <a:latin typeface="+mn-lt"/>
                <a:ea typeface="+mn-ea"/>
                <a:cs typeface="+mn-cs"/>
              </a:rPr>
              <a:t>roll_no</a:t>
            </a:r>
            <a:r>
              <a:rPr lang="en-IN" sz="2800" dirty="0">
                <a:latin typeface="+mn-lt"/>
                <a:ea typeface="+mn-ea"/>
                <a:cs typeface="+mn-cs"/>
              </a:rPr>
              <a:t>, name} ⇢ {</a:t>
            </a:r>
            <a:r>
              <a:rPr lang="en-IN" sz="2800" dirty="0" err="1">
                <a:latin typeface="+mn-lt"/>
                <a:ea typeface="+mn-ea"/>
                <a:cs typeface="+mn-cs"/>
              </a:rPr>
              <a:t>dept_name</a:t>
            </a:r>
            <a:r>
              <a:rPr lang="en-IN" sz="2800" dirty="0">
                <a:latin typeface="+mn-lt"/>
                <a:ea typeface="+mn-ea"/>
                <a:cs typeface="+mn-cs"/>
              </a:rPr>
              <a:t>, </a:t>
            </a:r>
            <a:r>
              <a:rPr lang="en-IN" sz="2800" dirty="0" err="1">
                <a:latin typeface="+mn-lt"/>
                <a:ea typeface="+mn-ea"/>
                <a:cs typeface="+mn-cs"/>
              </a:rPr>
              <a:t>dept_building</a:t>
            </a:r>
            <a:r>
              <a:rPr lang="en-IN" sz="2800" dirty="0">
                <a:latin typeface="+mn-lt"/>
                <a:ea typeface="+mn-ea"/>
                <a:cs typeface="+mn-cs"/>
              </a:rPr>
              <a:t>}, 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D7A525-09FB-486C-B268-EF5CEBCE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2" y="116076"/>
            <a:ext cx="38004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5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8619-B75E-40C3-8B14-22DDB21C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63" y="280719"/>
            <a:ext cx="11648049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Armstrong’s axioms/properties of functional dependencies: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BA85F-8F75-465D-BD4C-B8C16DC88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6529"/>
          </a:xfrm>
        </p:spPr>
        <p:txBody>
          <a:bodyPr>
            <a:normAutofit fontScale="92500"/>
          </a:bodyPr>
          <a:lstStyle/>
          <a:p>
            <a:r>
              <a:rPr lang="en-IN" sz="3200" dirty="0"/>
              <a:t>Reflexivity: If Y is a subset of X, then X→Y holds by reflexivity rule</a:t>
            </a:r>
          </a:p>
          <a:p>
            <a:pPr lvl="1"/>
            <a:r>
              <a:rPr lang="en-IN" sz="2800" dirty="0"/>
              <a:t>For example, {</a:t>
            </a:r>
            <a:r>
              <a:rPr lang="en-IN" sz="2800" dirty="0" err="1"/>
              <a:t>roll_no</a:t>
            </a:r>
            <a:r>
              <a:rPr lang="en-IN" sz="2800" dirty="0"/>
              <a:t>, name} → name is valid.</a:t>
            </a:r>
          </a:p>
          <a:p>
            <a:r>
              <a:rPr lang="en-IN" sz="3200" dirty="0"/>
              <a:t>Augmentation: If X → Y is a valid dependency, then XZ → YZ is also valid by the augmentation rule.</a:t>
            </a:r>
          </a:p>
          <a:p>
            <a:pPr lvl="1"/>
            <a:r>
              <a:rPr lang="en-IN" sz="2800" dirty="0"/>
              <a:t>For example, If {</a:t>
            </a:r>
            <a:r>
              <a:rPr lang="en-IN" sz="2800" dirty="0" err="1"/>
              <a:t>roll_no</a:t>
            </a:r>
            <a:r>
              <a:rPr lang="en-IN" sz="2800" dirty="0"/>
              <a:t>, name} → </a:t>
            </a:r>
            <a:r>
              <a:rPr lang="en-IN" sz="2800" dirty="0" err="1"/>
              <a:t>dept_building</a:t>
            </a:r>
            <a:r>
              <a:rPr lang="en-IN" sz="2800" dirty="0"/>
              <a:t> is valid, hence {</a:t>
            </a:r>
            <a:r>
              <a:rPr lang="en-IN" sz="2800" dirty="0" err="1"/>
              <a:t>roll_no</a:t>
            </a:r>
            <a:r>
              <a:rPr lang="en-IN" sz="2800" dirty="0"/>
              <a:t>, name, </a:t>
            </a:r>
            <a:r>
              <a:rPr lang="en-IN" sz="2800" dirty="0" err="1"/>
              <a:t>dept_name</a:t>
            </a:r>
            <a:r>
              <a:rPr lang="en-IN" sz="2800" dirty="0"/>
              <a:t>} → {</a:t>
            </a:r>
            <a:r>
              <a:rPr lang="en-IN" sz="2800" dirty="0" err="1"/>
              <a:t>dept_building</a:t>
            </a:r>
            <a:r>
              <a:rPr lang="en-IN" sz="2800" dirty="0"/>
              <a:t>, </a:t>
            </a:r>
            <a:r>
              <a:rPr lang="en-IN" sz="2800" dirty="0" err="1"/>
              <a:t>dept_name</a:t>
            </a:r>
            <a:r>
              <a:rPr lang="en-IN" sz="2800" dirty="0"/>
              <a:t>} is also valid.→</a:t>
            </a:r>
          </a:p>
          <a:p>
            <a:r>
              <a:rPr lang="en-IN" sz="3200" dirty="0"/>
              <a:t>Transitivity: If X → Y and Y → Z are both valid dependencies, then X→Z is also valid by the Transitivity rule.</a:t>
            </a:r>
          </a:p>
          <a:p>
            <a:pPr lvl="1"/>
            <a:r>
              <a:rPr lang="en-IN" sz="2800" dirty="0"/>
              <a:t>For example, </a:t>
            </a:r>
            <a:r>
              <a:rPr lang="en-IN" sz="2800" dirty="0" err="1"/>
              <a:t>roll_no</a:t>
            </a:r>
            <a:r>
              <a:rPr lang="en-IN" sz="2800" dirty="0"/>
              <a:t> → </a:t>
            </a:r>
            <a:r>
              <a:rPr lang="en-IN" sz="2800" dirty="0" err="1"/>
              <a:t>dept_name</a:t>
            </a:r>
            <a:r>
              <a:rPr lang="en-IN" sz="2800" dirty="0"/>
              <a:t> &amp; </a:t>
            </a:r>
            <a:r>
              <a:rPr lang="en-IN" sz="2800" dirty="0" err="1"/>
              <a:t>dept_name</a:t>
            </a:r>
            <a:r>
              <a:rPr lang="en-IN" sz="2800" dirty="0"/>
              <a:t> → </a:t>
            </a:r>
            <a:r>
              <a:rPr lang="en-IN" sz="2800" dirty="0" err="1"/>
              <a:t>dept_building</a:t>
            </a:r>
            <a:r>
              <a:rPr lang="en-IN" sz="2800" dirty="0"/>
              <a:t>, then </a:t>
            </a:r>
            <a:r>
              <a:rPr lang="en-IN" sz="2800" dirty="0" err="1"/>
              <a:t>roll_no</a:t>
            </a:r>
            <a:r>
              <a:rPr lang="en-IN" sz="2800" dirty="0"/>
              <a:t> → </a:t>
            </a:r>
            <a:r>
              <a:rPr lang="en-IN" sz="2800" dirty="0" err="1"/>
              <a:t>dept_building</a:t>
            </a:r>
            <a:r>
              <a:rPr lang="en-IN" sz="2800" dirty="0"/>
              <a:t> is also valid.</a:t>
            </a:r>
          </a:p>
        </p:txBody>
      </p:sp>
    </p:spTree>
    <p:extLst>
      <p:ext uri="{BB962C8B-B14F-4D97-AF65-F5344CB8AC3E}">
        <p14:creationId xmlns:p14="http://schemas.microsoft.com/office/powerpoint/2010/main" val="221078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CF7B-22D5-4A75-A299-43EABDDD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Functional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1C78-2925-42B7-9413-D7EB9E3F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Trivial functional dependency</a:t>
            </a:r>
          </a:p>
          <a:p>
            <a:r>
              <a:rPr lang="en-IN" dirty="0"/>
              <a:t>Non-Trivial functional dependency</a:t>
            </a:r>
          </a:p>
          <a:p>
            <a:r>
              <a:rPr lang="en-IN" dirty="0"/>
              <a:t>Multivalued functional dependency</a:t>
            </a:r>
          </a:p>
          <a:p>
            <a:r>
              <a:rPr lang="en-IN" dirty="0"/>
              <a:t>Transitive functional dependency</a:t>
            </a:r>
          </a:p>
        </p:txBody>
      </p:sp>
    </p:spTree>
    <p:extLst>
      <p:ext uri="{BB962C8B-B14F-4D97-AF65-F5344CB8AC3E}">
        <p14:creationId xmlns:p14="http://schemas.microsoft.com/office/powerpoint/2010/main" val="336232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C2C9-F31C-4AD9-8727-3CBC1946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Trivial Functional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6C15F-0757-4D4D-A225-BE501170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176"/>
            <a:ext cx="9177997" cy="5001700"/>
          </a:xfrm>
        </p:spPr>
        <p:txBody>
          <a:bodyPr>
            <a:normAutofit/>
          </a:bodyPr>
          <a:lstStyle/>
          <a:p>
            <a:r>
              <a:rPr lang="en-IN" dirty="0"/>
              <a:t>In Trivial Functional Dependency, a dependent is always a subset of the determinant.</a:t>
            </a:r>
          </a:p>
          <a:p>
            <a:r>
              <a:rPr lang="en-IN" dirty="0"/>
              <a:t>i.e. If X → Y and Y is the subset of X, then it is called trivial functional dependency</a:t>
            </a:r>
          </a:p>
          <a:p>
            <a:r>
              <a:rPr lang="en-IN" dirty="0"/>
              <a:t>Here, {</a:t>
            </a:r>
            <a:r>
              <a:rPr lang="en-IN" dirty="0" err="1"/>
              <a:t>roll_no</a:t>
            </a:r>
            <a:r>
              <a:rPr lang="en-IN" dirty="0"/>
              <a:t>, name} → name is a trivial functional dependency, since the dependent name is a subset of determinant set {</a:t>
            </a:r>
            <a:r>
              <a:rPr lang="en-IN" dirty="0" err="1"/>
              <a:t>roll_no</a:t>
            </a:r>
            <a:r>
              <a:rPr lang="en-IN" dirty="0"/>
              <a:t>, name}</a:t>
            </a:r>
          </a:p>
          <a:p>
            <a:r>
              <a:rPr lang="en-IN" dirty="0"/>
              <a:t>Similarly, </a:t>
            </a:r>
            <a:r>
              <a:rPr lang="en-IN" dirty="0" err="1"/>
              <a:t>roll_no</a:t>
            </a:r>
            <a:r>
              <a:rPr lang="en-IN" dirty="0"/>
              <a:t> → </a:t>
            </a:r>
            <a:r>
              <a:rPr lang="en-IN" dirty="0" err="1"/>
              <a:t>roll_no</a:t>
            </a:r>
            <a:r>
              <a:rPr lang="en-IN" dirty="0"/>
              <a:t> is also an example of trivial functional dependency.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94951-E848-49B1-85C2-B7815005E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54" y="3997975"/>
            <a:ext cx="2458109" cy="264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6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0EEA-CF38-4B4A-A651-6174ABBF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Non-trivial Functional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878B3-C8A2-463C-B7E6-B04C247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98170" cy="4351338"/>
          </a:xfrm>
        </p:spPr>
        <p:txBody>
          <a:bodyPr/>
          <a:lstStyle/>
          <a:p>
            <a:r>
              <a:rPr lang="en-IN" dirty="0"/>
              <a:t>In Non-trivial functional dependency, the dependent is strictly not a subset of the determinant.</a:t>
            </a:r>
          </a:p>
          <a:p>
            <a:r>
              <a:rPr lang="en-IN" dirty="0"/>
              <a:t>i.e. If X → Y and Y is not a subset of X, then it is called Non-trivial functional dependency.</a:t>
            </a:r>
          </a:p>
          <a:p>
            <a:r>
              <a:rPr lang="en-IN" dirty="0"/>
              <a:t>Here, </a:t>
            </a:r>
            <a:r>
              <a:rPr lang="en-IN" dirty="0" err="1"/>
              <a:t>roll_no</a:t>
            </a:r>
            <a:r>
              <a:rPr lang="en-IN" dirty="0"/>
              <a:t> → name is a non-trivial functional dependency, since the dependent name is not a subset of determinant </a:t>
            </a:r>
            <a:r>
              <a:rPr lang="en-IN" dirty="0" err="1"/>
              <a:t>roll_no</a:t>
            </a:r>
            <a:endParaRPr lang="en-IN" dirty="0"/>
          </a:p>
          <a:p>
            <a:r>
              <a:rPr lang="en-IN" dirty="0"/>
              <a:t>Similarly, {</a:t>
            </a:r>
            <a:r>
              <a:rPr lang="en-IN" dirty="0" err="1"/>
              <a:t>roll_no</a:t>
            </a:r>
            <a:r>
              <a:rPr lang="en-IN" dirty="0"/>
              <a:t>, name} → age is also a non-trivial functional dependency, since age is not a subset of {</a:t>
            </a:r>
            <a:r>
              <a:rPr lang="en-IN" dirty="0" err="1"/>
              <a:t>roll_no</a:t>
            </a:r>
            <a:r>
              <a:rPr lang="en-IN" dirty="0"/>
              <a:t>, name}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E9500-78D4-417A-96D8-AEAAAAD11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370" y="4035043"/>
            <a:ext cx="2429534" cy="267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8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34E6FD-161C-4981-8690-BB795F9A8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38" y="762333"/>
            <a:ext cx="10209524" cy="5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51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7BB6-6B0B-4AA3-BF11-C30A6D43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Multivalued Functional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17E2-2A68-44E2-B29B-7FBD2ED55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1825624"/>
            <a:ext cx="9847385" cy="4561107"/>
          </a:xfrm>
        </p:spPr>
        <p:txBody>
          <a:bodyPr>
            <a:normAutofit/>
          </a:bodyPr>
          <a:lstStyle/>
          <a:p>
            <a:r>
              <a:rPr lang="en-IN" dirty="0"/>
              <a:t>In Multivalued functional dependency, entities of the dependent set are not dependent on each other.</a:t>
            </a:r>
          </a:p>
          <a:p>
            <a:r>
              <a:rPr lang="en-IN" dirty="0"/>
              <a:t>i.e. If a → {b, c} and there exists no functional dependency between b and c, then it is called a multivalued functional dependency.</a:t>
            </a:r>
          </a:p>
          <a:p>
            <a:r>
              <a:rPr lang="en-IN" dirty="0"/>
              <a:t>Ex.</a:t>
            </a:r>
          </a:p>
          <a:p>
            <a:r>
              <a:rPr lang="en-IN" dirty="0"/>
              <a:t>Here, </a:t>
            </a:r>
            <a:r>
              <a:rPr lang="en-IN" dirty="0" err="1"/>
              <a:t>roll_no</a:t>
            </a:r>
            <a:r>
              <a:rPr lang="en-IN" dirty="0"/>
              <a:t> → {name, age} is a multivalued functional dependency, since the dependents name &amp; age are not dependent on each other(i.e. name → age or age → name doesn’t exist !)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523263-D937-4B2F-91B0-FE979D32B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2672525"/>
            <a:ext cx="2950992" cy="411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2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1385</Words>
  <Application>Microsoft Office PowerPoint</Application>
  <PresentationFormat>Widescreen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Cabin</vt:lpstr>
      <vt:lpstr>Calibri</vt:lpstr>
      <vt:lpstr>Calibri Light</vt:lpstr>
      <vt:lpstr>Office Theme</vt:lpstr>
      <vt:lpstr>1_Office Theme</vt:lpstr>
      <vt:lpstr>Unit-3</vt:lpstr>
      <vt:lpstr>Functional dependency</vt:lpstr>
      <vt:lpstr>From the table we can conclude some valid functional dependencies:  roll_no → { name, dept_name, dept_building }, Here, roll_no can determine values of fields name, dept_name and dept_building,   roll_no → dept_name , Since, roll_no can determine whole set of {name, dept_name, dept_building}, it can determine its subset dept_name also.  dept_name → dept_building ,  Dept_name can identify the dept_building accurately, since departments with different dept_name will also have a different dept_building  More valid functional dependencies: roll_no → name, {roll_no, name} ⇢ {dept_name, dept_building}, etc.</vt:lpstr>
      <vt:lpstr>Armstrong’s axioms/properties of functional dependencies:</vt:lpstr>
      <vt:lpstr>Types of Functional dependencies</vt:lpstr>
      <vt:lpstr>1. Trivial Functional Dependency</vt:lpstr>
      <vt:lpstr>2. Non-trivial Functional Dependency</vt:lpstr>
      <vt:lpstr>PowerPoint Presentation</vt:lpstr>
      <vt:lpstr>3. Multivalued Functional Dependency</vt:lpstr>
      <vt:lpstr>4. Transitive Functional Dependency</vt:lpstr>
      <vt:lpstr>Transitive FD example</vt:lpstr>
      <vt:lpstr>Normalization</vt:lpstr>
      <vt:lpstr>Cont…</vt:lpstr>
      <vt:lpstr>Cont…</vt:lpstr>
      <vt:lpstr>Practical</vt:lpstr>
      <vt:lpstr>Union</vt:lpstr>
      <vt:lpstr>Intersect</vt:lpstr>
      <vt:lpstr>Minus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Unit-3</dc:title>
  <dc:creator>Urja Mankad</dc:creator>
  <cp:lastModifiedBy>Urja Mankad</cp:lastModifiedBy>
  <cp:revision>19</cp:revision>
  <dcterms:created xsi:type="dcterms:W3CDTF">2021-12-02T13:38:54Z</dcterms:created>
  <dcterms:modified xsi:type="dcterms:W3CDTF">2021-12-03T04:18:54Z</dcterms:modified>
</cp:coreProperties>
</file>