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99B4D-E9B5-4E1D-8627-7BE684712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9A675-8787-400D-98F3-6BBC0B715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FECD0-6082-4C89-9627-2617DEE6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0D35-DB7C-45A9-96DD-5CF27EA447FF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54A68-3743-4116-93F1-6E78A2F9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82E8-B133-4B8E-86DA-1B419EF9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19C9-4C76-4A7C-A8CF-C18B74AF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69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7C3F-F8B9-4743-972E-988D819E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65AB05-D7C8-4ABF-9241-98ACE8055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9677D-894C-4679-8F97-C31B862F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0D35-DB7C-45A9-96DD-5CF27EA447FF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68C0C-C79F-4C83-88B5-0646D169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6B294-6947-4EB4-845C-1FC4DA35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19C9-4C76-4A7C-A8CF-C18B74AF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6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143DB0-14C2-44FB-8ECA-DB60722D6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E4A987-8E11-4719-B8A9-9376E46B5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BBA78-9A67-4199-9B33-FB34DA21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0D35-DB7C-45A9-96DD-5CF27EA447FF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79021-9A40-4833-846A-AAB626B0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F8A99-02F1-43CE-93DA-7FCD4EED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19C9-4C76-4A7C-A8CF-C18B74AF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29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BE19-4976-432A-9D52-D43EB09D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87E94-EEEC-46D3-8A96-B072545A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98D39-3B6B-428B-B081-3B0D4D4A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0D35-DB7C-45A9-96DD-5CF27EA447FF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56957-41A2-48CC-8D94-8075D3CB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71B60-64D5-4B25-822E-443B9D22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19C9-4C76-4A7C-A8CF-C18B74AF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8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D61E0-754D-40E2-BD97-631699E2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FE962-7073-4097-AC61-78D042B31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38B8F-DC0D-4EC1-B434-C99A3C1F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0D35-DB7C-45A9-96DD-5CF27EA447FF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E38750-D65E-4A60-B24F-0D99E304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BF8E9-5987-4469-9DB2-F2F15DB3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19C9-4C76-4A7C-A8CF-C18B74AF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65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84B1A-2C3B-4562-BA53-E637F8AA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602AC-DF44-4525-AEDB-4A7BD11F9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215E8-E06B-4DB9-87F8-376A01FBA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C2EEC-DB3F-4412-8E25-5242BAA8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0D35-DB7C-45A9-96DD-5CF27EA447FF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CC936E-F7A0-4280-99B4-332698B9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6C600-C63C-4BF4-94A4-0C494161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19C9-4C76-4A7C-A8CF-C18B74AF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59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7845-B2E8-449E-A276-D4A4183B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7B738-34AF-4757-83B2-D3CF78A61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DB51D3-A7F8-4774-B57D-A21F3F60A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579A17-707F-4E2D-BED1-6970FA86B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72CB3F-6AC7-48DC-AB0E-E6E80996D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36FAC-EA68-48AC-A872-2E2C7020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0D35-DB7C-45A9-96DD-5CF27EA447FF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86B44-6BAB-46ED-A624-01725A34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41CED0-E855-4EB7-BD2C-BDF0D5F9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19C9-4C76-4A7C-A8CF-C18B74AF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0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C44E-E199-4EE2-A7AB-FD83105B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BB52C4-8DD7-4913-B9B7-CA6AB3F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0D35-DB7C-45A9-96DD-5CF27EA447FF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57EB41-F4B2-4DC5-903C-49902516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CD055-BD9F-47AC-A084-6558E2D8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19C9-4C76-4A7C-A8CF-C18B74AF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47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E796E-F3A5-4586-9F55-32C6B873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0D35-DB7C-45A9-96DD-5CF27EA447FF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64A22B-3E03-49E7-911E-2569D167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61C6C-8911-4485-A3F9-12721651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19C9-4C76-4A7C-A8CF-C18B74AF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90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59F6C-CD43-4CD2-A30E-8DC9EA0F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6561D-926C-4EA4-94BB-84E53B9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A6B37-DA05-46B3-A261-30C5102AB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18A2B-FA92-4CDD-A236-12A46010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0D35-DB7C-45A9-96DD-5CF27EA447FF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62F4E-61C9-4F29-9F2C-96E0B305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78704-8473-4E6E-A2D0-7CB526DE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19C9-4C76-4A7C-A8CF-C18B74AF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13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24209-E639-4719-8574-24CA4DC6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EC574D-8F15-4BAD-912A-6D16A76F7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AE63CF-5343-4359-8E23-F24C5DB1A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9AEE9-F001-4B17-BEB1-45275C6A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0D35-DB7C-45A9-96DD-5CF27EA447FF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B2E6A-4879-44AE-8D5D-90BCF0AF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3AB98-C07F-41BF-8969-1598F521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19C9-4C76-4A7C-A8CF-C18B74AF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0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A8ACD-91DA-40B2-B054-20C97D2B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2AF86-C7E7-4F62-B19B-AD987C53F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43A40-C08E-4B11-B0E5-4C4D7AB35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20D35-DB7C-45A9-96DD-5CF27EA447FF}" type="datetimeFigureOut">
              <a:rPr lang="en-IN" smtClean="0"/>
              <a:t>11-12-2021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EEABE-D23B-4289-AA06-E760569B0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6F167-33C5-48CC-9B85-54D75D3A9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519C9-4C76-4A7C-A8CF-C18B74AF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00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E5F5-B184-4AA9-86DC-4151CCE8A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F95D98-4DFF-4948-8839-3F7102E89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148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1ED4B-89D1-4511-B1C3-5F8921AC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Conversion into BCNF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7F5FD-BB4F-487C-98F6-C3A1EB032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26" y="1955410"/>
            <a:ext cx="9298547" cy="18098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59663C-4437-452D-BDA7-943E73690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53097"/>
            <a:ext cx="10515599" cy="1510079"/>
          </a:xfrm>
        </p:spPr>
        <p:txBody>
          <a:bodyPr>
            <a:normAutofit/>
          </a:bodyPr>
          <a:lstStyle/>
          <a:p>
            <a:r>
              <a:rPr lang="en-IN" dirty="0"/>
              <a:t>Out of all above 3 decomposition</a:t>
            </a:r>
          </a:p>
          <a:p>
            <a:r>
              <a:rPr lang="en-IN" dirty="0"/>
              <a:t>Only D3 follows the decomposition rule for BCNF</a:t>
            </a:r>
          </a:p>
          <a:p>
            <a:r>
              <a:rPr lang="en-IN" dirty="0"/>
              <a:t>So D3 is the only valid decomposition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87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86E48-BE59-4900-9536-6B05678F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 for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F24CA-161F-422D-9E6A-E4F4B19E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9" y="1825625"/>
            <a:ext cx="115355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R = {</a:t>
            </a:r>
            <a:r>
              <a:rPr lang="en-IN" sz="2400" dirty="0" err="1"/>
              <a:t>Course_No</a:t>
            </a:r>
            <a:r>
              <a:rPr lang="en-IN" sz="2400" dirty="0"/>
              <a:t>, </a:t>
            </a:r>
            <a:r>
              <a:rPr lang="en-IN" sz="2400" dirty="0" err="1"/>
              <a:t>Sec_No</a:t>
            </a:r>
            <a:r>
              <a:rPr lang="en-IN" sz="2400" dirty="0"/>
              <a:t>, </a:t>
            </a:r>
            <a:r>
              <a:rPr lang="en-IN" sz="2400" dirty="0" err="1"/>
              <a:t>Off_Dept</a:t>
            </a:r>
            <a:r>
              <a:rPr lang="en-IN" sz="2400" dirty="0"/>
              <a:t>, </a:t>
            </a:r>
            <a:r>
              <a:rPr lang="en-IN" sz="2400" dirty="0" err="1"/>
              <a:t>Credit_Hrs</a:t>
            </a:r>
            <a:r>
              <a:rPr lang="en-IN" sz="2400" dirty="0"/>
              <a:t>, </a:t>
            </a:r>
            <a:r>
              <a:rPr lang="en-IN" sz="2400" dirty="0" err="1"/>
              <a:t>Course_Level</a:t>
            </a:r>
            <a:r>
              <a:rPr lang="en-IN" sz="2400" dirty="0"/>
              <a:t>, </a:t>
            </a:r>
            <a:r>
              <a:rPr lang="en-IN" sz="2400" dirty="0" err="1"/>
              <a:t>Inst_SSN</a:t>
            </a:r>
            <a:r>
              <a:rPr lang="en-IN" sz="2400" dirty="0"/>
              <a:t>, </a:t>
            </a:r>
          </a:p>
          <a:p>
            <a:pPr marL="0" indent="0">
              <a:buNone/>
            </a:pPr>
            <a:r>
              <a:rPr lang="en-IN" sz="2400" dirty="0"/>
              <a:t>				</a:t>
            </a:r>
            <a:r>
              <a:rPr lang="en-IN" sz="2400" dirty="0" err="1"/>
              <a:t>sem</a:t>
            </a:r>
            <a:r>
              <a:rPr lang="en-IN" sz="2400" dirty="0"/>
              <a:t>, year, </a:t>
            </a:r>
            <a:r>
              <a:rPr lang="en-IN" sz="2400" dirty="0" err="1"/>
              <a:t>Days_Hrs</a:t>
            </a:r>
            <a:r>
              <a:rPr lang="en-IN" sz="2400" dirty="0"/>
              <a:t>, </a:t>
            </a:r>
            <a:r>
              <a:rPr lang="en-IN" sz="2400" dirty="0" err="1"/>
              <a:t>Room_No</a:t>
            </a:r>
            <a:r>
              <a:rPr lang="en-IN" sz="2400" dirty="0"/>
              <a:t>, </a:t>
            </a:r>
            <a:r>
              <a:rPr lang="en-IN" sz="2400" dirty="0" err="1"/>
              <a:t>No_of_Stud</a:t>
            </a:r>
            <a:r>
              <a:rPr lang="en-IN" sz="2400" dirty="0"/>
              <a:t>}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Functional Dependencies:</a:t>
            </a:r>
          </a:p>
          <a:p>
            <a:pPr marL="0" indent="0">
              <a:buNone/>
            </a:pPr>
            <a:r>
              <a:rPr lang="en-IN" sz="2400" dirty="0"/>
              <a:t>{</a:t>
            </a:r>
            <a:r>
              <a:rPr lang="en-IN" sz="2400" dirty="0" err="1"/>
              <a:t>Course_No</a:t>
            </a:r>
            <a:r>
              <a:rPr lang="en-IN" sz="2400" dirty="0"/>
              <a:t>} -&gt; {</a:t>
            </a:r>
            <a:r>
              <a:rPr lang="en-IN" sz="2400" dirty="0" err="1"/>
              <a:t>Off_Dept</a:t>
            </a:r>
            <a:r>
              <a:rPr lang="en-IN" sz="2400" dirty="0"/>
              <a:t>, </a:t>
            </a:r>
            <a:r>
              <a:rPr lang="en-IN" sz="2400" dirty="0" err="1"/>
              <a:t>Credit_Hrs</a:t>
            </a:r>
            <a:r>
              <a:rPr lang="en-IN" sz="2400" dirty="0"/>
              <a:t>, </a:t>
            </a:r>
            <a:r>
              <a:rPr lang="en-IN" sz="2400" dirty="0" err="1"/>
              <a:t>Course_Level</a:t>
            </a: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/>
              <a:t>{</a:t>
            </a:r>
            <a:r>
              <a:rPr lang="en-IN" sz="2400" dirty="0" err="1"/>
              <a:t>Course_No</a:t>
            </a:r>
            <a:r>
              <a:rPr lang="en-IN" sz="2400" dirty="0"/>
              <a:t>, </a:t>
            </a:r>
            <a:r>
              <a:rPr lang="en-IN" sz="2400" dirty="0" err="1"/>
              <a:t>Sec_No</a:t>
            </a:r>
            <a:r>
              <a:rPr lang="en-IN" sz="2400" dirty="0"/>
              <a:t>, Sem, Year} -&gt; {</a:t>
            </a:r>
            <a:r>
              <a:rPr lang="en-IN" sz="2400" dirty="0" err="1"/>
              <a:t>Days_Hrs</a:t>
            </a:r>
            <a:r>
              <a:rPr lang="en-IN" sz="2400" dirty="0"/>
              <a:t>, </a:t>
            </a:r>
            <a:r>
              <a:rPr lang="en-IN" sz="2400" dirty="0" err="1"/>
              <a:t>Room_No</a:t>
            </a:r>
            <a:r>
              <a:rPr lang="en-IN" sz="2400" dirty="0"/>
              <a:t>, </a:t>
            </a:r>
            <a:r>
              <a:rPr lang="en-IN" sz="2400" dirty="0" err="1"/>
              <a:t>No_of_Stud</a:t>
            </a:r>
            <a:r>
              <a:rPr lang="en-IN" sz="2400" dirty="0"/>
              <a:t>, </a:t>
            </a:r>
            <a:r>
              <a:rPr lang="en-IN" sz="2400" dirty="0" err="1"/>
              <a:t>Inst_SSN</a:t>
            </a:r>
            <a:r>
              <a:rPr lang="en-IN" sz="2400" dirty="0"/>
              <a:t>}</a:t>
            </a:r>
          </a:p>
          <a:p>
            <a:pPr marL="0" indent="0">
              <a:buNone/>
            </a:pPr>
            <a:r>
              <a:rPr lang="en-IN" sz="2400" dirty="0"/>
              <a:t>{</a:t>
            </a:r>
            <a:r>
              <a:rPr lang="en-IN" sz="2400" dirty="0" err="1"/>
              <a:t>Room_No</a:t>
            </a:r>
            <a:r>
              <a:rPr lang="en-IN" sz="2400" dirty="0"/>
              <a:t>, </a:t>
            </a:r>
            <a:r>
              <a:rPr lang="en-IN" sz="2400" dirty="0" err="1"/>
              <a:t>Days_Hrs</a:t>
            </a:r>
            <a:r>
              <a:rPr lang="en-IN" sz="2400" dirty="0"/>
              <a:t>, Sem, Year} -&gt; {</a:t>
            </a:r>
            <a:r>
              <a:rPr lang="en-IN" sz="2400" dirty="0" err="1"/>
              <a:t>Inst_SSN</a:t>
            </a:r>
            <a:r>
              <a:rPr lang="en-IN" sz="2400" dirty="0"/>
              <a:t>, </a:t>
            </a:r>
            <a:r>
              <a:rPr lang="en-IN" sz="2400" dirty="0" err="1"/>
              <a:t>Course_No</a:t>
            </a:r>
            <a:r>
              <a:rPr lang="en-IN" sz="2400" dirty="0"/>
              <a:t>, </a:t>
            </a:r>
            <a:r>
              <a:rPr lang="en-IN" sz="2400" dirty="0" err="1"/>
              <a:t>Sec_No</a:t>
            </a:r>
            <a:r>
              <a:rPr lang="en-I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041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AD953-71CD-4EB6-A474-3F7B9458B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492369"/>
            <a:ext cx="11240086" cy="5684594"/>
          </a:xfrm>
        </p:spPr>
        <p:txBody>
          <a:bodyPr>
            <a:normAutofit/>
          </a:bodyPr>
          <a:lstStyle/>
          <a:p>
            <a:r>
              <a:rPr lang="en-IN" sz="2400" b="1" u="sng" dirty="0"/>
              <a:t>2NF:</a:t>
            </a:r>
          </a:p>
          <a:p>
            <a:r>
              <a:rPr lang="en-IN" sz="2400" dirty="0" err="1"/>
              <a:t>Course_Master</a:t>
            </a:r>
            <a:r>
              <a:rPr lang="en-IN" sz="2400" dirty="0"/>
              <a:t>:</a:t>
            </a:r>
          </a:p>
          <a:p>
            <a:r>
              <a:rPr lang="en-IN" sz="2400" dirty="0" err="1"/>
              <a:t>Course_Taken</a:t>
            </a:r>
            <a:r>
              <a:rPr lang="en-IN" sz="2400" dirty="0"/>
              <a:t>: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>
                <a:highlight>
                  <a:srgbClr val="FFFF00"/>
                </a:highlight>
              </a:rPr>
              <a:t>3NF</a:t>
            </a:r>
          </a:p>
          <a:p>
            <a:r>
              <a:rPr lang="en-IN" sz="2400" dirty="0">
                <a:highlight>
                  <a:srgbClr val="FFFF00"/>
                </a:highlight>
              </a:rPr>
              <a:t>No Transitive </a:t>
            </a:r>
            <a:r>
              <a:rPr lang="en-IN" sz="2400" dirty="0" err="1">
                <a:highlight>
                  <a:srgbClr val="FFFF00"/>
                </a:highlight>
              </a:rPr>
              <a:t>Dependancies</a:t>
            </a:r>
            <a:endParaRPr lang="en-IN" sz="2400" dirty="0">
              <a:highlight>
                <a:srgbClr val="FFFF00"/>
              </a:highlight>
            </a:endParaRPr>
          </a:p>
          <a:p>
            <a:r>
              <a:rPr lang="en-IN" sz="2400" b="1" u="sng" dirty="0"/>
              <a:t>BCNF: </a:t>
            </a:r>
            <a:r>
              <a:rPr lang="en-IN" sz="2400" dirty="0"/>
              <a:t>Decomposition of course taken as below – (use 3</a:t>
            </a:r>
            <a:r>
              <a:rPr lang="en-IN" sz="2400" baseline="30000" dirty="0"/>
              <a:t>rd</a:t>
            </a:r>
            <a:r>
              <a:rPr lang="en-IN" sz="2400" dirty="0"/>
              <a:t> FD for the same)</a:t>
            </a:r>
          </a:p>
          <a:p>
            <a:r>
              <a:rPr lang="en-IN" sz="2400" dirty="0" err="1"/>
              <a:t>Course_Details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 err="1"/>
              <a:t>Instructor_Load</a:t>
            </a:r>
            <a:r>
              <a:rPr lang="en-IN" sz="2400" dirty="0"/>
              <a:t> </a:t>
            </a:r>
          </a:p>
          <a:p>
            <a:endParaRPr lang="en-IN" sz="24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FED290C-479A-410A-A1D1-AB1125CA4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6984470"/>
              </p:ext>
            </p:extLst>
          </p:nvPr>
        </p:nvGraphicFramePr>
        <p:xfrm>
          <a:off x="2847926" y="884118"/>
          <a:ext cx="8128000" cy="5148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700354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923479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2030481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0907391"/>
                    </a:ext>
                  </a:extLst>
                </a:gridCol>
              </a:tblGrid>
              <a:tr h="514899">
                <a:tc>
                  <a:txBody>
                    <a:bodyPr/>
                    <a:lstStyle/>
                    <a:p>
                      <a:r>
                        <a:rPr lang="en-IN" sz="2000" dirty="0" err="1"/>
                        <a:t>Course_No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Off_Dept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Course_Hrs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Course_Level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937596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B122A3C-8BA6-452E-A1DE-FAF4E8737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081612"/>
              </p:ext>
            </p:extLst>
          </p:nvPr>
        </p:nvGraphicFramePr>
        <p:xfrm>
          <a:off x="731519" y="2112366"/>
          <a:ext cx="11000936" cy="504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5117">
                  <a:extLst>
                    <a:ext uri="{9D8B030D-6E8A-4147-A177-3AD203B41FA5}">
                      <a16:colId xmlns:a16="http://schemas.microsoft.com/office/drawing/2014/main" val="3392207112"/>
                    </a:ext>
                  </a:extLst>
                </a:gridCol>
                <a:gridCol w="1375117">
                  <a:extLst>
                    <a:ext uri="{9D8B030D-6E8A-4147-A177-3AD203B41FA5}">
                      <a16:colId xmlns:a16="http://schemas.microsoft.com/office/drawing/2014/main" val="1563161939"/>
                    </a:ext>
                  </a:extLst>
                </a:gridCol>
                <a:gridCol w="1375117">
                  <a:extLst>
                    <a:ext uri="{9D8B030D-6E8A-4147-A177-3AD203B41FA5}">
                      <a16:colId xmlns:a16="http://schemas.microsoft.com/office/drawing/2014/main" val="1115112799"/>
                    </a:ext>
                  </a:extLst>
                </a:gridCol>
                <a:gridCol w="1009358">
                  <a:extLst>
                    <a:ext uri="{9D8B030D-6E8A-4147-A177-3AD203B41FA5}">
                      <a16:colId xmlns:a16="http://schemas.microsoft.com/office/drawing/2014/main" val="3581501078"/>
                    </a:ext>
                  </a:extLst>
                </a:gridCol>
                <a:gridCol w="1505243">
                  <a:extLst>
                    <a:ext uri="{9D8B030D-6E8A-4147-A177-3AD203B41FA5}">
                      <a16:colId xmlns:a16="http://schemas.microsoft.com/office/drawing/2014/main" val="901679098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3750978945"/>
                    </a:ext>
                  </a:extLst>
                </a:gridCol>
                <a:gridCol w="1392702">
                  <a:extLst>
                    <a:ext uri="{9D8B030D-6E8A-4147-A177-3AD203B41FA5}">
                      <a16:colId xmlns:a16="http://schemas.microsoft.com/office/drawing/2014/main" val="2385694718"/>
                    </a:ext>
                  </a:extLst>
                </a:gridCol>
                <a:gridCol w="1561513">
                  <a:extLst>
                    <a:ext uri="{9D8B030D-6E8A-4147-A177-3AD203B41FA5}">
                      <a16:colId xmlns:a16="http://schemas.microsoft.com/office/drawing/2014/main" val="3008681910"/>
                    </a:ext>
                  </a:extLst>
                </a:gridCol>
              </a:tblGrid>
              <a:tr h="504225">
                <a:tc>
                  <a:txBody>
                    <a:bodyPr/>
                    <a:lstStyle/>
                    <a:p>
                      <a:r>
                        <a:rPr lang="en-IN" sz="2000" dirty="0" err="1"/>
                        <a:t>Course_No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Sec_No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Days_Hrs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Room_No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Inst_SSN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No_of_Stud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856139"/>
                  </a:ext>
                </a:extLst>
              </a:tr>
            </a:tbl>
          </a:graphicData>
        </a:graphic>
      </p:graphicFrame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71BECA51-53E6-4040-B9E6-680BDBB11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821799"/>
              </p:ext>
            </p:extLst>
          </p:nvPr>
        </p:nvGraphicFramePr>
        <p:xfrm>
          <a:off x="2847926" y="4558189"/>
          <a:ext cx="8128000" cy="504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990964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052861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188381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4915851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43560190"/>
                    </a:ext>
                  </a:extLst>
                </a:gridCol>
              </a:tblGrid>
              <a:tr h="504224">
                <a:tc>
                  <a:txBody>
                    <a:bodyPr/>
                    <a:lstStyle/>
                    <a:p>
                      <a:r>
                        <a:rPr lang="en-IN" sz="2000" dirty="0" err="1"/>
                        <a:t>Course_No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Sec_No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No_of_Stud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862173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9A70717-7259-48C9-97F1-57C83D69A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3676"/>
              </p:ext>
            </p:extLst>
          </p:nvPr>
        </p:nvGraphicFramePr>
        <p:xfrm>
          <a:off x="821396" y="5644793"/>
          <a:ext cx="7175431" cy="5042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555">
                  <a:extLst>
                    <a:ext uri="{9D8B030D-6E8A-4147-A177-3AD203B41FA5}">
                      <a16:colId xmlns:a16="http://schemas.microsoft.com/office/drawing/2014/main" val="377105892"/>
                    </a:ext>
                  </a:extLst>
                </a:gridCol>
                <a:gridCol w="1511719">
                  <a:extLst>
                    <a:ext uri="{9D8B030D-6E8A-4147-A177-3AD203B41FA5}">
                      <a16:colId xmlns:a16="http://schemas.microsoft.com/office/drawing/2014/main" val="1480217757"/>
                    </a:ext>
                  </a:extLst>
                </a:gridCol>
                <a:gridCol w="1511719">
                  <a:extLst>
                    <a:ext uri="{9D8B030D-6E8A-4147-A177-3AD203B41FA5}">
                      <a16:colId xmlns:a16="http://schemas.microsoft.com/office/drawing/2014/main" val="695798675"/>
                    </a:ext>
                  </a:extLst>
                </a:gridCol>
                <a:gridCol w="1511719">
                  <a:extLst>
                    <a:ext uri="{9D8B030D-6E8A-4147-A177-3AD203B41FA5}">
                      <a16:colId xmlns:a16="http://schemas.microsoft.com/office/drawing/2014/main" val="3046816502"/>
                    </a:ext>
                  </a:extLst>
                </a:gridCol>
                <a:gridCol w="1511719">
                  <a:extLst>
                    <a:ext uri="{9D8B030D-6E8A-4147-A177-3AD203B41FA5}">
                      <a16:colId xmlns:a16="http://schemas.microsoft.com/office/drawing/2014/main" val="3618625184"/>
                    </a:ext>
                  </a:extLst>
                </a:gridCol>
              </a:tblGrid>
              <a:tr h="504224">
                <a:tc>
                  <a:txBody>
                    <a:bodyPr/>
                    <a:lstStyle/>
                    <a:p>
                      <a:r>
                        <a:rPr lang="en-IN" sz="2000" dirty="0"/>
                        <a:t>Sem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Room_No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Days_Hrs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Inst_SSN</a:t>
                      </a:r>
                      <a:endParaRPr lang="en-IN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835937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53BB933-F985-4C1B-ADCF-5096967AE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019068"/>
              </p:ext>
            </p:extLst>
          </p:nvPr>
        </p:nvGraphicFramePr>
        <p:xfrm>
          <a:off x="821396" y="6282733"/>
          <a:ext cx="8128000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1096642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612057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9033425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729615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Course_No</a:t>
                      </a:r>
                      <a:endParaRPr kumimoji="0" lang="en-I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 err="1"/>
                        <a:t>Sec_No</a:t>
                      </a:r>
                      <a:endParaRPr lang="en-IN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Room_No</a:t>
                      </a:r>
                      <a:endParaRPr kumimoji="0" lang="en-I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0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Days_Hrs</a:t>
                      </a:r>
                      <a:endParaRPr kumimoji="0" lang="en-IN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04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0777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94C32-B2B9-49C1-8A8A-117B2B8B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D6226-DFC4-4CE4-8B65-8C3266D72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reduce redundant data to the minimum possible, to prevent all users from accessing all columns of a table and for data security reason, Oracle allows the creation of an object called a View</a:t>
            </a:r>
          </a:p>
          <a:p>
            <a:r>
              <a:rPr lang="en-IN" dirty="0"/>
              <a:t>A view is mapped to a select sentence.</a:t>
            </a:r>
          </a:p>
          <a:p>
            <a:r>
              <a:rPr lang="en-IN" dirty="0"/>
              <a:t>A table on which view is based is described in the from clause of the SELECT statement</a:t>
            </a:r>
          </a:p>
          <a:p>
            <a:r>
              <a:rPr lang="en-IN" dirty="0"/>
              <a:t>It is stored only as a definition in Oracle’s system catalog</a:t>
            </a:r>
          </a:p>
          <a:p>
            <a:r>
              <a:rPr lang="en-IN" dirty="0"/>
              <a:t>When a reference is made to a view, its definition is scanned, the base table is opened and a view is created on the top of the base table.</a:t>
            </a:r>
          </a:p>
        </p:txBody>
      </p:sp>
    </p:spTree>
    <p:extLst>
      <p:ext uri="{BB962C8B-B14F-4D97-AF65-F5344CB8AC3E}">
        <p14:creationId xmlns:p14="http://schemas.microsoft.com/office/powerpoint/2010/main" val="1730437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2DA2-40A9-40DE-8A81-EA8BB6FF1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14138-1E72-4B3F-A111-9F25A2E85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Create view &lt;</a:t>
            </a:r>
            <a:r>
              <a:rPr lang="en-IN" dirty="0" err="1"/>
              <a:t>View_Name</a:t>
            </a:r>
            <a:r>
              <a:rPr lang="en-IN" dirty="0"/>
              <a:t>&gt; </a:t>
            </a:r>
          </a:p>
          <a:p>
            <a:pPr marL="0" indent="0">
              <a:buNone/>
            </a:pPr>
            <a:r>
              <a:rPr lang="en-IN" dirty="0"/>
              <a:t>AS Select &lt;list of </a:t>
            </a:r>
            <a:r>
              <a:rPr lang="en-IN" dirty="0" err="1"/>
              <a:t>col_name</a:t>
            </a:r>
            <a:r>
              <a:rPr lang="en-IN" dirty="0"/>
              <a:t>&gt; from table</a:t>
            </a:r>
          </a:p>
          <a:p>
            <a:pPr marL="0" indent="0">
              <a:buNone/>
            </a:pPr>
            <a:r>
              <a:rPr lang="en-IN" dirty="0"/>
              <a:t>Where </a:t>
            </a:r>
            <a:r>
              <a:rPr lang="en-IN" dirty="0" err="1"/>
              <a:t>col_name</a:t>
            </a:r>
            <a:r>
              <a:rPr lang="en-IN" dirty="0"/>
              <a:t> = experience</a:t>
            </a:r>
          </a:p>
          <a:p>
            <a:pPr marL="0" indent="0">
              <a:buNone/>
            </a:pPr>
            <a:r>
              <a:rPr lang="en-IN" dirty="0"/>
              <a:t>Group by &lt;criteria&gt; having &lt;predicate&gt;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NOTE: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“ORDER BY” clause can’t be used while creating a View 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The column of the table are related to the view using One-to-One relationship </a:t>
            </a:r>
          </a:p>
        </p:txBody>
      </p:sp>
    </p:spTree>
    <p:extLst>
      <p:ext uri="{BB962C8B-B14F-4D97-AF65-F5344CB8AC3E}">
        <p14:creationId xmlns:p14="http://schemas.microsoft.com/office/powerpoint/2010/main" val="572824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B6051-F442-4F67-97E5-7A223BA4C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Operations can be performed on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D6FE5-BF3F-4B6F-808C-A6677187D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Renaming the columns of a view</a:t>
            </a:r>
          </a:p>
          <a:p>
            <a:pPr marL="457200" lvl="1" indent="0">
              <a:buNone/>
            </a:pPr>
            <a:r>
              <a:rPr lang="en-IN" dirty="0"/>
              <a:t>Create view V1 AS Select col_1 “c1”, col_2 “c2”  from table</a:t>
            </a:r>
          </a:p>
          <a:p>
            <a:r>
              <a:rPr lang="en-IN" dirty="0"/>
              <a:t>Selecting data set from the view</a:t>
            </a:r>
          </a:p>
          <a:p>
            <a:pPr marL="457200" lvl="1" indent="0">
              <a:buNone/>
            </a:pPr>
            <a:r>
              <a:rPr lang="en-IN" dirty="0"/>
              <a:t>Select c1, c2 from v1;</a:t>
            </a:r>
          </a:p>
          <a:p>
            <a:r>
              <a:rPr lang="en-IN" dirty="0"/>
              <a:t>With specific conditions, a view can be updated</a:t>
            </a:r>
          </a:p>
          <a:p>
            <a:pPr lvl="1"/>
            <a:r>
              <a:rPr lang="en-IN" dirty="0"/>
              <a:t>View defined from single table</a:t>
            </a:r>
          </a:p>
          <a:p>
            <a:pPr lvl="1"/>
            <a:r>
              <a:rPr lang="en-IN" dirty="0"/>
              <a:t>For inserting record in the View, it must include Primary Key and NOT NULL columns of the base table</a:t>
            </a:r>
          </a:p>
          <a:p>
            <a:pPr lvl="1"/>
            <a:r>
              <a:rPr lang="en-IN" dirty="0"/>
              <a:t>For deleting or updating record in the view, it </a:t>
            </a:r>
            <a:r>
              <a:rPr lang="en-IN"/>
              <a:t>can </a:t>
            </a:r>
            <a:r>
              <a:rPr lang="en-IN" b="1" dirty="0"/>
              <a:t>E</a:t>
            </a:r>
            <a:r>
              <a:rPr lang="en-IN" b="1"/>
              <a:t>xclude</a:t>
            </a:r>
            <a:r>
              <a:rPr lang="en-IN"/>
              <a:t> </a:t>
            </a:r>
            <a:r>
              <a:rPr lang="en-IN" dirty="0"/>
              <a:t>Primary Key and NOT NULL columns of the base table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5967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E23EE-ADAB-4FCF-8FE5-64E1DD5C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Recap….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59C86-18CF-43B8-BA4C-E6C633D14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2800"/>
          </a:xfrm>
        </p:spPr>
        <p:txBody>
          <a:bodyPr>
            <a:normAutofit lnSpcReduction="10000"/>
          </a:bodyPr>
          <a:lstStyle/>
          <a:p>
            <a:r>
              <a:rPr lang="en-IN" sz="3600" dirty="0"/>
              <a:t>Normalization:</a:t>
            </a:r>
          </a:p>
          <a:p>
            <a:pPr lvl="1"/>
            <a:r>
              <a:rPr lang="en-IN" sz="3200" dirty="0"/>
              <a:t>The process of decomposing unsatisfactory "bad“ relations by breaking up their attributes into smaller relations</a:t>
            </a:r>
          </a:p>
          <a:p>
            <a:pPr lvl="1"/>
            <a:r>
              <a:rPr lang="en-IN" sz="3200" dirty="0"/>
              <a:t>Normalization is carried out in practice so that the resulting designs are of high quality and meet the desirable properties</a:t>
            </a:r>
          </a:p>
          <a:p>
            <a:pPr lvl="1"/>
            <a:endParaRPr lang="en-IN" sz="3200" dirty="0"/>
          </a:p>
          <a:p>
            <a:r>
              <a:rPr lang="en-IN" sz="3600" dirty="0"/>
              <a:t>Normal form:</a:t>
            </a:r>
          </a:p>
          <a:p>
            <a:pPr lvl="1"/>
            <a:r>
              <a:rPr lang="en-IN" sz="3200" dirty="0"/>
              <a:t>Condition using keys and FDs of a relation to certify whether a relation schema is in a particular normal form</a:t>
            </a:r>
          </a:p>
        </p:txBody>
      </p:sp>
    </p:spTree>
    <p:extLst>
      <p:ext uri="{BB962C8B-B14F-4D97-AF65-F5344CB8AC3E}">
        <p14:creationId xmlns:p14="http://schemas.microsoft.com/office/powerpoint/2010/main" val="143716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7D6CB-16E3-4FD3-BF71-9A8B7A01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52583"/>
            <a:ext cx="11704319" cy="84469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Definitions of Keys and Attributes Participating in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DD284-4769-4FCB-8D43-8F795617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39" y="1336433"/>
            <a:ext cx="11704319" cy="540199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A super key of a relation schema R = {A1, A2, ...., An} is a set of attributes S subset-of R with the property that no two tuples t1 and t2 in any legal relation state r of R will have t1[S] = t2[S]</a:t>
            </a:r>
          </a:p>
          <a:p>
            <a:pPr algn="just"/>
            <a:r>
              <a:rPr lang="en-IN" dirty="0"/>
              <a:t>A Candidate key K is a super key with the additional property that removal of any attribute from K will cause K not to be a super key any more.</a:t>
            </a:r>
          </a:p>
          <a:p>
            <a:pPr marL="0" indent="0" algn="ctr">
              <a:buNone/>
            </a:pPr>
            <a:r>
              <a:rPr lang="en-IN" dirty="0"/>
              <a:t>OR</a:t>
            </a:r>
          </a:p>
          <a:p>
            <a:pPr algn="just"/>
            <a:r>
              <a:rPr lang="en-IN" dirty="0"/>
              <a:t>Minimal Super Key with unique and not null values can be a candidate key</a:t>
            </a:r>
          </a:p>
          <a:p>
            <a:pPr algn="just"/>
            <a:r>
              <a:rPr lang="en-IN" dirty="0"/>
              <a:t>One of the candidate keys is arbitrarily designated to be the primary key, and the others are called secondary Keys /  Alternate Keys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 Prime attribute must be a member of some candidate key</a:t>
            </a:r>
          </a:p>
          <a:p>
            <a:pPr algn="just"/>
            <a:r>
              <a:rPr lang="en-IN" dirty="0"/>
              <a:t>A Nonprime attribute is not a prime attribute— that is, it is not a member of any candidate key</a:t>
            </a:r>
          </a:p>
        </p:txBody>
      </p:sp>
    </p:spTree>
    <p:extLst>
      <p:ext uri="{BB962C8B-B14F-4D97-AF65-F5344CB8AC3E}">
        <p14:creationId xmlns:p14="http://schemas.microsoft.com/office/powerpoint/2010/main" val="3388550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51E3-4A55-4B47-97DD-68582236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for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720D1-4F5B-4B54-A060-BBF5D4A72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4389"/>
            <a:ext cx="10515600" cy="145100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 above relation describes parcels of land for sale in various county of a state. Suppose there are 2 candidate keys as:</a:t>
            </a:r>
          </a:p>
          <a:p>
            <a:r>
              <a:rPr lang="en-IN" dirty="0"/>
              <a:t>1. </a:t>
            </a:r>
            <a:r>
              <a:rPr lang="en-IN" dirty="0" err="1"/>
              <a:t>Property_ID</a:t>
            </a:r>
            <a:endParaRPr lang="en-IN" dirty="0"/>
          </a:p>
          <a:p>
            <a:r>
              <a:rPr lang="en-IN" dirty="0"/>
              <a:t>2. </a:t>
            </a:r>
            <a:r>
              <a:rPr lang="en-IN" dirty="0" err="1"/>
              <a:t>County_Name</a:t>
            </a:r>
            <a:r>
              <a:rPr lang="en-IN" dirty="0"/>
              <a:t> and </a:t>
            </a:r>
            <a:r>
              <a:rPr lang="en-IN" dirty="0" err="1"/>
              <a:t>Lot_No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08DA7-A153-40CB-AE13-7D5A986AF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50" y="1554427"/>
            <a:ext cx="8402499" cy="37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82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1518B-35B5-42DB-B45B-281A81CA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 NF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F4770-33E4-4502-845B-9CD0AB56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IN" dirty="0"/>
              <a:t>Remove partial functional dependency</a:t>
            </a:r>
          </a:p>
          <a:p>
            <a:r>
              <a:rPr lang="en-IN" dirty="0" err="1"/>
              <a:t>County_Name</a:t>
            </a:r>
            <a:r>
              <a:rPr lang="en-IN" dirty="0"/>
              <a:t> -&gt; </a:t>
            </a:r>
            <a:r>
              <a:rPr lang="en-IN" dirty="0" err="1"/>
              <a:t>Tax_Rate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EE04E8-A9B6-4702-8D73-358B31346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6" y="3151188"/>
            <a:ext cx="11345316" cy="306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0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F7E6-4CF4-44B7-9B37-83AD89F7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 NF Conversion of relation LOT1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24930-F39A-4049-8752-A89EE7376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IN" dirty="0"/>
              <a:t>Here remove transitive dependency</a:t>
            </a:r>
          </a:p>
          <a:p>
            <a:r>
              <a:rPr lang="en-IN" dirty="0"/>
              <a:t>Area -&gt; Price 		and </a:t>
            </a:r>
          </a:p>
          <a:p>
            <a:r>
              <a:rPr lang="en-IN" dirty="0" err="1"/>
              <a:t>Property_Id</a:t>
            </a:r>
            <a:r>
              <a:rPr lang="en-IN" dirty="0"/>
              <a:t> -&gt;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65411-8A1A-41AF-B0B7-C3200D126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17252"/>
            <a:ext cx="10852741" cy="254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04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EF08-6118-4B5A-B94D-580EAB2A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BCNF – Boyce Codd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CD00-8231-4923-9A1C-30531231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14"/>
            <a:ext cx="10515600" cy="5148775"/>
          </a:xfrm>
        </p:spPr>
        <p:txBody>
          <a:bodyPr>
            <a:normAutofit/>
          </a:bodyPr>
          <a:lstStyle/>
          <a:p>
            <a:r>
              <a:rPr lang="en-IN" dirty="0"/>
              <a:t>BCNF is the advance version of 3NF. It is stricter than 3NF.</a:t>
            </a:r>
          </a:p>
          <a:p>
            <a:r>
              <a:rPr lang="en-IN" dirty="0"/>
              <a:t>A table is in BCNF if every functional dependency X → Y, </a:t>
            </a:r>
          </a:p>
          <a:p>
            <a:pPr lvl="1"/>
            <a:r>
              <a:rPr lang="en-IN" b="1" dirty="0"/>
              <a:t>X is the super key of the table</a:t>
            </a:r>
            <a:r>
              <a:rPr lang="en-IN" dirty="0"/>
              <a:t>.</a:t>
            </a:r>
          </a:p>
          <a:p>
            <a:r>
              <a:rPr lang="en-IN" dirty="0"/>
              <a:t>For BCNF, the table should be in 3NF, and for every FD, LHS is super key.</a:t>
            </a:r>
          </a:p>
          <a:p>
            <a:endParaRPr lang="en-IN" dirty="0"/>
          </a:p>
          <a:p>
            <a:r>
              <a:rPr lang="en-IN" dirty="0"/>
              <a:t>General definition of 3NF is:</a:t>
            </a:r>
          </a:p>
          <a:p>
            <a:pPr lvl="1"/>
            <a:r>
              <a:rPr lang="en-IN" dirty="0"/>
              <a:t>For any FD X-&gt;Y: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dirty="0"/>
              <a:t>X is a super Key of R    	OR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dirty="0"/>
              <a:t>Y is a Prime Attribute of 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417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4447F-0A94-4030-98A1-C3AAA306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6"/>
            <a:ext cx="10515600" cy="681672"/>
          </a:xfrm>
        </p:spPr>
        <p:txBody>
          <a:bodyPr>
            <a:normAutofit fontScale="90000"/>
          </a:bodyPr>
          <a:lstStyle/>
          <a:p>
            <a:r>
              <a:rPr lang="en-IN" dirty="0"/>
              <a:t>BCNF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A8E2A-05EE-4D0A-B8BA-5FEAAFAD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358"/>
            <a:ext cx="10515600" cy="3370456"/>
          </a:xfrm>
        </p:spPr>
        <p:txBody>
          <a:bodyPr>
            <a:normAutofit/>
          </a:bodyPr>
          <a:lstStyle/>
          <a:p>
            <a:r>
              <a:rPr lang="en-IN" sz="2000" dirty="0"/>
              <a:t>In the above relation LOTs1A if we assume that the Lot size/ area is fix per county and they are from 2 county only</a:t>
            </a:r>
          </a:p>
          <a:p>
            <a:r>
              <a:rPr lang="en-IN" sz="2000" dirty="0"/>
              <a:t>So in that case we can add one more FD i.e. Area -&gt; </a:t>
            </a:r>
            <a:r>
              <a:rPr lang="en-IN" sz="2000" dirty="0" err="1"/>
              <a:t>County_Name</a:t>
            </a:r>
            <a:endParaRPr lang="en-IN" sz="2000" dirty="0"/>
          </a:p>
          <a:p>
            <a:r>
              <a:rPr lang="en-IN" sz="2000" dirty="0"/>
              <a:t>So, according to 3NF this is allowed FD as: Area is not a super key according to rule (</a:t>
            </a:r>
            <a:r>
              <a:rPr lang="en-IN" sz="2000" dirty="0" err="1"/>
              <a:t>i</a:t>
            </a:r>
            <a:r>
              <a:rPr lang="en-IN" sz="2000" dirty="0"/>
              <a:t>) but as rule (ii) says </a:t>
            </a:r>
            <a:r>
              <a:rPr lang="en-IN" sz="2000" dirty="0" err="1"/>
              <a:t>County_Name</a:t>
            </a:r>
            <a:r>
              <a:rPr lang="en-IN" sz="2000" dirty="0"/>
              <a:t> is a prime attribute.</a:t>
            </a:r>
          </a:p>
          <a:p>
            <a:r>
              <a:rPr lang="en-IN" sz="2000" dirty="0"/>
              <a:t>But according to BCNF only one condition is allowed for FD is that the determinant must be a super key. So, Need to convert the relation LOTs1A into BCNF as shown below: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332916-B896-4182-8321-494A81B65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990" y="3429000"/>
            <a:ext cx="6603279" cy="32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48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65F2-6454-47F1-B52C-BF968091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BCNF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C07A-2F11-484F-8DFC-0CA5C8C24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1516134"/>
            <a:ext cx="5758375" cy="5341866"/>
          </a:xfrm>
        </p:spPr>
        <p:txBody>
          <a:bodyPr>
            <a:normAutofit/>
          </a:bodyPr>
          <a:lstStyle/>
          <a:p>
            <a:r>
              <a:rPr lang="en-IN" dirty="0"/>
              <a:t>Candidate Key:</a:t>
            </a:r>
          </a:p>
          <a:p>
            <a:r>
              <a:rPr lang="en-IN" dirty="0"/>
              <a:t>{</a:t>
            </a:r>
            <a:r>
              <a:rPr lang="en-IN" dirty="0" err="1"/>
              <a:t>Student,Course</a:t>
            </a:r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FDs:</a:t>
            </a:r>
          </a:p>
          <a:p>
            <a:r>
              <a:rPr lang="en-IN" dirty="0"/>
              <a:t>{</a:t>
            </a:r>
            <a:r>
              <a:rPr lang="en-IN" dirty="0" err="1"/>
              <a:t>Student,Course</a:t>
            </a:r>
            <a:r>
              <a:rPr lang="en-IN" dirty="0"/>
              <a:t>} -&gt; Instructor</a:t>
            </a:r>
          </a:p>
          <a:p>
            <a:r>
              <a:rPr lang="en-IN" dirty="0"/>
              <a:t>Instructor -&gt; Course</a:t>
            </a:r>
          </a:p>
          <a:p>
            <a:endParaRPr lang="en-IN" dirty="0"/>
          </a:p>
          <a:p>
            <a:r>
              <a:rPr lang="en-IN" dirty="0"/>
              <a:t>Decomposition Rule: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8152EB-7B3F-4884-86D6-515E2FF1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978" y="1690687"/>
            <a:ext cx="6156817" cy="5047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229371-A8B3-47FA-9BEC-0CAABA84F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78" y="5622556"/>
            <a:ext cx="4662936" cy="87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19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1067</TotalTime>
  <Words>1073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Unit-3</vt:lpstr>
      <vt:lpstr>Recap….</vt:lpstr>
      <vt:lpstr>Definitions of Keys and Attributes Participating in Keys</vt:lpstr>
      <vt:lpstr>Example for Normalization</vt:lpstr>
      <vt:lpstr>2 NF Conversion</vt:lpstr>
      <vt:lpstr>3 NF Conversion of relation LOT1</vt:lpstr>
      <vt:lpstr>BCNF – Boyce Codd Normal Form</vt:lpstr>
      <vt:lpstr>BCNF</vt:lpstr>
      <vt:lpstr>BCNF Example</vt:lpstr>
      <vt:lpstr>Conversion into BCNF</vt:lpstr>
      <vt:lpstr>Examples for Normalization</vt:lpstr>
      <vt:lpstr>PowerPoint Presentation</vt:lpstr>
      <vt:lpstr>VIEW</vt:lpstr>
      <vt:lpstr>Syntax</vt:lpstr>
      <vt:lpstr>Operations can be performed on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</dc:title>
  <dc:creator>Urja Mankad</dc:creator>
  <cp:lastModifiedBy>Urja Mankad</cp:lastModifiedBy>
  <cp:revision>45</cp:revision>
  <dcterms:created xsi:type="dcterms:W3CDTF">2021-12-05T14:01:50Z</dcterms:created>
  <dcterms:modified xsi:type="dcterms:W3CDTF">2021-12-11T04:16:28Z</dcterms:modified>
</cp:coreProperties>
</file>