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9B99-17AF-40BD-88B7-0D101781E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EE29C-FA49-4F62-85D0-71E5CC290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AB58-91A0-429A-8C84-D9FDBB51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C30B-C47D-49AD-B22B-7DE54A5B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FE88-9203-46BA-A3BB-7C843C2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29D7-8163-4717-8B68-5EB80E3C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43578-C3CF-4F53-9F80-5A16895D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A0E7-37A2-445C-875C-35EB5234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80EC-1CD4-4457-A638-F7678D50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3010-1C1B-4551-9FA0-4B3C64AA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192F2-6C6B-48FB-B6EC-AD056B04C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78D78-D511-4CB7-9E2A-F58C8C82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DF6B-9630-47A4-9B1E-1112226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3DB3-4F6F-4D44-8828-43C82304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13EB-236C-4789-BA50-3DB334A3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6EE1-DEC2-41B1-BFAC-3C2A473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B216-AE2D-44F8-A7CD-50343EB8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4053-8A96-4796-A37B-3C382CBE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E5BD-460C-4227-A7FF-925B7ED1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E107-D57B-4FB5-A13F-B3E80788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3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9EAD-C73C-42F0-B0CF-B1F26097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6873-0637-4438-974C-3BE978E7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0F94-96B4-4DA3-9F4A-1594D070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8828-804D-46DA-993F-53BBA074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3848-F581-45F8-963B-BBA3102E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CD0B-CFAC-4E65-9D95-D51FCF11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642D-457D-463F-8492-1EE6539F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C6190-5EF9-4669-B072-7EF7D62D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8A78-2C70-4BDD-A463-153D0CAC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2B8CB-8AD4-4179-97FF-8BA3E6BE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89513-EC6D-4829-8D1C-8379B01A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8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C0E6-E5BA-4D7D-A490-62F5C71C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713E8-AFC9-4424-AB9D-D2B3C9FC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BD43C-AC3F-45FD-9CE8-199E92460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40BFA-46A6-431F-8620-4EF566AC4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E6C50-9DAE-4EEC-8B6F-58D0ACF27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0FE57-03C0-4247-ADBC-01E8EB7A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9725D-F195-4819-B082-FD93E57A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F8447-C4C3-4AF4-A369-3C8D218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B471-8A38-4CD3-9FC5-6C1ECAB4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B6334-411C-4995-B424-6F306F4E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31433-72A9-4075-AF52-DD773FAF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2FAB-B01F-4923-A224-06CEAAAD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3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B46C9-B45A-4483-9290-6391C331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5079E-50AE-4197-8303-81291A19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06434-27F5-4A3B-906F-652A2DC9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345D-39BA-497D-90E8-67C8E0C0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46A8-DE7D-4D74-8DDA-46769DDF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79FCC-BA9A-44FE-8C9C-2C8B631E5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527F-5C4C-4AEC-8884-CF143323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50F8-CFE6-4E15-A76C-C56E7FB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1C07-8E43-403E-A54B-188D64C8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3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FCD3-E4E4-48D1-BD72-7DBC4C5E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1809A-61B4-4F5C-AE92-838E20C56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59F58-8E53-4C1F-A5CD-48AAEC17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9118-E505-4E56-BCE5-F689A51A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D863-5FF6-4AD0-94D5-F9A7308E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4BF4-DED3-450F-A203-158E167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BA2CA-E4C3-4EEB-A926-704D7A41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3DA8-0039-4CE8-BEA3-6A1EE3D9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DA9A-92F2-41C2-B260-3A8488330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778C-81F7-410C-A7F4-7ED7AC65519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63A5-08F2-47C1-B3C5-0BDD6BF56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CDA2-6389-4908-8561-BD248B8F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835C-5594-4BF9-8E65-7A5366EA5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33F90-4B17-49C5-9CB6-FCF78A634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24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5EB8-E263-4173-A607-3BFEFA75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Normalisation Example - 1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30E9F-E587-4202-B504-6843BD4B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79621"/>
              </p:ext>
            </p:extLst>
          </p:nvPr>
        </p:nvGraphicFramePr>
        <p:xfrm>
          <a:off x="838200" y="1690687"/>
          <a:ext cx="10515598" cy="3851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561">
                  <a:extLst>
                    <a:ext uri="{9D8B030D-6E8A-4147-A177-3AD203B41FA5}">
                      <a16:colId xmlns:a16="http://schemas.microsoft.com/office/drawing/2014/main" val="3150134042"/>
                    </a:ext>
                  </a:extLst>
                </a:gridCol>
                <a:gridCol w="2628561">
                  <a:extLst>
                    <a:ext uri="{9D8B030D-6E8A-4147-A177-3AD203B41FA5}">
                      <a16:colId xmlns:a16="http://schemas.microsoft.com/office/drawing/2014/main" val="3470025561"/>
                    </a:ext>
                  </a:extLst>
                </a:gridCol>
                <a:gridCol w="2628561">
                  <a:extLst>
                    <a:ext uri="{9D8B030D-6E8A-4147-A177-3AD203B41FA5}">
                      <a16:colId xmlns:a16="http://schemas.microsoft.com/office/drawing/2014/main" val="460350976"/>
                    </a:ext>
                  </a:extLst>
                </a:gridCol>
                <a:gridCol w="2629915">
                  <a:extLst>
                    <a:ext uri="{9D8B030D-6E8A-4147-A177-3AD203B41FA5}">
                      <a16:colId xmlns:a16="http://schemas.microsoft.com/office/drawing/2014/main" val="1784508973"/>
                    </a:ext>
                  </a:extLst>
                </a:gridCol>
              </a:tblGrid>
              <a:tr h="6772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Dept_Name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D_No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D_Mgr_SSN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Dept_Location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453032"/>
                  </a:ext>
                </a:extLst>
              </a:tr>
              <a:tr h="11116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Research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5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501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Banglore, Kolkota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31862"/>
                  </a:ext>
                </a:extLst>
              </a:tr>
              <a:tr h="6772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Administration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4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401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Delhi, Mumbai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179607"/>
                  </a:ext>
                </a:extLst>
              </a:tr>
              <a:tr h="1385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Sales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101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Ahmedabad, </a:t>
                      </a:r>
                      <a:r>
                        <a:rPr lang="en-IN" sz="2800" dirty="0" err="1">
                          <a:effectLst/>
                        </a:rPr>
                        <a:t>Banglore</a:t>
                      </a:r>
                      <a:r>
                        <a:rPr lang="en-IN" sz="2800" dirty="0">
                          <a:effectLst/>
                        </a:rPr>
                        <a:t>, Delhi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2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3B12-3BBE-436C-9857-4C60604C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1EA99-8702-40EE-859F-B3D81F8C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8203"/>
              </p:ext>
            </p:extLst>
          </p:nvPr>
        </p:nvGraphicFramePr>
        <p:xfrm>
          <a:off x="838200" y="1589648"/>
          <a:ext cx="10515601" cy="4698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043">
                  <a:extLst>
                    <a:ext uri="{9D8B030D-6E8A-4147-A177-3AD203B41FA5}">
                      <a16:colId xmlns:a16="http://schemas.microsoft.com/office/drawing/2014/main" val="3596305605"/>
                    </a:ext>
                  </a:extLst>
                </a:gridCol>
                <a:gridCol w="1370424">
                  <a:extLst>
                    <a:ext uri="{9D8B030D-6E8A-4147-A177-3AD203B41FA5}">
                      <a16:colId xmlns:a16="http://schemas.microsoft.com/office/drawing/2014/main" val="3538216323"/>
                    </a:ext>
                  </a:extLst>
                </a:gridCol>
                <a:gridCol w="1731631">
                  <a:extLst>
                    <a:ext uri="{9D8B030D-6E8A-4147-A177-3AD203B41FA5}">
                      <a16:colId xmlns:a16="http://schemas.microsoft.com/office/drawing/2014/main" val="4018596971"/>
                    </a:ext>
                  </a:extLst>
                </a:gridCol>
                <a:gridCol w="1914264">
                  <a:extLst>
                    <a:ext uri="{9D8B030D-6E8A-4147-A177-3AD203B41FA5}">
                      <a16:colId xmlns:a16="http://schemas.microsoft.com/office/drawing/2014/main" val="671565440"/>
                    </a:ext>
                  </a:extLst>
                </a:gridCol>
                <a:gridCol w="2014374">
                  <a:extLst>
                    <a:ext uri="{9D8B030D-6E8A-4147-A177-3AD203B41FA5}">
                      <a16:colId xmlns:a16="http://schemas.microsoft.com/office/drawing/2014/main" val="666885990"/>
                    </a:ext>
                  </a:extLst>
                </a:gridCol>
                <a:gridCol w="1747865">
                  <a:extLst>
                    <a:ext uri="{9D8B030D-6E8A-4147-A177-3AD203B41FA5}">
                      <a16:colId xmlns:a16="http://schemas.microsoft.com/office/drawing/2014/main" val="3691872462"/>
                    </a:ext>
                  </a:extLst>
                </a:gridCol>
              </a:tblGrid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SSN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Proj_No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Emp_Hours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Emp_Name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Proj_Name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Proj_Loc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361742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Ankit Shah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Renovation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Bopal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759996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50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Ankit Shah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Construction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Ghuma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085850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70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Ankit Shah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Construction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err="1">
                          <a:effectLst/>
                        </a:rPr>
                        <a:t>Bopal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513309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40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Bhumi Patel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Construction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Sarkhej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391304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30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Bhumi Patel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Designing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Maninagar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37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BA05-0AF4-42B0-B415-126A2DA8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D44C1D-7890-467E-937F-E9B67F56A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07242"/>
              </p:ext>
            </p:extLst>
          </p:nvPr>
        </p:nvGraphicFramePr>
        <p:xfrm>
          <a:off x="838200" y="1690689"/>
          <a:ext cx="10515599" cy="436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308">
                  <a:extLst>
                    <a:ext uri="{9D8B030D-6E8A-4147-A177-3AD203B41FA5}">
                      <a16:colId xmlns:a16="http://schemas.microsoft.com/office/drawing/2014/main" val="3145513517"/>
                    </a:ext>
                  </a:extLst>
                </a:gridCol>
                <a:gridCol w="2102308">
                  <a:extLst>
                    <a:ext uri="{9D8B030D-6E8A-4147-A177-3AD203B41FA5}">
                      <a16:colId xmlns:a16="http://schemas.microsoft.com/office/drawing/2014/main" val="3251099907"/>
                    </a:ext>
                  </a:extLst>
                </a:gridCol>
                <a:gridCol w="2103661">
                  <a:extLst>
                    <a:ext uri="{9D8B030D-6E8A-4147-A177-3AD203B41FA5}">
                      <a16:colId xmlns:a16="http://schemas.microsoft.com/office/drawing/2014/main" val="847645748"/>
                    </a:ext>
                  </a:extLst>
                </a:gridCol>
                <a:gridCol w="2103661">
                  <a:extLst>
                    <a:ext uri="{9D8B030D-6E8A-4147-A177-3AD203B41FA5}">
                      <a16:colId xmlns:a16="http://schemas.microsoft.com/office/drawing/2014/main" val="1224708625"/>
                    </a:ext>
                  </a:extLst>
                </a:gridCol>
                <a:gridCol w="2103661">
                  <a:extLst>
                    <a:ext uri="{9D8B030D-6E8A-4147-A177-3AD203B41FA5}">
                      <a16:colId xmlns:a16="http://schemas.microsoft.com/office/drawing/2014/main" val="726869701"/>
                    </a:ext>
                  </a:extLst>
                </a:gridCol>
              </a:tblGrid>
              <a:tr h="40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Property_ID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City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Plot_No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Area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Price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95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0F2189-02D2-4E0B-94C8-A8FDDE389A65}"/>
              </a:ext>
            </a:extLst>
          </p:cNvPr>
          <p:cNvSpPr txBox="1"/>
          <p:nvPr/>
        </p:nvSpPr>
        <p:spPr>
          <a:xfrm>
            <a:off x="838200" y="2683178"/>
            <a:ext cx="8966982" cy="380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Dependencies are given as below: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FD1: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Property_ID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{City,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Plot_No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Area, Price}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FD2: {City,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Plot_No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Property_ID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Area, Price}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FD3: Area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Price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FD4: Area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City (Consider this special condition, FD just for BCNF)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6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80D2-5E6F-44C5-89D4-16571454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 /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48E9-DEF3-4E16-BECD-D5BFAD7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/>
          <a:lstStyle/>
          <a:p>
            <a:pPr algn="just"/>
            <a:r>
              <a:rPr lang="en-IN" dirty="0"/>
              <a:t>It is a development tool</a:t>
            </a:r>
          </a:p>
          <a:p>
            <a:pPr algn="just"/>
            <a:r>
              <a:rPr lang="en-IN" dirty="0"/>
              <a:t>Supports SQL manipulation and also provide facilities of condition checking, branching and looping</a:t>
            </a:r>
          </a:p>
          <a:p>
            <a:pPr algn="just"/>
            <a:r>
              <a:rPr lang="en-IN" dirty="0"/>
              <a:t>Entire PL/SQL block is sent all in one to the Oracle engine for execution</a:t>
            </a:r>
          </a:p>
          <a:p>
            <a:pPr algn="just"/>
            <a:r>
              <a:rPr lang="en-IN" dirty="0"/>
              <a:t>It permits error handling</a:t>
            </a:r>
          </a:p>
          <a:p>
            <a:pPr algn="just"/>
            <a:r>
              <a:rPr lang="en-IN" dirty="0"/>
              <a:t>Variables can be declared and values can be stored inside that variable using user input as well as from SQL statement</a:t>
            </a:r>
          </a:p>
          <a:p>
            <a:pPr algn="just"/>
            <a:r>
              <a:rPr lang="en-IN" dirty="0"/>
              <a:t>Applications written in PLSQL are portable to any computer h/w and s/w</a:t>
            </a:r>
          </a:p>
          <a:p>
            <a:pPr algn="just"/>
            <a:r>
              <a:rPr lang="en-IN" dirty="0"/>
              <a:t>PL/SQL engine resides inside the </a:t>
            </a:r>
            <a:r>
              <a:rPr lang="en-IN"/>
              <a:t>oracle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49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261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Unit - 3</vt:lpstr>
      <vt:lpstr>Normalisation Example - 1</vt:lpstr>
      <vt:lpstr>Example - 2</vt:lpstr>
      <vt:lpstr>Example - 3</vt:lpstr>
      <vt:lpstr>PL /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- 3</dc:title>
  <dc:creator>Urja Mankad</dc:creator>
  <cp:lastModifiedBy>Urja Mankad</cp:lastModifiedBy>
  <cp:revision>5</cp:revision>
  <dcterms:created xsi:type="dcterms:W3CDTF">2021-12-10T09:11:46Z</dcterms:created>
  <dcterms:modified xsi:type="dcterms:W3CDTF">2021-12-10T10:15:20Z</dcterms:modified>
</cp:coreProperties>
</file>