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3" r:id="rId11"/>
    <p:sldId id="274" r:id="rId12"/>
    <p:sldId id="272" r:id="rId13"/>
    <p:sldId id="269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DD5E2-0044-461C-92E2-6C0DF836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E3884A-B9EE-4921-AB52-82CC0FD6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EE6164-20DA-47A3-8C52-A6C41412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7B6391-9E9B-4A49-9EDF-84CB6C9C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9E2498-842D-48F7-9702-CE46FB0C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493A8-2415-4CE2-9C16-D60717E1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90E244-A95D-408F-8B37-31044BFAC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4B94B5-3833-41F4-A275-9B8B5B3F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4B679C-4420-4CAD-AECE-D27D26C1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21D19-59E1-4614-A2CA-5CBB644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6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DA6890-E575-4F5A-B429-C4758ED2B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E7AF2F-BFF3-472C-B4CE-37EC4A692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795D10-C39D-447A-8326-001E58E7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E6198F-8CE4-45D3-9516-04C5CB3F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0E15DA-CD73-438C-AD3F-4CF39D3F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E5DD7-92B6-488E-B5E1-6019A76C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7669A-62DE-4808-8A99-77BCEC55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D3BB6B-E534-48D8-8278-C1AEBE28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F21916-0F5C-41F4-B774-02941D31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11397F-4A82-4AD7-BD91-E4AA8A05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6FB031-DF2F-41FA-9F6E-829013B2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7B6E9A-846E-447E-B8FA-9EC4BE75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02C72B-8F5D-41B4-B6A6-629C1F82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65E631-B811-476C-AF04-1C423AAC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E3619-56AA-49E0-BFB2-539805D3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6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22A4D6-8B85-4488-B87D-24E351CF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F4C657-14F2-4CB1-AAED-3832AFB5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E9FDFD-AC91-45F1-B567-CC1DF8E5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C11D67-8401-4044-B258-EAFE94FB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E69A3A-44BE-4143-92B5-0BCBB212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DA09AB-D301-413E-865A-E9E2150A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9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0A3928-E194-4209-98F2-7B7C03EB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9E3091-2AC4-4678-B7D2-DDEA5304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84C843-C1DA-4D40-BD7E-24581490A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F5C909-0D01-416B-A67A-B0E15D411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59A57F6-6AEB-420E-A7A9-90A880BF3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FF4A7D-0145-42B8-A731-2D13667E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D8780CB-CBC3-4732-9197-05F1353B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8AEF48-8E6D-4255-A81A-13F8A0D2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8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D6FFC-AFFB-4919-8FB2-31C3351A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6BFE0B4-A21B-4C16-BC00-EE14EA8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2DB53B-F63C-4A50-BAA5-BECD262F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E3F5EF-7892-419F-9C5F-25508AB0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89C195-82D1-45B8-95D4-7050008C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95DD19-EAB6-49FC-BB0C-295C5AFE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ABAD3F-43A8-4BF6-A87F-B2633401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0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2E7A2-8CA2-42DD-B5D9-6A3B725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2FBE9-C07E-4709-9F5C-9CFA5FBC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78B744-3739-4601-99AE-96310263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956EDB-E0EF-4C93-88B0-40D9E1F5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A6C76D-87EC-4DDD-AD45-EB4DF3CB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B2BD36-61CC-4861-9D52-AE328103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B823B-7BB7-4BE7-83A9-CB6B9256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7E3C19-E78F-4702-BAA4-D42B7294B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EC8EB4-12BD-4AB1-A105-00F94A6E4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4C8148-A5D3-40DD-B5A2-195B6937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7F62F0-20FA-4AB9-BB1E-72EBE823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BF7ADC-EB74-43F0-BDE6-6CF2F9B8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104229-7FC4-4609-AD5B-346478B9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05B8E1-DE86-4BA7-99F8-EEDC9934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85ACD6-56D2-4E26-B6AC-4AA783A3F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6D984-3A23-47E1-8694-A440222D913B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88054F-B09C-4D60-962F-5A6FC0AFB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1F7C5-054D-4576-ADE9-B12886B97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DC2D1-10E5-42C4-8E89-7B1C3D71D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C78A5F-5DA6-4145-ABE1-73FF9E81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14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1FB3AE-6F3E-799E-22EC-791A5233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5" y="669235"/>
            <a:ext cx="10970450" cy="6188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BE4C450-4A70-5D09-F8B6-402D752C2C67}"/>
              </a:ext>
            </a:extLst>
          </p:cNvPr>
          <p:cNvSpPr txBox="1"/>
          <p:nvPr/>
        </p:nvSpPr>
        <p:spPr>
          <a:xfrm>
            <a:off x="610775" y="159026"/>
            <a:ext cx="398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- 3</a:t>
            </a:r>
          </a:p>
        </p:txBody>
      </p:sp>
    </p:spTree>
    <p:extLst>
      <p:ext uri="{BB962C8B-B14F-4D97-AF65-F5344CB8AC3E}">
        <p14:creationId xmlns:p14="http://schemas.microsoft.com/office/powerpoint/2010/main" val="366065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0D60D5-2D46-691F-CC10-3D8BC0A1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96" y="0"/>
            <a:ext cx="7159373" cy="578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2C3BA6-6CF7-D87D-1B83-B28A9DCA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2" y="5771998"/>
            <a:ext cx="1154584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EF2A70-4232-8474-189E-84F0AB06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55" y="70938"/>
            <a:ext cx="8687289" cy="67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380D2-5E6F-44C5-89D4-16571454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 /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7A48E9-DEF3-4E16-BECD-D5BFAD7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/>
          <a:lstStyle/>
          <a:p>
            <a:pPr algn="just"/>
            <a:r>
              <a:rPr lang="en-IN" dirty="0"/>
              <a:t>It is a development tool</a:t>
            </a:r>
          </a:p>
          <a:p>
            <a:pPr algn="just"/>
            <a:r>
              <a:rPr lang="en-IN" dirty="0"/>
              <a:t>Supports SQL manipulation and also provide facilities of condition checking, branching and looping</a:t>
            </a:r>
          </a:p>
          <a:p>
            <a:pPr algn="just"/>
            <a:r>
              <a:rPr lang="en-IN" dirty="0"/>
              <a:t>Entire PL/SQL block is sent all in one to the Oracle engine for execution</a:t>
            </a:r>
          </a:p>
          <a:p>
            <a:pPr algn="just"/>
            <a:r>
              <a:rPr lang="en-IN" dirty="0"/>
              <a:t>It permits error handling</a:t>
            </a:r>
          </a:p>
          <a:p>
            <a:pPr algn="just"/>
            <a:r>
              <a:rPr lang="en-IN" dirty="0"/>
              <a:t>Variables can be declared and values can be stored inside that variable using user input as well as from SQL statement</a:t>
            </a:r>
          </a:p>
          <a:p>
            <a:pPr algn="just"/>
            <a:r>
              <a:rPr lang="en-IN" dirty="0"/>
              <a:t>Applications written in PLSQL are portable to any computer h/w and s/w</a:t>
            </a:r>
          </a:p>
          <a:p>
            <a:pPr algn="just"/>
            <a:r>
              <a:rPr lang="en-IN" dirty="0"/>
              <a:t>PL/SQL engine resides inside the </a:t>
            </a:r>
            <a:r>
              <a:rPr lang="en-IN"/>
              <a:t>oracle 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4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47332-8BBA-42AE-8E60-E8DD0C60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23"/>
            <a:ext cx="10515600" cy="943170"/>
          </a:xfrm>
        </p:spPr>
        <p:txBody>
          <a:bodyPr/>
          <a:lstStyle/>
          <a:p>
            <a:r>
              <a:rPr lang="en-IN" dirty="0"/>
              <a:t>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D243F-FDA8-43D6-BF1E-0F9C3D2F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7"/>
            <a:ext cx="11141612" cy="5289452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Generic PL/SQL block:</a:t>
            </a:r>
          </a:p>
          <a:p>
            <a:pPr algn="just"/>
            <a:r>
              <a:rPr lang="en-IN" dirty="0"/>
              <a:t>Declare Section</a:t>
            </a:r>
          </a:p>
          <a:p>
            <a:pPr lvl="1" algn="just"/>
            <a:r>
              <a:rPr lang="en-IN" dirty="0"/>
              <a:t>Here, memory variable an other Oracle objects can be declared, initialized if required. It’s an optional block</a:t>
            </a:r>
          </a:p>
          <a:p>
            <a:pPr algn="just"/>
            <a:r>
              <a:rPr lang="en-IN" dirty="0"/>
              <a:t>Begin Section</a:t>
            </a:r>
          </a:p>
          <a:p>
            <a:pPr lvl="1" algn="just"/>
            <a:r>
              <a:rPr lang="en-IN" dirty="0"/>
              <a:t>It consists of a set of SQL and PL/SQL statements, which describe process that have to be applied to table data.</a:t>
            </a:r>
          </a:p>
          <a:p>
            <a:pPr algn="just"/>
            <a:r>
              <a:rPr lang="en-IN" dirty="0"/>
              <a:t>Exception Section</a:t>
            </a:r>
          </a:p>
          <a:p>
            <a:pPr lvl="1" algn="just"/>
            <a:r>
              <a:rPr lang="en-IN" dirty="0"/>
              <a:t>This section deals with handling of errors that arise during execution of the data manipulation statements, by PLSQL code block</a:t>
            </a:r>
          </a:p>
          <a:p>
            <a:pPr algn="just"/>
            <a:r>
              <a:rPr lang="en-IN" dirty="0"/>
              <a:t>End Section</a:t>
            </a:r>
          </a:p>
          <a:p>
            <a:pPr lvl="1" algn="just"/>
            <a:r>
              <a:rPr lang="en-IN" dirty="0"/>
              <a:t>It marks the end of the PLSQL block.</a:t>
            </a:r>
          </a:p>
        </p:txBody>
      </p:sp>
    </p:spTree>
    <p:extLst>
      <p:ext uri="{BB962C8B-B14F-4D97-AF65-F5344CB8AC3E}">
        <p14:creationId xmlns:p14="http://schemas.microsoft.com/office/powerpoint/2010/main" val="27135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7FE5C7-5920-4648-BE67-1114A18F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PLSQL Character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92C35-5AF5-4FAA-B2AC-80589847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database character set includes these basic characters:</a:t>
            </a:r>
          </a:p>
          <a:p>
            <a:pPr marL="0" indent="0">
              <a:buNone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Latin letters: A through Z and a through z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Decimal digits: 0 through 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Punctuation characters like: () + - * / &lt; &gt; = ! , : . ‘ @ % “ # $ ^ &amp; _ \ { } ? ||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Whitespace characters: space, tab, new line, and carriage return</a:t>
            </a:r>
          </a:p>
        </p:txBody>
      </p:sp>
    </p:spTree>
    <p:extLst>
      <p:ext uri="{BB962C8B-B14F-4D97-AF65-F5344CB8AC3E}">
        <p14:creationId xmlns:p14="http://schemas.microsoft.com/office/powerpoint/2010/main" val="11945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FC742C-7A0C-4E80-86B0-379C1F87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9916CA-D87B-4E93-9F54-A8E4B56A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 Control ---- IF – ELSEIF – ELSE – END IF</a:t>
            </a:r>
          </a:p>
          <a:p>
            <a:r>
              <a:rPr lang="en-IN" dirty="0"/>
              <a:t>Iterative Control ----- While Loop, FOR Loop</a:t>
            </a:r>
          </a:p>
          <a:p>
            <a:r>
              <a:rPr lang="en-IN" dirty="0"/>
              <a:t>Sequential Control ----GOTO Statement</a:t>
            </a:r>
          </a:p>
        </p:txBody>
      </p:sp>
    </p:spTree>
    <p:extLst>
      <p:ext uri="{BB962C8B-B14F-4D97-AF65-F5344CB8AC3E}">
        <p14:creationId xmlns:p14="http://schemas.microsoft.com/office/powerpoint/2010/main" val="33646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DF761-80A0-4C81-963D-C8A63F9F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EC2F6-C384-41E4-BE8A-077B51FB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 &lt;condition&gt;  then</a:t>
            </a:r>
          </a:p>
          <a:p>
            <a:pPr marL="0" indent="0">
              <a:buNone/>
            </a:pPr>
            <a:r>
              <a:rPr lang="en-IN" dirty="0"/>
              <a:t>	&lt;Action&gt;</a:t>
            </a:r>
          </a:p>
          <a:p>
            <a:pPr marL="0" indent="0">
              <a:buNone/>
            </a:pPr>
            <a:r>
              <a:rPr lang="en-IN" smtClean="0"/>
              <a:t>ELSIF  </a:t>
            </a:r>
            <a:r>
              <a:rPr lang="en-IN" dirty="0"/>
              <a:t>&lt;Condition&gt; then</a:t>
            </a:r>
          </a:p>
          <a:p>
            <a:pPr marL="0" indent="0">
              <a:buNone/>
            </a:pPr>
            <a:r>
              <a:rPr lang="en-IN" dirty="0"/>
              <a:t>	&lt;Action&gt;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	&lt;Action&gt;</a:t>
            </a:r>
          </a:p>
          <a:p>
            <a:pPr marL="0" indent="0">
              <a:buNone/>
            </a:pPr>
            <a:r>
              <a:rPr lang="en-IN" dirty="0"/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8281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F4B923-BE11-4388-B1D4-8BAF850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Control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5BE520-CD62-4137-9F23-2DA0D1B7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494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LOOP</a:t>
            </a:r>
          </a:p>
          <a:p>
            <a:pPr marL="0" indent="0">
              <a:buNone/>
            </a:pPr>
            <a:r>
              <a:rPr lang="en-IN" dirty="0"/>
              <a:t>	&lt;Sequence of Statements&gt;</a:t>
            </a:r>
          </a:p>
          <a:p>
            <a:pPr marL="0" indent="0">
              <a:buNone/>
            </a:pPr>
            <a:r>
              <a:rPr lang="en-IN" dirty="0"/>
              <a:t>	&lt;increment or decrement of variable&gt;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EXIT WHEN &lt;Condition&gt;</a:t>
            </a:r>
          </a:p>
          <a:p>
            <a:pPr marL="0" indent="0">
              <a:buNone/>
            </a:pPr>
            <a:r>
              <a:rPr lang="en-IN" dirty="0"/>
              <a:t>END LOOP;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C86513F-02C1-4C99-A111-BCCAC69A933C}"/>
              </a:ext>
            </a:extLst>
          </p:cNvPr>
          <p:cNvSpPr txBox="1">
            <a:spLocks/>
          </p:cNvSpPr>
          <p:nvPr/>
        </p:nvSpPr>
        <p:spPr>
          <a:xfrm>
            <a:off x="871332" y="4307994"/>
            <a:ext cx="10515600" cy="2494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WHILE  &lt;Condition&gt;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&lt;Sequence of Statements&gt;</a:t>
            </a:r>
          </a:p>
          <a:p>
            <a:pPr marL="0" indent="0">
              <a:buNone/>
            </a:pPr>
            <a:r>
              <a:rPr lang="en-IN" dirty="0"/>
              <a:t>	&lt;increment or decrement of variable&gt;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END LOOP;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3211B0C-01F1-4F28-81B4-61D97BE7B074}"/>
              </a:ext>
            </a:extLst>
          </p:cNvPr>
          <p:cNvCxnSpPr>
            <a:cxnSpLocks/>
          </p:cNvCxnSpPr>
          <p:nvPr/>
        </p:nvCxnSpPr>
        <p:spPr>
          <a:xfrm flipV="1">
            <a:off x="596345" y="4185272"/>
            <a:ext cx="11016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46D8B4-55D4-44EA-BC04-843F4D65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CCDEB2-DB90-45D6-91A4-56BFFC75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FOR variable in [Reverse] start .. End</a:t>
            </a:r>
          </a:p>
          <a:p>
            <a:pPr marL="0" indent="0">
              <a:buNone/>
            </a:pPr>
            <a:r>
              <a:rPr lang="en-IN" dirty="0"/>
              <a:t>	LOOP</a:t>
            </a:r>
          </a:p>
          <a:p>
            <a:pPr marL="0" indent="0">
              <a:buNone/>
            </a:pPr>
            <a:r>
              <a:rPr lang="en-IN" dirty="0"/>
              <a:t>		&lt;Action&gt;</a:t>
            </a:r>
          </a:p>
          <a:p>
            <a:pPr marL="0" indent="0">
              <a:buNone/>
            </a:pPr>
            <a:r>
              <a:rPr lang="en-IN" dirty="0"/>
              <a:t>	END Loop;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variable in the For Loop need not be declared. Also the increment value cannot be specified.</a:t>
            </a:r>
          </a:p>
          <a:p>
            <a:r>
              <a:rPr lang="en-IN" dirty="0"/>
              <a:t>The FOR Loop Variable is always 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17609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6C2E1-702E-4D4A-98C9-F58E3E2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Multivalued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790CC-DB00-48CC-96F6-DD6D99CD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Multivalued dependency occurs when two attributes in a table are independent of each other but, both depend on a third attribute.</a:t>
            </a:r>
          </a:p>
          <a:p>
            <a:pPr algn="just"/>
            <a:r>
              <a:rPr lang="en-IN" dirty="0"/>
              <a:t>A multivalued dependency consists of at least two attributes that are dependent on a third attribute that's why it always requires at least three attributes.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52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8CA847-0A9C-46C2-BEAC-46E8BF64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87" y="211015"/>
            <a:ext cx="8670826" cy="4562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379AD0-7510-4AB3-B204-DE00AD5D5BA3}"/>
              </a:ext>
            </a:extLst>
          </p:cNvPr>
          <p:cNvSpPr txBox="1"/>
          <p:nvPr/>
        </p:nvSpPr>
        <p:spPr>
          <a:xfrm>
            <a:off x="436099" y="4857815"/>
            <a:ext cx="115777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Here columns COLOR and MANUF_YEAR are dependent on BIKE_MODEL and independent of each other.</a:t>
            </a:r>
          </a:p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In this case, these two columns can be called as multivalued dependent on BIKE_MODEL. The representation of these dependencies is shown below:</a:t>
            </a:r>
          </a:p>
          <a:p>
            <a:pPr algn="just"/>
            <a:endParaRPr lang="en-IN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BIKE_MODEL   →  →  MANUF_YEAR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BIKE_MODEL   →  →  COLOR  </a:t>
            </a:r>
          </a:p>
        </p:txBody>
      </p:sp>
    </p:spTree>
    <p:extLst>
      <p:ext uri="{BB962C8B-B14F-4D97-AF65-F5344CB8AC3E}">
        <p14:creationId xmlns:p14="http://schemas.microsoft.com/office/powerpoint/2010/main" val="36125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7AA877-F119-4EE5-9CED-2849C561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704699-F836-4F17-9832-43E47C2B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1831975"/>
          </a:xfrm>
        </p:spPr>
        <p:txBody>
          <a:bodyPr/>
          <a:lstStyle/>
          <a:p>
            <a:r>
              <a:rPr lang="en-IN" dirty="0"/>
              <a:t>Any relation is said to be in the fourth normal form when it satisfies the following conditions:</a:t>
            </a:r>
          </a:p>
          <a:p>
            <a:pPr lvl="1"/>
            <a:r>
              <a:rPr lang="en-IN" dirty="0"/>
              <a:t>It must be in Boyce Codd Normal Form (BCNF).</a:t>
            </a:r>
          </a:p>
          <a:p>
            <a:pPr lvl="1"/>
            <a:r>
              <a:rPr lang="en-IN" dirty="0"/>
              <a:t>It should have no multi-valued dependency.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139A3F-777D-4CF5-9415-582B88BC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7539"/>
            <a:ext cx="8263597" cy="36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1399-12E3-422D-9B03-2AE008B6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788EE-A146-42C5-9C85-4941DBAA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Join decomposition is a further generalization of Multivalued dependencies. If the join of R1 and R2 over C is equal to relation R then we can say that a join dependency (JD) exists, where R1 and R2 are the decomposition R1(A, B, C) and R2(C, D) of a given relations R (A, B, C, D). </a:t>
            </a:r>
          </a:p>
          <a:p>
            <a:r>
              <a:rPr lang="en-IN" dirty="0"/>
              <a:t>Alternatively, R1 and R2 are a lossless decomposition of R. A JD ⋈ {R1, R2, …, Rn} is said to hold over a relation R if R1, R2, ….., Rn is a lossless-join decomposition. </a:t>
            </a:r>
          </a:p>
          <a:p>
            <a:r>
              <a:rPr lang="en-IN" dirty="0"/>
              <a:t>The *(A, B, C, D), (C, D) will be a JD of R if the join of join’s attribute is equal to the relation R. </a:t>
            </a:r>
          </a:p>
          <a:p>
            <a:r>
              <a:rPr lang="en-IN" dirty="0"/>
              <a:t>Here, *(R1, R2, R3) is used to indicate that relation R1, R2, R3 and so on are a JD of R.</a:t>
            </a:r>
          </a:p>
        </p:txBody>
      </p:sp>
    </p:spTree>
    <p:extLst>
      <p:ext uri="{BB962C8B-B14F-4D97-AF65-F5344CB8AC3E}">
        <p14:creationId xmlns:p14="http://schemas.microsoft.com/office/powerpoint/2010/main" val="217056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2F9E5-6909-41D6-AEF1-E56EEB93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70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en-IN" dirty="0"/>
              <a:t>5NF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9C5AFA-9AB4-4E42-BEFB-75D29468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11"/>
            <a:ext cx="10515600" cy="1470990"/>
          </a:xfrm>
        </p:spPr>
        <p:txBody>
          <a:bodyPr>
            <a:normAutofit/>
          </a:bodyPr>
          <a:lstStyle/>
          <a:p>
            <a:r>
              <a:rPr lang="en-IN" sz="2200" dirty="0"/>
              <a:t>A relation is in Fifth Normal Form (5NF), if it is in 4NF, and won’t have join dependency.</a:t>
            </a:r>
          </a:p>
          <a:p>
            <a:r>
              <a:rPr lang="en-IN" sz="2200" dirty="0"/>
              <a:t>You can also consider that a relation is in 5NF, if the candidate key implies every join dependency in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79F776-9147-45BE-9558-0211DDE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8742"/>
            <a:ext cx="9446224" cy="3356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1298CC-4518-866A-12CE-8B918BE0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35" y="2285664"/>
            <a:ext cx="10515600" cy="10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8BF29F-6473-4A29-90F0-73D41496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9" y="83588"/>
            <a:ext cx="7566504" cy="67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41CE19-4066-4EE4-FFF8-5953996D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2" y="120549"/>
            <a:ext cx="8745773" cy="3431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081619-D23C-2FF5-4F63-97C2EFEF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42" y="3762483"/>
            <a:ext cx="11536004" cy="26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4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3D5956E-BEA0-1A98-334E-44834A75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01" y="97158"/>
            <a:ext cx="8544798" cy="66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6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646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inter-regular</vt:lpstr>
      <vt:lpstr>Office Theme</vt:lpstr>
      <vt:lpstr>Unit-3</vt:lpstr>
      <vt:lpstr>Multivalued Dependency</vt:lpstr>
      <vt:lpstr>PowerPoint Presentation</vt:lpstr>
      <vt:lpstr>4NF</vt:lpstr>
      <vt:lpstr>Join Dependency</vt:lpstr>
      <vt:lpstr>5NF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 / SQL</vt:lpstr>
      <vt:lpstr>PL/SQL</vt:lpstr>
      <vt:lpstr>PLSQL Character Set</vt:lpstr>
      <vt:lpstr>Control Structure</vt:lpstr>
      <vt:lpstr>Syntax</vt:lpstr>
      <vt:lpstr>Iterative Control - Syntax</vt:lpstr>
      <vt:lpstr>Syntax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Urja Mankad</dc:creator>
  <cp:lastModifiedBy>LJMCA</cp:lastModifiedBy>
  <cp:revision>24</cp:revision>
  <dcterms:created xsi:type="dcterms:W3CDTF">2021-12-11T09:32:34Z</dcterms:created>
  <dcterms:modified xsi:type="dcterms:W3CDTF">2023-11-04T07:57:42Z</dcterms:modified>
</cp:coreProperties>
</file>