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1" r:id="rId3"/>
    <p:sldId id="272" r:id="rId4"/>
    <p:sldId id="273" r:id="rId5"/>
    <p:sldId id="274" r:id="rId6"/>
    <p:sldId id="275" r:id="rId7"/>
    <p:sldId id="276" r:id="rId8"/>
    <p:sldId id="278" r:id="rId9"/>
    <p:sldId id="277" r:id="rId10"/>
    <p:sldId id="279" r:id="rId11"/>
    <p:sldId id="281" r:id="rId12"/>
    <p:sldId id="282" r:id="rId13"/>
    <p:sldId id="283" r:id="rId14"/>
    <p:sldId id="280" r:id="rId15"/>
    <p:sldId id="259" r:id="rId16"/>
  </p:sldIdLst>
  <p:sldSz cx="12192000" cy="6858000"/>
  <p:notesSz cx="6858000" cy="9144000"/>
  <p:embeddedFontLs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
      <p:font typeface="Libre Baskerville"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amuri Paul Gabriel Richman" initials="NPGR" lastIdx="2" clrIdx="0">
    <p:extLst>
      <p:ext uri="{19B8F6BF-5375-455C-9EA6-DF929625EA0E}">
        <p15:presenceInfo xmlns:p15="http://schemas.microsoft.com/office/powerpoint/2012/main" userId="bfade200e73b29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267326" y="3651998"/>
            <a:ext cx="9962148" cy="9848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4000" b="1" dirty="0"/>
              <a:t>Subtitle Semantic Search Engine</a:t>
            </a:r>
            <a:endParaRPr sz="4000" b="1" dirty="0">
              <a:solidFill>
                <a:srgbClr val="FF0000"/>
              </a:solidFill>
              <a:latin typeface="Arial Black" panose="020B0A04020102020204" pitchFamily="34" charset="0"/>
            </a:endParaRPr>
          </a:p>
        </p:txBody>
      </p:sp>
      <p:sp>
        <p:nvSpPr>
          <p:cNvPr id="2" name="Title 1">
            <a:extLst>
              <a:ext uri="{FF2B5EF4-FFF2-40B4-BE49-F238E27FC236}">
                <a16:creationId xmlns:a16="http://schemas.microsoft.com/office/drawing/2014/main" id="{F12E264D-880D-4795-BB61-D3E5B239BBE1}"/>
              </a:ext>
            </a:extLst>
          </p:cNvPr>
          <p:cNvSpPr>
            <a:spLocks noGrp="1"/>
          </p:cNvSpPr>
          <p:nvPr>
            <p:ph type="title"/>
          </p:nvPr>
        </p:nvSpPr>
        <p:spPr>
          <a:xfrm>
            <a:off x="164431" y="4927871"/>
            <a:ext cx="5225716" cy="1475199"/>
          </a:xfrm>
        </p:spPr>
        <p:txBody>
          <a:bodyPr>
            <a:noAutofit/>
          </a:bodyPr>
          <a:lstStyle/>
          <a:p>
            <a:r>
              <a:rPr lang="en-IN" sz="2400" b="1" dirty="0"/>
              <a:t>By,</a:t>
            </a:r>
            <a:br>
              <a:rPr lang="en-IN" sz="2400" b="1" dirty="0"/>
            </a:br>
            <a:r>
              <a:rPr lang="en-IN" sz="2400" b="1" dirty="0"/>
              <a:t>TeamID-T211111</a:t>
            </a:r>
            <a:br>
              <a:rPr lang="en-IN" sz="2400" b="1" dirty="0"/>
            </a:br>
            <a:r>
              <a:rPr lang="en-IN" sz="2400" b="1" dirty="0"/>
              <a:t>1. Vishal Kumar-IN1241003</a:t>
            </a:r>
            <a:br>
              <a:rPr lang="en-IN" sz="2400" b="1" dirty="0"/>
            </a:br>
            <a:r>
              <a:rPr lang="en-IN" sz="2400" b="1" dirty="0"/>
              <a:t>2.N Paul Gabriel Richman-IN1241338</a:t>
            </a:r>
            <a:br>
              <a:rPr lang="en-IN" sz="2400" b="1" dirty="0"/>
            </a:b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6139-05E5-4B4E-A2FD-8C764D7DC8A5}"/>
              </a:ext>
            </a:extLst>
          </p:cNvPr>
          <p:cNvSpPr>
            <a:spLocks noGrp="1"/>
          </p:cNvSpPr>
          <p:nvPr>
            <p:ph type="title"/>
          </p:nvPr>
        </p:nvSpPr>
        <p:spPr/>
        <p:txBody>
          <a:bodyPr/>
          <a:lstStyle/>
          <a:p>
            <a:r>
              <a:rPr lang="en-US" b="1" dirty="0">
                <a:solidFill>
                  <a:schemeClr val="accent2">
                    <a:lumMod val="75000"/>
                  </a:schemeClr>
                </a:solidFill>
              </a:rPr>
              <a:t>Building the Flask Web App</a:t>
            </a:r>
            <a:endParaRPr lang="en-IN" b="1" dirty="0">
              <a:solidFill>
                <a:schemeClr val="accent2">
                  <a:lumMod val="75000"/>
                </a:schemeClr>
              </a:solidFill>
            </a:endParaRPr>
          </a:p>
        </p:txBody>
      </p:sp>
      <p:sp>
        <p:nvSpPr>
          <p:cNvPr id="3" name="Text Placeholder 2">
            <a:extLst>
              <a:ext uri="{FF2B5EF4-FFF2-40B4-BE49-F238E27FC236}">
                <a16:creationId xmlns:a16="http://schemas.microsoft.com/office/drawing/2014/main" id="{9E72067A-532D-4E1E-A639-57B73FAF97CC}"/>
              </a:ext>
            </a:extLst>
          </p:cNvPr>
          <p:cNvSpPr>
            <a:spLocks noGrp="1"/>
          </p:cNvSpPr>
          <p:nvPr>
            <p:ph type="body" idx="1"/>
          </p:nvPr>
        </p:nvSpPr>
        <p:spPr>
          <a:xfrm>
            <a:off x="838200" y="1440614"/>
            <a:ext cx="10515600" cy="4351338"/>
          </a:xfrm>
        </p:spPr>
        <p:txBody>
          <a:bodyPr>
            <a:normAutofit/>
          </a:bodyPr>
          <a:lstStyle/>
          <a:p>
            <a:r>
              <a:rPr lang="en-US" b="0" i="0" dirty="0">
                <a:solidFill>
                  <a:srgbClr val="0D0D0D"/>
                </a:solidFill>
                <a:effectLst/>
                <a:latin typeface="Söhne"/>
              </a:rPr>
              <a:t>The application is built using Flask, a Python web framework.</a:t>
            </a:r>
          </a:p>
          <a:p>
            <a:pPr algn="l">
              <a:buFont typeface="Arial" panose="020B0604020202020204" pitchFamily="34" charset="0"/>
              <a:buChar char="•"/>
            </a:pPr>
            <a:r>
              <a:rPr lang="en-US" b="0" i="0" dirty="0">
                <a:solidFill>
                  <a:srgbClr val="0D0D0D"/>
                </a:solidFill>
                <a:effectLst/>
                <a:latin typeface="Söhne"/>
              </a:rPr>
              <a:t>Users can input their queries, and we'll find matching subtitles from our collection.</a:t>
            </a:r>
          </a:p>
          <a:p>
            <a:pPr>
              <a:buFont typeface="Arial" panose="020B0604020202020204" pitchFamily="34" charset="0"/>
              <a:buChar char="•"/>
            </a:pPr>
            <a:r>
              <a:rPr lang="en-US" b="0" i="0" dirty="0">
                <a:solidFill>
                  <a:srgbClr val="0D0D0D"/>
                </a:solidFill>
                <a:effectLst/>
                <a:latin typeface="Söhne"/>
              </a:rPr>
              <a:t>The preprocessed query is then transformed into a numerical vector representation, employing the same method utilized for the subtitle documents.</a:t>
            </a:r>
          </a:p>
          <a:p>
            <a:pPr algn="l">
              <a:buFont typeface="Arial" panose="020B0604020202020204" pitchFamily="34" charset="0"/>
              <a:buChar char="•"/>
            </a:pPr>
            <a:r>
              <a:rPr lang="en-US" dirty="0">
                <a:solidFill>
                  <a:srgbClr val="0D0D0D"/>
                </a:solidFill>
                <a:latin typeface="Söhne"/>
              </a:rPr>
              <a:t>T</a:t>
            </a:r>
            <a:r>
              <a:rPr lang="en-US" b="0" i="0" dirty="0">
                <a:solidFill>
                  <a:srgbClr val="0D0D0D"/>
                </a:solidFill>
                <a:effectLst/>
                <a:latin typeface="Söhne"/>
              </a:rPr>
              <a:t>he application computes the cosine similarity between the vector representations of the subtitle documents and the user query.</a:t>
            </a:r>
          </a:p>
          <a:p>
            <a:pPr algn="l">
              <a:buFont typeface="Arial" panose="020B0604020202020204" pitchFamily="34" charset="0"/>
              <a:buChar char="•"/>
            </a:pPr>
            <a:r>
              <a:rPr lang="en-US" b="0" i="0" dirty="0">
                <a:solidFill>
                  <a:srgbClr val="0D0D0D"/>
                </a:solidFill>
                <a:effectLst/>
                <a:latin typeface="Söhne"/>
              </a:rPr>
              <a:t>The app displays top matches, scores showing how similar they are.</a:t>
            </a:r>
          </a:p>
          <a:p>
            <a:endParaRPr lang="en-IN" dirty="0"/>
          </a:p>
        </p:txBody>
      </p:sp>
    </p:spTree>
    <p:extLst>
      <p:ext uri="{BB962C8B-B14F-4D97-AF65-F5344CB8AC3E}">
        <p14:creationId xmlns:p14="http://schemas.microsoft.com/office/powerpoint/2010/main" val="35327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CA78-FE43-4867-8701-F7180FF4FC90}"/>
              </a:ext>
            </a:extLst>
          </p:cNvPr>
          <p:cNvSpPr>
            <a:spLocks noGrp="1"/>
          </p:cNvSpPr>
          <p:nvPr>
            <p:ph type="title"/>
          </p:nvPr>
        </p:nvSpPr>
        <p:spPr/>
        <p:txBody>
          <a:bodyPr/>
          <a:lstStyle/>
          <a:p>
            <a:r>
              <a:rPr lang="en-IN" b="1" dirty="0">
                <a:solidFill>
                  <a:schemeClr val="accent2">
                    <a:lumMod val="75000"/>
                  </a:schemeClr>
                </a:solidFill>
              </a:rPr>
              <a:t>Results</a:t>
            </a:r>
            <a:endParaRPr lang="en-IN" dirty="0"/>
          </a:p>
        </p:txBody>
      </p:sp>
    </p:spTree>
    <p:extLst>
      <p:ext uri="{BB962C8B-B14F-4D97-AF65-F5344CB8AC3E}">
        <p14:creationId xmlns:p14="http://schemas.microsoft.com/office/powerpoint/2010/main" val="399620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F329-BC68-4281-AE06-09537125DF43}"/>
              </a:ext>
            </a:extLst>
          </p:cNvPr>
          <p:cNvSpPr>
            <a:spLocks noGrp="1"/>
          </p:cNvSpPr>
          <p:nvPr>
            <p:ph type="title"/>
          </p:nvPr>
        </p:nvSpPr>
        <p:spPr/>
        <p:txBody>
          <a:bodyPr/>
          <a:lstStyle/>
          <a:p>
            <a:r>
              <a:rPr lang="en-IN" b="1" dirty="0">
                <a:solidFill>
                  <a:schemeClr val="accent2">
                    <a:lumMod val="75000"/>
                  </a:schemeClr>
                </a:solidFill>
              </a:rPr>
              <a:t>Results</a:t>
            </a:r>
          </a:p>
        </p:txBody>
      </p:sp>
    </p:spTree>
    <p:extLst>
      <p:ext uri="{BB962C8B-B14F-4D97-AF65-F5344CB8AC3E}">
        <p14:creationId xmlns:p14="http://schemas.microsoft.com/office/powerpoint/2010/main" val="374616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E3EF-0AD7-4B4C-8BA9-4254A1557CB0}"/>
              </a:ext>
            </a:extLst>
          </p:cNvPr>
          <p:cNvSpPr>
            <a:spLocks noGrp="1"/>
          </p:cNvSpPr>
          <p:nvPr>
            <p:ph type="title"/>
          </p:nvPr>
        </p:nvSpPr>
        <p:spPr/>
        <p:txBody>
          <a:bodyPr/>
          <a:lstStyle/>
          <a:p>
            <a:r>
              <a:rPr lang="en-IN" b="1" dirty="0">
                <a:solidFill>
                  <a:schemeClr val="accent2">
                    <a:lumMod val="75000"/>
                  </a:schemeClr>
                </a:solidFill>
              </a:rPr>
              <a:t>Links:</a:t>
            </a:r>
          </a:p>
        </p:txBody>
      </p:sp>
      <p:sp>
        <p:nvSpPr>
          <p:cNvPr id="3" name="Text Placeholder 2">
            <a:extLst>
              <a:ext uri="{FF2B5EF4-FFF2-40B4-BE49-F238E27FC236}">
                <a16:creationId xmlns:a16="http://schemas.microsoft.com/office/drawing/2014/main" id="{7FC85D54-F8C3-4661-AFED-4CA20EB514DA}"/>
              </a:ext>
            </a:extLst>
          </p:cNvPr>
          <p:cNvSpPr>
            <a:spLocks noGrp="1"/>
          </p:cNvSpPr>
          <p:nvPr>
            <p:ph type="body" idx="1"/>
          </p:nvPr>
        </p:nvSpPr>
        <p:spPr/>
        <p:txBody>
          <a:bodyPr/>
          <a:lstStyle/>
          <a:p>
            <a:pPr marL="114300" indent="0">
              <a:buNone/>
            </a:pPr>
            <a:r>
              <a:rPr lang="en-IN" dirty="0"/>
              <a:t>Video Link:</a:t>
            </a:r>
          </a:p>
          <a:p>
            <a:pPr marL="114300" indent="0">
              <a:buNone/>
            </a:pPr>
            <a:endParaRPr lang="en-IN" dirty="0"/>
          </a:p>
          <a:p>
            <a:pPr marL="114300" indent="0">
              <a:buNone/>
            </a:pPr>
            <a:r>
              <a:rPr lang="en-IN" dirty="0" err="1"/>
              <a:t>Github</a:t>
            </a:r>
            <a:r>
              <a:rPr lang="en-IN" dirty="0"/>
              <a:t>:</a:t>
            </a:r>
          </a:p>
          <a:p>
            <a:pPr marL="114300" indent="0">
              <a:buNone/>
            </a:pPr>
            <a:endParaRPr lang="en-IN" dirty="0"/>
          </a:p>
          <a:p>
            <a:pPr marL="114300" indent="0">
              <a:buNone/>
            </a:pPr>
            <a:r>
              <a:rPr lang="en-IN" dirty="0"/>
              <a:t>LinkedIn:</a:t>
            </a:r>
          </a:p>
        </p:txBody>
      </p:sp>
    </p:spTree>
    <p:extLst>
      <p:ext uri="{BB962C8B-B14F-4D97-AF65-F5344CB8AC3E}">
        <p14:creationId xmlns:p14="http://schemas.microsoft.com/office/powerpoint/2010/main" val="403272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6572-4686-411F-9787-451413FB0EE4}"/>
              </a:ext>
            </a:extLst>
          </p:cNvPr>
          <p:cNvSpPr>
            <a:spLocks noGrp="1"/>
          </p:cNvSpPr>
          <p:nvPr>
            <p:ph type="title"/>
          </p:nvPr>
        </p:nvSpPr>
        <p:spPr/>
        <p:txBody>
          <a:bodyPr/>
          <a:lstStyle/>
          <a:p>
            <a:r>
              <a:rPr lang="en-IN" b="1" dirty="0">
                <a:solidFill>
                  <a:schemeClr val="accent2">
                    <a:lumMod val="75000"/>
                  </a:schemeClr>
                </a:solidFill>
              </a:rPr>
              <a:t>Conclusion</a:t>
            </a:r>
          </a:p>
        </p:txBody>
      </p:sp>
      <p:sp>
        <p:nvSpPr>
          <p:cNvPr id="3" name="Text Placeholder 2">
            <a:extLst>
              <a:ext uri="{FF2B5EF4-FFF2-40B4-BE49-F238E27FC236}">
                <a16:creationId xmlns:a16="http://schemas.microsoft.com/office/drawing/2014/main" id="{18690F4F-A95A-4703-9983-31A90DD1A04E}"/>
              </a:ext>
            </a:extLst>
          </p:cNvPr>
          <p:cNvSpPr>
            <a:spLocks noGrp="1"/>
          </p:cNvSpPr>
          <p:nvPr>
            <p:ph type="body" idx="1"/>
          </p:nvPr>
        </p:nvSpPr>
        <p:spPr/>
        <p:txBody>
          <a:bodyPr/>
          <a:lstStyle/>
          <a:p>
            <a:pPr marL="114300" indent="0">
              <a:buNone/>
            </a:pPr>
            <a:r>
              <a:rPr lang="en-US" b="0" i="0" dirty="0">
                <a:solidFill>
                  <a:srgbClr val="0D0D0D"/>
                </a:solidFill>
                <a:effectLst/>
                <a:latin typeface="Söhne"/>
              </a:rPr>
              <a:t>After implementation of our subtitle similarity search system, it's evident that our approach focusing on the content of subtitles has significantly improved the accuracy and relevance of video search results. By diligently following the steps outlined, including importing libraries, preprocessing text data, computing vectors, calculating cosine similarity, and building a user-friendly Flask web app, we've successfully created an efficient tool tailored to our specific requirements. </a:t>
            </a:r>
            <a:endParaRPr lang="en-IN" dirty="0"/>
          </a:p>
        </p:txBody>
      </p:sp>
    </p:spTree>
    <p:extLst>
      <p:ext uri="{BB962C8B-B14F-4D97-AF65-F5344CB8AC3E}">
        <p14:creationId xmlns:p14="http://schemas.microsoft.com/office/powerpoint/2010/main" val="125140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D440-40B5-4AFD-B1C1-55C6CB3B132D}"/>
              </a:ext>
            </a:extLst>
          </p:cNvPr>
          <p:cNvSpPr>
            <a:spLocks noGrp="1"/>
          </p:cNvSpPr>
          <p:nvPr>
            <p:ph type="title"/>
          </p:nvPr>
        </p:nvSpPr>
        <p:spPr/>
        <p:txBody>
          <a:bodyPr/>
          <a:lstStyle/>
          <a:p>
            <a:r>
              <a:rPr lang="en-IN" b="1" i="0" dirty="0">
                <a:solidFill>
                  <a:schemeClr val="accent2">
                    <a:lumMod val="75000"/>
                  </a:schemeClr>
                </a:solidFill>
                <a:effectLst/>
                <a:latin typeface="Söhne"/>
              </a:rPr>
              <a:t>Objective</a:t>
            </a:r>
            <a:endParaRPr lang="en-IN" b="1" dirty="0">
              <a:solidFill>
                <a:schemeClr val="accent2">
                  <a:lumMod val="75000"/>
                </a:schemeClr>
              </a:solidFill>
            </a:endParaRPr>
          </a:p>
        </p:txBody>
      </p:sp>
      <p:sp>
        <p:nvSpPr>
          <p:cNvPr id="3" name="Text Placeholder 2">
            <a:extLst>
              <a:ext uri="{FF2B5EF4-FFF2-40B4-BE49-F238E27FC236}">
                <a16:creationId xmlns:a16="http://schemas.microsoft.com/office/drawing/2014/main" id="{1D86F99D-5EEC-4E2A-A494-386A0EF63568}"/>
              </a:ext>
            </a:extLst>
          </p:cNvPr>
          <p:cNvSpPr>
            <a:spLocks noGrp="1"/>
          </p:cNvSpPr>
          <p:nvPr>
            <p:ph type="body" idx="1"/>
          </p:nvPr>
        </p:nvSpPr>
        <p:spPr>
          <a:xfrm>
            <a:off x="838200" y="1690688"/>
            <a:ext cx="10515600" cy="4351338"/>
          </a:xfrm>
        </p:spPr>
        <p:txBody>
          <a:bodyPr>
            <a:normAutofit lnSpcReduction="10000"/>
          </a:bodyPr>
          <a:lstStyle/>
          <a:p>
            <a:pPr algn="l">
              <a:buFont typeface="Arial" panose="020B0604020202020204" pitchFamily="34" charset="0"/>
              <a:buChar char="•"/>
            </a:pPr>
            <a:r>
              <a:rPr lang="en-US" b="0" i="0" dirty="0">
                <a:solidFill>
                  <a:srgbClr val="0D0D0D"/>
                </a:solidFill>
                <a:effectLst/>
                <a:latin typeface="Söhne"/>
              </a:rPr>
              <a:t>Develop an advanced search engine algorithm specifically designed for retrieving video subtitles based on user queries.</a:t>
            </a:r>
          </a:p>
          <a:p>
            <a:pPr algn="l">
              <a:buFont typeface="Arial" panose="020B0604020202020204" pitchFamily="34" charset="0"/>
              <a:buChar char="•"/>
            </a:pPr>
            <a:r>
              <a:rPr lang="en-US" b="0" i="0" dirty="0">
                <a:solidFill>
                  <a:srgbClr val="0D0D0D"/>
                </a:solidFill>
                <a:effectLst/>
                <a:latin typeface="Söhne"/>
              </a:rPr>
              <a:t>Focus on prioritizing the analysis of video subtitles to deliver the most relevant results to users.</a:t>
            </a:r>
          </a:p>
          <a:p>
            <a:pPr algn="l">
              <a:buFont typeface="Arial" panose="020B0604020202020204" pitchFamily="34" charset="0"/>
              <a:buChar char="•"/>
            </a:pPr>
            <a:r>
              <a:rPr lang="en-US" b="0" i="0" dirty="0">
                <a:solidFill>
                  <a:srgbClr val="0D0D0D"/>
                </a:solidFill>
                <a:effectLst/>
                <a:latin typeface="Söhne"/>
              </a:rPr>
              <a:t>Leverage natural language processing (NLP) and machine learning (ML) techniques to significantly enhance the relevance and accuracy of search results.</a:t>
            </a:r>
          </a:p>
          <a:p>
            <a:pPr algn="l">
              <a:buFont typeface="Arial" panose="020B0604020202020204" pitchFamily="34" charset="0"/>
              <a:buChar char="•"/>
            </a:pPr>
            <a:r>
              <a:rPr lang="en-US" b="0" i="0" dirty="0">
                <a:solidFill>
                  <a:srgbClr val="0D0D0D"/>
                </a:solidFill>
                <a:effectLst/>
                <a:latin typeface="Söhne"/>
              </a:rPr>
              <a:t>Aim to improve the accessibility and usability of video content by providing users with more precise and contextually relevant subtitle search results.</a:t>
            </a:r>
          </a:p>
          <a:p>
            <a:endParaRPr lang="en-IN" dirty="0"/>
          </a:p>
        </p:txBody>
      </p:sp>
    </p:spTree>
    <p:extLst>
      <p:ext uri="{BB962C8B-B14F-4D97-AF65-F5344CB8AC3E}">
        <p14:creationId xmlns:p14="http://schemas.microsoft.com/office/powerpoint/2010/main" val="125367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BE5A-1AE8-459B-B042-8CA1463D69A9}"/>
              </a:ext>
            </a:extLst>
          </p:cNvPr>
          <p:cNvSpPr>
            <a:spLocks noGrp="1"/>
          </p:cNvSpPr>
          <p:nvPr>
            <p:ph type="title"/>
          </p:nvPr>
        </p:nvSpPr>
        <p:spPr/>
        <p:txBody>
          <a:bodyPr/>
          <a:lstStyle/>
          <a:p>
            <a:r>
              <a:rPr lang="en-IN" b="1" dirty="0">
                <a:solidFill>
                  <a:schemeClr val="accent2">
                    <a:lumMod val="75000"/>
                  </a:schemeClr>
                </a:solidFill>
              </a:rPr>
              <a:t>Introduction</a:t>
            </a:r>
          </a:p>
        </p:txBody>
      </p:sp>
      <p:sp>
        <p:nvSpPr>
          <p:cNvPr id="3" name="Text Placeholder 2">
            <a:extLst>
              <a:ext uri="{FF2B5EF4-FFF2-40B4-BE49-F238E27FC236}">
                <a16:creationId xmlns:a16="http://schemas.microsoft.com/office/drawing/2014/main" id="{79F5D022-8651-4672-9113-E837A8D9D9B0}"/>
              </a:ext>
            </a:extLst>
          </p:cNvPr>
          <p:cNvSpPr>
            <a:spLocks noGrp="1"/>
          </p:cNvSpPr>
          <p:nvPr>
            <p:ph type="body" idx="1"/>
          </p:nvPr>
        </p:nvSpPr>
        <p:spPr>
          <a:xfrm>
            <a:off x="838200" y="1379621"/>
            <a:ext cx="10515600" cy="4797342"/>
          </a:xfrm>
        </p:spPr>
        <p:txBody>
          <a:bodyPr>
            <a:normAutofit lnSpcReduction="10000"/>
          </a:bodyPr>
          <a:lstStyle/>
          <a:p>
            <a:pPr algn="l">
              <a:buFont typeface="Arial" panose="020B0604020202020204" pitchFamily="34" charset="0"/>
              <a:buChar char="•"/>
            </a:pPr>
            <a:r>
              <a:rPr lang="en-US" b="0" i="0" dirty="0">
                <a:solidFill>
                  <a:srgbClr val="0D0D0D"/>
                </a:solidFill>
                <a:effectLst/>
                <a:latin typeface="Söhne"/>
              </a:rPr>
              <a:t>The project aims to develop an advanced search engine for movie and series subtitles.</a:t>
            </a:r>
          </a:p>
          <a:p>
            <a:pPr algn="l">
              <a:buFont typeface="Arial" panose="020B0604020202020204" pitchFamily="34" charset="0"/>
              <a:buChar char="•"/>
            </a:pPr>
            <a:r>
              <a:rPr lang="en-US" b="0" i="0" dirty="0">
                <a:solidFill>
                  <a:srgbClr val="0D0D0D"/>
                </a:solidFill>
                <a:effectLst/>
                <a:latin typeface="Söhne"/>
              </a:rPr>
              <a:t>It utilizes natural language processing (NLP) and machine learning (ML) techniques to enhance relevance and accuracy.</a:t>
            </a:r>
          </a:p>
          <a:p>
            <a:pPr algn="l">
              <a:buFont typeface="Arial" panose="020B0604020202020204" pitchFamily="34" charset="0"/>
              <a:buChar char="•"/>
            </a:pPr>
            <a:r>
              <a:rPr lang="en-US" b="0" i="0" dirty="0">
                <a:solidFill>
                  <a:srgbClr val="0D0D0D"/>
                </a:solidFill>
                <a:effectLst/>
                <a:latin typeface="Söhne"/>
              </a:rPr>
              <a:t>Emphasis is placed on understanding the semantic context of both user queries and subtitle content, moving beyond basic keyword matching.</a:t>
            </a:r>
          </a:p>
          <a:p>
            <a:pPr algn="l">
              <a:buFont typeface="Arial" panose="020B0604020202020204" pitchFamily="34" charset="0"/>
              <a:buChar char="•"/>
            </a:pPr>
            <a:r>
              <a:rPr lang="en-US" b="0" i="0" dirty="0">
                <a:solidFill>
                  <a:srgbClr val="0D0D0D"/>
                </a:solidFill>
                <a:effectLst/>
                <a:latin typeface="Söhne"/>
              </a:rPr>
              <a:t>Implemented in Python utilizing libraries such as pandas, scikit-learn, </a:t>
            </a:r>
            <a:r>
              <a:rPr lang="en-US" b="0" i="0" dirty="0" err="1">
                <a:solidFill>
                  <a:srgbClr val="0D0D0D"/>
                </a:solidFill>
                <a:effectLst/>
                <a:latin typeface="Söhne"/>
              </a:rPr>
              <a:t>numpy</a:t>
            </a:r>
            <a:r>
              <a:rPr lang="en-US" b="0" i="0" dirty="0">
                <a:solidFill>
                  <a:srgbClr val="0D0D0D"/>
                </a:solidFill>
                <a:effectLst/>
                <a:latin typeface="Söhne"/>
              </a:rPr>
              <a:t>, and Flask.</a:t>
            </a:r>
          </a:p>
          <a:p>
            <a:pPr algn="l">
              <a:buFont typeface="Arial" panose="020B0604020202020204" pitchFamily="34" charset="0"/>
              <a:buChar char="•"/>
            </a:pPr>
            <a:r>
              <a:rPr lang="en-US" b="0" i="0" dirty="0">
                <a:solidFill>
                  <a:srgbClr val="0D0D0D"/>
                </a:solidFill>
                <a:effectLst/>
                <a:latin typeface="Söhne"/>
              </a:rPr>
              <a:t>The goal is to create a robust and efficient subtitle similarity search engine, enhancing accessibility and usability of video content.</a:t>
            </a:r>
          </a:p>
          <a:p>
            <a:endParaRPr lang="en-IN" dirty="0"/>
          </a:p>
        </p:txBody>
      </p:sp>
    </p:spTree>
    <p:extLst>
      <p:ext uri="{BB962C8B-B14F-4D97-AF65-F5344CB8AC3E}">
        <p14:creationId xmlns:p14="http://schemas.microsoft.com/office/powerpoint/2010/main" val="74634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50B4-14CF-4543-913E-EE035DD82B0A}"/>
              </a:ext>
            </a:extLst>
          </p:cNvPr>
          <p:cNvSpPr>
            <a:spLocks noGrp="1"/>
          </p:cNvSpPr>
          <p:nvPr>
            <p:ph type="title"/>
          </p:nvPr>
        </p:nvSpPr>
        <p:spPr/>
        <p:txBody>
          <a:bodyPr/>
          <a:lstStyle/>
          <a:p>
            <a:r>
              <a:rPr lang="en-US" b="1" i="0" dirty="0">
                <a:solidFill>
                  <a:schemeClr val="accent2">
                    <a:lumMod val="75000"/>
                  </a:schemeClr>
                </a:solidFill>
                <a:effectLst/>
                <a:latin typeface="Söhne"/>
              </a:rPr>
              <a:t>Reading the Data from the Database</a:t>
            </a:r>
            <a:endParaRPr lang="en-IN" dirty="0">
              <a:solidFill>
                <a:schemeClr val="accent2">
                  <a:lumMod val="75000"/>
                </a:schemeClr>
              </a:solidFill>
            </a:endParaRPr>
          </a:p>
        </p:txBody>
      </p:sp>
      <p:sp>
        <p:nvSpPr>
          <p:cNvPr id="3" name="Text Placeholder 2">
            <a:extLst>
              <a:ext uri="{FF2B5EF4-FFF2-40B4-BE49-F238E27FC236}">
                <a16:creationId xmlns:a16="http://schemas.microsoft.com/office/drawing/2014/main" id="{53602E34-83BE-4CA7-8C82-29EF05D550F0}"/>
              </a:ext>
            </a:extLst>
          </p:cNvPr>
          <p:cNvSpPr>
            <a:spLocks noGrp="1"/>
          </p:cNvSpPr>
          <p:nvPr>
            <p:ph type="body" idx="1"/>
          </p:nvPr>
        </p:nvSpPr>
        <p:spPr>
          <a:xfrm>
            <a:off x="622170" y="1382565"/>
            <a:ext cx="4713402" cy="4961674"/>
          </a:xfrm>
        </p:spPr>
        <p:txBody>
          <a:bodyPr>
            <a:normAutofit/>
          </a:bodyPr>
          <a:lstStyle/>
          <a:p>
            <a:pPr algn="l">
              <a:buFont typeface="Arial" panose="020B0604020202020204" pitchFamily="34" charset="0"/>
              <a:buChar char="•"/>
            </a:pPr>
            <a:r>
              <a:rPr lang="en-US" sz="1800" b="0" i="0" dirty="0">
                <a:solidFill>
                  <a:srgbClr val="0D0D0D"/>
                </a:solidFill>
                <a:effectLst/>
                <a:latin typeface="Söhne"/>
              </a:rPr>
              <a:t>Establish a connection to the database file '</a:t>
            </a:r>
            <a:r>
              <a:rPr lang="en-US" sz="1800" b="0" i="0" dirty="0" err="1">
                <a:solidFill>
                  <a:srgbClr val="0D0D0D"/>
                </a:solidFill>
                <a:effectLst/>
                <a:latin typeface="Söhne"/>
              </a:rPr>
              <a:t>eng_subtitles_database.db</a:t>
            </a:r>
            <a:r>
              <a:rPr lang="en-US" sz="1800" b="0" i="0" dirty="0">
                <a:solidFill>
                  <a:srgbClr val="0D0D0D"/>
                </a:solidFill>
                <a:effectLst/>
                <a:latin typeface="Söhne"/>
              </a:rPr>
              <a:t>'.</a:t>
            </a:r>
          </a:p>
          <a:p>
            <a:pPr algn="l">
              <a:buFont typeface="Arial" panose="020B0604020202020204" pitchFamily="34" charset="0"/>
              <a:buChar char="•"/>
            </a:pPr>
            <a:r>
              <a:rPr lang="en-US" sz="1800" b="0" i="0" dirty="0">
                <a:solidFill>
                  <a:srgbClr val="0D0D0D"/>
                </a:solidFill>
                <a:effectLst/>
                <a:latin typeface="Söhne"/>
              </a:rPr>
              <a:t>Retrieve the names of tables present in the database.</a:t>
            </a:r>
          </a:p>
          <a:p>
            <a:pPr algn="l">
              <a:buFont typeface="Arial" panose="020B0604020202020204" pitchFamily="34" charset="0"/>
              <a:buChar char="•"/>
            </a:pPr>
            <a:r>
              <a:rPr lang="en-US" sz="1800" b="0" i="0" dirty="0">
                <a:solidFill>
                  <a:srgbClr val="0D0D0D"/>
                </a:solidFill>
                <a:effectLst/>
                <a:latin typeface="Söhne"/>
              </a:rPr>
              <a:t>Extract column information of the '</a:t>
            </a:r>
            <a:r>
              <a:rPr lang="en-US" sz="1800" b="0" i="0" dirty="0" err="1">
                <a:solidFill>
                  <a:srgbClr val="0D0D0D"/>
                </a:solidFill>
                <a:effectLst/>
                <a:latin typeface="Söhne"/>
              </a:rPr>
              <a:t>zipfiles</a:t>
            </a:r>
            <a:r>
              <a:rPr lang="en-US" sz="1800" b="0" i="0" dirty="0">
                <a:solidFill>
                  <a:srgbClr val="0D0D0D"/>
                </a:solidFill>
                <a:effectLst/>
                <a:latin typeface="Söhne"/>
              </a:rPr>
              <a:t>' table.</a:t>
            </a:r>
          </a:p>
          <a:p>
            <a:pPr algn="l">
              <a:buFont typeface="Arial" panose="020B0604020202020204" pitchFamily="34" charset="0"/>
              <a:buChar char="•"/>
            </a:pPr>
            <a:r>
              <a:rPr lang="en-US" sz="1800" b="0" i="0" dirty="0">
                <a:solidFill>
                  <a:srgbClr val="0D0D0D"/>
                </a:solidFill>
                <a:effectLst/>
                <a:latin typeface="Söhne"/>
              </a:rPr>
              <a:t>Read data from the '</a:t>
            </a:r>
            <a:r>
              <a:rPr lang="en-US" sz="1800" b="0" i="0" dirty="0" err="1">
                <a:solidFill>
                  <a:srgbClr val="0D0D0D"/>
                </a:solidFill>
                <a:effectLst/>
                <a:latin typeface="Söhne"/>
              </a:rPr>
              <a:t>zipfiles</a:t>
            </a:r>
            <a:r>
              <a:rPr lang="en-US" sz="1800" b="0" i="0" dirty="0">
                <a:solidFill>
                  <a:srgbClr val="0D0D0D"/>
                </a:solidFill>
                <a:effectLst/>
                <a:latin typeface="Söhne"/>
              </a:rPr>
              <a:t>' table into a </a:t>
            </a:r>
            <a:r>
              <a:rPr lang="en-US" sz="1800" b="0" i="0" dirty="0" err="1">
                <a:solidFill>
                  <a:srgbClr val="0D0D0D"/>
                </a:solidFill>
                <a:effectLst/>
                <a:latin typeface="Söhne"/>
              </a:rPr>
              <a:t>DataFrame</a:t>
            </a:r>
            <a:r>
              <a:rPr lang="en-US" sz="1800" b="0" i="0" dirty="0">
                <a:solidFill>
                  <a:srgbClr val="0D0D0D"/>
                </a:solidFill>
                <a:effectLst/>
                <a:latin typeface="Söhne"/>
              </a:rPr>
              <a:t>.</a:t>
            </a:r>
          </a:p>
          <a:p>
            <a:pPr marL="114300" indent="0" algn="l">
              <a:buNone/>
            </a:pPr>
            <a:r>
              <a:rPr lang="en-US" sz="1800" dirty="0"/>
              <a:t>Since we had limited computing resources, we randomly picked 30% of the data to work with</a:t>
            </a:r>
            <a:r>
              <a:rPr lang="en-US" sz="1800" dirty="0">
                <a:solidFill>
                  <a:srgbClr val="0D0D0D"/>
                </a:solidFill>
                <a:latin typeface="Söhne"/>
              </a:rPr>
              <a:t>.</a:t>
            </a:r>
            <a:endParaRPr lang="en-US" sz="1800" b="0" i="0" dirty="0">
              <a:solidFill>
                <a:srgbClr val="0D0D0D"/>
              </a:solidFill>
              <a:effectLst/>
              <a:latin typeface="Söhne"/>
            </a:endParaRPr>
          </a:p>
        </p:txBody>
      </p:sp>
      <p:pic>
        <p:nvPicPr>
          <p:cNvPr id="7" name="Picture 6">
            <a:extLst>
              <a:ext uri="{FF2B5EF4-FFF2-40B4-BE49-F238E27FC236}">
                <a16:creationId xmlns:a16="http://schemas.microsoft.com/office/drawing/2014/main" id="{553425CB-7D15-4B82-94E8-ADCB0C5D02C1}"/>
              </a:ext>
            </a:extLst>
          </p:cNvPr>
          <p:cNvPicPr>
            <a:picLocks noChangeAspect="1"/>
          </p:cNvPicPr>
          <p:nvPr/>
        </p:nvPicPr>
        <p:blipFill>
          <a:blip r:embed="rId2"/>
          <a:stretch>
            <a:fillRect/>
          </a:stretch>
        </p:blipFill>
        <p:spPr>
          <a:xfrm>
            <a:off x="5455493" y="1442416"/>
            <a:ext cx="6736507" cy="3879130"/>
          </a:xfrm>
          <a:prstGeom prst="rect">
            <a:avLst/>
          </a:prstGeom>
        </p:spPr>
      </p:pic>
    </p:spTree>
    <p:extLst>
      <p:ext uri="{BB962C8B-B14F-4D97-AF65-F5344CB8AC3E}">
        <p14:creationId xmlns:p14="http://schemas.microsoft.com/office/powerpoint/2010/main" val="367542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0A5D-A8A2-456A-97E3-57850F4013C3}"/>
              </a:ext>
            </a:extLst>
          </p:cNvPr>
          <p:cNvSpPr>
            <a:spLocks noGrp="1"/>
          </p:cNvSpPr>
          <p:nvPr>
            <p:ph type="title"/>
          </p:nvPr>
        </p:nvSpPr>
        <p:spPr>
          <a:xfrm>
            <a:off x="762785" y="135592"/>
            <a:ext cx="10515600" cy="1325563"/>
          </a:xfrm>
        </p:spPr>
        <p:txBody>
          <a:bodyPr/>
          <a:lstStyle/>
          <a:p>
            <a:r>
              <a:rPr lang="en-IN" b="1" dirty="0" err="1">
                <a:solidFill>
                  <a:schemeClr val="accent2">
                    <a:lumMod val="75000"/>
                  </a:schemeClr>
                </a:solidFill>
              </a:rPr>
              <a:t>Preprocessing</a:t>
            </a:r>
            <a:r>
              <a:rPr lang="en-IN" b="1" dirty="0">
                <a:solidFill>
                  <a:schemeClr val="accent2">
                    <a:lumMod val="75000"/>
                  </a:schemeClr>
                </a:solidFill>
              </a:rPr>
              <a:t> Text Data:</a:t>
            </a:r>
          </a:p>
        </p:txBody>
      </p:sp>
      <p:sp>
        <p:nvSpPr>
          <p:cNvPr id="3" name="Text Placeholder 2">
            <a:extLst>
              <a:ext uri="{FF2B5EF4-FFF2-40B4-BE49-F238E27FC236}">
                <a16:creationId xmlns:a16="http://schemas.microsoft.com/office/drawing/2014/main" id="{43647788-39D5-4A6A-894C-1194D26CA101}"/>
              </a:ext>
            </a:extLst>
          </p:cNvPr>
          <p:cNvSpPr>
            <a:spLocks noGrp="1"/>
          </p:cNvSpPr>
          <p:nvPr>
            <p:ph type="body" idx="1"/>
          </p:nvPr>
        </p:nvSpPr>
        <p:spPr>
          <a:xfrm>
            <a:off x="489409" y="1533394"/>
            <a:ext cx="3366154" cy="4631736"/>
          </a:xfrm>
        </p:spPr>
        <p:txBody>
          <a:bodyPr>
            <a:normAutofit/>
          </a:bodyPr>
          <a:lstStyle/>
          <a:p>
            <a:pPr algn="l">
              <a:buFont typeface="Arial" panose="020B0604020202020204" pitchFamily="34" charset="0"/>
              <a:buChar char="•"/>
            </a:pPr>
            <a:r>
              <a:rPr lang="en-US" sz="1800" b="0" i="0" dirty="0">
                <a:solidFill>
                  <a:srgbClr val="0D0D0D"/>
                </a:solidFill>
                <a:effectLst/>
                <a:latin typeface="Söhne"/>
              </a:rPr>
              <a:t>A special function is created to process text data.</a:t>
            </a:r>
          </a:p>
          <a:p>
            <a:pPr algn="l">
              <a:buFont typeface="Arial" panose="020B0604020202020204" pitchFamily="34" charset="0"/>
              <a:buChar char="•"/>
            </a:pPr>
            <a:r>
              <a:rPr lang="en-US" sz="1800" b="0" i="0" dirty="0">
                <a:solidFill>
                  <a:srgbClr val="0D0D0D"/>
                </a:solidFill>
                <a:effectLst/>
                <a:latin typeface="Söhne"/>
              </a:rPr>
              <a:t>Tasks performed include:</a:t>
            </a:r>
          </a:p>
          <a:p>
            <a:pPr marL="742950" lvl="1" indent="-285750" algn="l">
              <a:buFont typeface="Arial" panose="020B0604020202020204" pitchFamily="34" charset="0"/>
              <a:buChar char="•"/>
            </a:pPr>
            <a:r>
              <a:rPr lang="en-US" sz="1800" b="0" i="0" dirty="0">
                <a:solidFill>
                  <a:srgbClr val="0D0D0D"/>
                </a:solidFill>
                <a:effectLst/>
                <a:latin typeface="Söhne"/>
              </a:rPr>
              <a:t>Removing timestamps indicating data collection time.</a:t>
            </a:r>
          </a:p>
          <a:p>
            <a:pPr marL="742950" lvl="1" indent="-285750" algn="l">
              <a:buFont typeface="Arial" panose="020B0604020202020204" pitchFamily="34" charset="0"/>
              <a:buChar char="•"/>
            </a:pPr>
            <a:r>
              <a:rPr lang="en-US" sz="1800" b="0" i="0" dirty="0">
                <a:solidFill>
                  <a:srgbClr val="0D0D0D"/>
                </a:solidFill>
                <a:effectLst/>
                <a:latin typeface="Söhne"/>
              </a:rPr>
              <a:t>Converting all text to lowercase for consistency.</a:t>
            </a:r>
          </a:p>
          <a:p>
            <a:pPr marL="742950" lvl="1" indent="-285750" algn="l">
              <a:buFont typeface="Arial" panose="020B0604020202020204" pitchFamily="34" charset="0"/>
              <a:buChar char="•"/>
            </a:pPr>
            <a:r>
              <a:rPr lang="en-US" sz="1800" b="0" i="0" dirty="0">
                <a:solidFill>
                  <a:srgbClr val="0D0D0D"/>
                </a:solidFill>
                <a:effectLst/>
                <a:latin typeface="Söhne"/>
              </a:rPr>
              <a:t>Eliminating common words (</a:t>
            </a:r>
            <a:r>
              <a:rPr lang="en-US" sz="1800" b="0" i="0" dirty="0" err="1">
                <a:solidFill>
                  <a:srgbClr val="0D0D0D"/>
                </a:solidFill>
                <a:effectLst/>
                <a:latin typeface="Söhne"/>
              </a:rPr>
              <a:t>stopwords</a:t>
            </a:r>
            <a:r>
              <a:rPr lang="en-US" sz="1800" b="0" i="0" dirty="0">
                <a:solidFill>
                  <a:srgbClr val="0D0D0D"/>
                </a:solidFill>
                <a:effectLst/>
                <a:latin typeface="Söhne"/>
              </a:rPr>
              <a:t>) lacking significant meaning.</a:t>
            </a:r>
          </a:p>
          <a:p>
            <a:endParaRPr lang="en-IN" dirty="0"/>
          </a:p>
        </p:txBody>
      </p:sp>
      <p:pic>
        <p:nvPicPr>
          <p:cNvPr id="5" name="Picture 4">
            <a:extLst>
              <a:ext uri="{FF2B5EF4-FFF2-40B4-BE49-F238E27FC236}">
                <a16:creationId xmlns:a16="http://schemas.microsoft.com/office/drawing/2014/main" id="{AA1CD757-EE4A-405E-B57A-426354828173}"/>
              </a:ext>
            </a:extLst>
          </p:cNvPr>
          <p:cNvPicPr>
            <a:picLocks noChangeAspect="1"/>
          </p:cNvPicPr>
          <p:nvPr/>
        </p:nvPicPr>
        <p:blipFill>
          <a:blip r:embed="rId2"/>
          <a:stretch>
            <a:fillRect/>
          </a:stretch>
        </p:blipFill>
        <p:spPr>
          <a:xfrm>
            <a:off x="3855563" y="1093510"/>
            <a:ext cx="8336438" cy="5220256"/>
          </a:xfrm>
          <a:prstGeom prst="rect">
            <a:avLst/>
          </a:prstGeom>
        </p:spPr>
      </p:pic>
    </p:spTree>
    <p:extLst>
      <p:ext uri="{BB962C8B-B14F-4D97-AF65-F5344CB8AC3E}">
        <p14:creationId xmlns:p14="http://schemas.microsoft.com/office/powerpoint/2010/main" val="5767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3ADD-30A9-4F5D-998D-CBD631DD72B1}"/>
              </a:ext>
            </a:extLst>
          </p:cNvPr>
          <p:cNvSpPr>
            <a:spLocks noGrp="1"/>
          </p:cNvSpPr>
          <p:nvPr>
            <p:ph type="title"/>
          </p:nvPr>
        </p:nvSpPr>
        <p:spPr/>
        <p:txBody>
          <a:bodyPr/>
          <a:lstStyle/>
          <a:p>
            <a:r>
              <a:rPr lang="en-IN" b="1" dirty="0">
                <a:solidFill>
                  <a:schemeClr val="accent2">
                    <a:lumMod val="75000"/>
                  </a:schemeClr>
                </a:solidFill>
              </a:rPr>
              <a:t>Document Chunking:</a:t>
            </a:r>
          </a:p>
        </p:txBody>
      </p:sp>
      <p:sp>
        <p:nvSpPr>
          <p:cNvPr id="3" name="Text Placeholder 2">
            <a:extLst>
              <a:ext uri="{FF2B5EF4-FFF2-40B4-BE49-F238E27FC236}">
                <a16:creationId xmlns:a16="http://schemas.microsoft.com/office/drawing/2014/main" id="{0575425C-A193-4604-A560-A23A936D1C73}"/>
              </a:ext>
            </a:extLst>
          </p:cNvPr>
          <p:cNvSpPr>
            <a:spLocks noGrp="1"/>
          </p:cNvSpPr>
          <p:nvPr>
            <p:ph type="body" idx="1"/>
          </p:nvPr>
        </p:nvSpPr>
        <p:spPr>
          <a:xfrm>
            <a:off x="517689" y="1552248"/>
            <a:ext cx="4176859" cy="4848552"/>
          </a:xfrm>
        </p:spPr>
        <p:txBody>
          <a:bodyPr>
            <a:normAutofit fontScale="70000" lnSpcReduction="20000"/>
          </a:bodyPr>
          <a:lstStyle/>
          <a:p>
            <a:pPr algn="l">
              <a:buFont typeface="Arial" panose="020B0604020202020204" pitchFamily="34" charset="0"/>
              <a:buChar char="•"/>
            </a:pPr>
            <a:r>
              <a:rPr lang="en-US" b="0" i="0" dirty="0">
                <a:solidFill>
                  <a:srgbClr val="0D0D0D"/>
                </a:solidFill>
                <a:effectLst/>
                <a:latin typeface="Söhne"/>
              </a:rPr>
              <a:t>Dealing with very large text data involves utilizing the “embeddings” technique to represent text for machine comprehension.</a:t>
            </a:r>
          </a:p>
          <a:p>
            <a:pPr algn="l">
              <a:buFont typeface="Arial" panose="020B0604020202020204" pitchFamily="34" charset="0"/>
              <a:buChar char="•"/>
            </a:pPr>
            <a:r>
              <a:rPr lang="en-US" b="0" i="0" dirty="0">
                <a:solidFill>
                  <a:srgbClr val="0D0D0D"/>
                </a:solidFill>
                <a:effectLst/>
                <a:latin typeface="Söhne"/>
              </a:rPr>
              <a:t>Concerns arise over the potential loss of vital information, particularly with lengthy documents.</a:t>
            </a:r>
          </a:p>
          <a:p>
            <a:pPr algn="l">
              <a:buFont typeface="Arial" panose="020B0604020202020204" pitchFamily="34" charset="0"/>
              <a:buChar char="•"/>
            </a:pPr>
            <a:r>
              <a:rPr lang="en-US" b="0" i="0" dirty="0">
                <a:solidFill>
                  <a:srgbClr val="0D0D0D"/>
                </a:solidFill>
                <a:effectLst/>
                <a:latin typeface="Söhne"/>
              </a:rPr>
              <a:t> The solution involves segmenting large documents into smaller, more manageable pieces, known as "chunks."</a:t>
            </a:r>
          </a:p>
          <a:p>
            <a:pPr algn="l">
              <a:buFont typeface="Arial" panose="020B0604020202020204" pitchFamily="34" charset="0"/>
              <a:buChar char="•"/>
            </a:pPr>
            <a:r>
              <a:rPr lang="en-US" b="0" i="0" dirty="0">
                <a:solidFill>
                  <a:srgbClr val="0D0D0D"/>
                </a:solidFill>
                <a:effectLst/>
                <a:latin typeface="Söhne"/>
              </a:rPr>
              <a:t>Applied the </a:t>
            </a:r>
            <a:r>
              <a:rPr lang="en-US" b="0" i="0" dirty="0" err="1">
                <a:solidFill>
                  <a:srgbClr val="0D0D0D"/>
                </a:solidFill>
                <a:effectLst/>
                <a:latin typeface="Söhne"/>
              </a:rPr>
              <a:t>document_chunker</a:t>
            </a:r>
            <a:r>
              <a:rPr lang="en-US" b="0" i="0" dirty="0">
                <a:solidFill>
                  <a:srgbClr val="0D0D0D"/>
                </a:solidFill>
                <a:effectLst/>
                <a:latin typeface="Söhne"/>
              </a:rPr>
              <a:t> function to divide each of our cleaned documents into smaller, digestible sections, enhancing accuracy for generating precise text embeddings.</a:t>
            </a:r>
          </a:p>
          <a:p>
            <a:endParaRPr lang="en-IN" dirty="0"/>
          </a:p>
        </p:txBody>
      </p:sp>
      <p:pic>
        <p:nvPicPr>
          <p:cNvPr id="7" name="Picture 6">
            <a:extLst>
              <a:ext uri="{FF2B5EF4-FFF2-40B4-BE49-F238E27FC236}">
                <a16:creationId xmlns:a16="http://schemas.microsoft.com/office/drawing/2014/main" id="{85E59B59-A14A-4CE3-B746-0646D7347777}"/>
              </a:ext>
            </a:extLst>
          </p:cNvPr>
          <p:cNvPicPr>
            <a:picLocks noChangeAspect="1"/>
          </p:cNvPicPr>
          <p:nvPr/>
        </p:nvPicPr>
        <p:blipFill>
          <a:blip r:embed="rId2"/>
          <a:stretch>
            <a:fillRect/>
          </a:stretch>
        </p:blipFill>
        <p:spPr>
          <a:xfrm>
            <a:off x="5250730" y="1373422"/>
            <a:ext cx="6490615" cy="5206204"/>
          </a:xfrm>
          <a:prstGeom prst="rect">
            <a:avLst/>
          </a:prstGeom>
        </p:spPr>
      </p:pic>
    </p:spTree>
    <p:extLst>
      <p:ext uri="{BB962C8B-B14F-4D97-AF65-F5344CB8AC3E}">
        <p14:creationId xmlns:p14="http://schemas.microsoft.com/office/powerpoint/2010/main" val="317638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A268-4184-42F2-95CA-85FC69BA5630}"/>
              </a:ext>
            </a:extLst>
          </p:cNvPr>
          <p:cNvSpPr>
            <a:spLocks noGrp="1"/>
          </p:cNvSpPr>
          <p:nvPr>
            <p:ph type="title"/>
          </p:nvPr>
        </p:nvSpPr>
        <p:spPr/>
        <p:txBody>
          <a:bodyPr/>
          <a:lstStyle/>
          <a:p>
            <a:r>
              <a:rPr lang="en-IN" b="1" dirty="0">
                <a:solidFill>
                  <a:schemeClr val="accent2">
                    <a:lumMod val="75000"/>
                  </a:schemeClr>
                </a:solidFill>
              </a:rPr>
              <a:t>Vectorization</a:t>
            </a:r>
          </a:p>
        </p:txBody>
      </p:sp>
      <p:sp>
        <p:nvSpPr>
          <p:cNvPr id="3" name="Text Placeholder 2">
            <a:extLst>
              <a:ext uri="{FF2B5EF4-FFF2-40B4-BE49-F238E27FC236}">
                <a16:creationId xmlns:a16="http://schemas.microsoft.com/office/drawing/2014/main" id="{CDCD23FC-C4E6-4586-9E55-2F33EF099D5E}"/>
              </a:ext>
            </a:extLst>
          </p:cNvPr>
          <p:cNvSpPr>
            <a:spLocks noGrp="1"/>
          </p:cNvSpPr>
          <p:nvPr>
            <p:ph type="body" idx="1"/>
          </p:nvPr>
        </p:nvSpPr>
        <p:spPr>
          <a:xfrm>
            <a:off x="508263" y="1571101"/>
            <a:ext cx="3762080" cy="4351338"/>
          </a:xfrm>
        </p:spPr>
        <p:txBody>
          <a:bodyPr>
            <a:normAutofit fontScale="62500" lnSpcReduction="20000"/>
          </a:bodyPr>
          <a:lstStyle/>
          <a:p>
            <a:pPr algn="l">
              <a:buFont typeface="Arial" panose="020B0604020202020204" pitchFamily="34" charset="0"/>
              <a:buChar char="•"/>
            </a:pPr>
            <a:r>
              <a:rPr lang="en-US" b="0" i="0" dirty="0">
                <a:solidFill>
                  <a:srgbClr val="0D0D0D"/>
                </a:solidFill>
                <a:effectLst/>
                <a:latin typeface="Söhne"/>
              </a:rPr>
              <a:t>Employed the Sentence Transformers library to convert textual data into numerical representations, making it understandable for machines.</a:t>
            </a:r>
          </a:p>
          <a:p>
            <a:pPr algn="l">
              <a:buFont typeface="Arial" panose="020B0604020202020204" pitchFamily="34" charset="0"/>
              <a:buChar char="•"/>
            </a:pPr>
            <a:r>
              <a:rPr lang="en-US" b="0" i="0" dirty="0">
                <a:solidFill>
                  <a:srgbClr val="0D0D0D"/>
                </a:solidFill>
                <a:effectLst/>
                <a:latin typeface="Söhne"/>
              </a:rPr>
              <a:t>Applied this conversion process to a specific portion of text data, enabling further processing.</a:t>
            </a:r>
          </a:p>
          <a:p>
            <a:pPr algn="l">
              <a:buFont typeface="Arial" panose="020B0604020202020204" pitchFamily="34" charset="0"/>
              <a:buChar char="•"/>
            </a:pPr>
            <a:r>
              <a:rPr lang="en-US" b="0" i="0" dirty="0">
                <a:solidFill>
                  <a:srgbClr val="0D0D0D"/>
                </a:solidFill>
                <a:effectLst/>
                <a:latin typeface="Söhne"/>
              </a:rPr>
              <a:t>Created numerical representations, known as embeddings, for each segment of text, capturing its essence in a machine-readable format.</a:t>
            </a:r>
          </a:p>
          <a:p>
            <a:pPr algn="l">
              <a:buFont typeface="Arial" panose="020B0604020202020204" pitchFamily="34" charset="0"/>
              <a:buChar char="•"/>
            </a:pPr>
            <a:r>
              <a:rPr lang="en-US" b="0" i="0" dirty="0">
                <a:solidFill>
                  <a:srgbClr val="0D0D0D"/>
                </a:solidFill>
                <a:effectLst/>
                <a:latin typeface="Söhne"/>
              </a:rPr>
              <a:t>Saved the </a:t>
            </a:r>
            <a:r>
              <a:rPr lang="en-US" b="0" i="0" dirty="0" err="1">
                <a:solidFill>
                  <a:srgbClr val="0D0D0D"/>
                </a:solidFill>
                <a:effectLst/>
                <a:latin typeface="Söhne"/>
              </a:rPr>
              <a:t>DataFrame</a:t>
            </a:r>
            <a:r>
              <a:rPr lang="en-US" b="0" i="0" dirty="0">
                <a:solidFill>
                  <a:srgbClr val="0D0D0D"/>
                </a:solidFill>
                <a:effectLst/>
                <a:latin typeface="Söhne"/>
              </a:rPr>
              <a:t> containing these embeddings to a CSV file, ensuring accessibility for future utilization or analysis of the encoded representations.</a:t>
            </a:r>
          </a:p>
          <a:p>
            <a:endParaRPr lang="en-IN" dirty="0"/>
          </a:p>
        </p:txBody>
      </p:sp>
      <p:pic>
        <p:nvPicPr>
          <p:cNvPr id="5" name="Picture 4">
            <a:extLst>
              <a:ext uri="{FF2B5EF4-FFF2-40B4-BE49-F238E27FC236}">
                <a16:creationId xmlns:a16="http://schemas.microsoft.com/office/drawing/2014/main" id="{E735568F-8B43-4911-A88E-A293680C2AD1}"/>
              </a:ext>
            </a:extLst>
          </p:cNvPr>
          <p:cNvPicPr>
            <a:picLocks noChangeAspect="1"/>
          </p:cNvPicPr>
          <p:nvPr/>
        </p:nvPicPr>
        <p:blipFill>
          <a:blip r:embed="rId2"/>
          <a:stretch>
            <a:fillRect/>
          </a:stretch>
        </p:blipFill>
        <p:spPr>
          <a:xfrm>
            <a:off x="4506012" y="124222"/>
            <a:ext cx="7685988" cy="6138216"/>
          </a:xfrm>
          <a:prstGeom prst="rect">
            <a:avLst/>
          </a:prstGeom>
        </p:spPr>
      </p:pic>
    </p:spTree>
    <p:extLst>
      <p:ext uri="{BB962C8B-B14F-4D97-AF65-F5344CB8AC3E}">
        <p14:creationId xmlns:p14="http://schemas.microsoft.com/office/powerpoint/2010/main" val="307513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D5BC-1076-4CF7-B2C7-001D1562430D}"/>
              </a:ext>
            </a:extLst>
          </p:cNvPr>
          <p:cNvSpPr>
            <a:spLocks noGrp="1"/>
          </p:cNvSpPr>
          <p:nvPr>
            <p:ph type="title"/>
          </p:nvPr>
        </p:nvSpPr>
        <p:spPr/>
        <p:txBody>
          <a:bodyPr/>
          <a:lstStyle/>
          <a:p>
            <a:r>
              <a:rPr lang="en-IN" b="1" dirty="0">
                <a:solidFill>
                  <a:schemeClr val="accent2">
                    <a:lumMod val="75000"/>
                  </a:schemeClr>
                </a:solidFill>
              </a:rPr>
              <a:t>Cosine Similarity</a:t>
            </a:r>
          </a:p>
        </p:txBody>
      </p:sp>
      <p:sp>
        <p:nvSpPr>
          <p:cNvPr id="3" name="Text Placeholder 2">
            <a:extLst>
              <a:ext uri="{FF2B5EF4-FFF2-40B4-BE49-F238E27FC236}">
                <a16:creationId xmlns:a16="http://schemas.microsoft.com/office/drawing/2014/main" id="{C67527C6-0408-41FF-85E0-42D2E36D710C}"/>
              </a:ext>
            </a:extLst>
          </p:cNvPr>
          <p:cNvSpPr>
            <a:spLocks noGrp="1"/>
          </p:cNvSpPr>
          <p:nvPr>
            <p:ph type="body" idx="1"/>
          </p:nvPr>
        </p:nvSpPr>
        <p:spPr>
          <a:xfrm>
            <a:off x="838200" y="1825625"/>
            <a:ext cx="4714188" cy="4351338"/>
          </a:xfrm>
        </p:spPr>
        <p:txBody>
          <a:bodyPr>
            <a:normAutofit fontScale="70000" lnSpcReduction="20000"/>
          </a:bodyPr>
          <a:lstStyle/>
          <a:p>
            <a:pPr algn="l">
              <a:buFont typeface="Arial" panose="020B0604020202020204" pitchFamily="34" charset="0"/>
              <a:buChar char="•"/>
            </a:pPr>
            <a:r>
              <a:rPr lang="en-US" b="0" i="0" dirty="0">
                <a:solidFill>
                  <a:srgbClr val="0D0D0D"/>
                </a:solidFill>
                <a:effectLst/>
                <a:latin typeface="Söhne"/>
              </a:rPr>
              <a:t>Developed a function to find similar documents by calculating cosine similarity between a search query and document embeddings.</a:t>
            </a:r>
          </a:p>
          <a:p>
            <a:pPr algn="l">
              <a:buFont typeface="Arial" panose="020B0604020202020204" pitchFamily="34" charset="0"/>
              <a:buChar char="•"/>
            </a:pPr>
            <a:r>
              <a:rPr lang="en-US" b="0" i="0" dirty="0">
                <a:solidFill>
                  <a:srgbClr val="0D0D0D"/>
                </a:solidFill>
                <a:effectLst/>
                <a:latin typeface="Söhne"/>
              </a:rPr>
              <a:t>Utilized the cosine similarity metric, which measures the cosine of the angle between two vectors, to quantify the similarity between text representations.</a:t>
            </a:r>
          </a:p>
          <a:p>
            <a:pPr algn="l">
              <a:buFont typeface="Arial" panose="020B0604020202020204" pitchFamily="34" charset="0"/>
              <a:buChar char="•"/>
            </a:pPr>
            <a:r>
              <a:rPr lang="en-US" b="0" i="0" dirty="0">
                <a:solidFill>
                  <a:srgbClr val="0D0D0D"/>
                </a:solidFill>
                <a:effectLst/>
                <a:latin typeface="Söhne"/>
              </a:rPr>
              <a:t>Retrieved the top ‘n' most similar documents based on their similarity scores.</a:t>
            </a:r>
          </a:p>
          <a:p>
            <a:pPr algn="l">
              <a:buFont typeface="Arial" panose="020B0604020202020204" pitchFamily="34" charset="0"/>
              <a:buChar char="•"/>
            </a:pPr>
            <a:r>
              <a:rPr lang="en-US" b="0" i="0" dirty="0">
                <a:solidFill>
                  <a:srgbClr val="0D0D0D"/>
                </a:solidFill>
                <a:effectLst/>
                <a:latin typeface="Söhne"/>
              </a:rPr>
              <a:t>The function returns a list of the most similar documents, allowing users to identify relevant texts related to their search query.</a:t>
            </a:r>
          </a:p>
          <a:p>
            <a:endParaRPr lang="en-IN" dirty="0"/>
          </a:p>
        </p:txBody>
      </p:sp>
      <p:pic>
        <p:nvPicPr>
          <p:cNvPr id="5" name="Picture 4">
            <a:extLst>
              <a:ext uri="{FF2B5EF4-FFF2-40B4-BE49-F238E27FC236}">
                <a16:creationId xmlns:a16="http://schemas.microsoft.com/office/drawing/2014/main" id="{ACA38A7B-2968-4FCE-A23A-975A809A96F8}"/>
              </a:ext>
            </a:extLst>
          </p:cNvPr>
          <p:cNvPicPr>
            <a:picLocks noChangeAspect="1"/>
          </p:cNvPicPr>
          <p:nvPr/>
        </p:nvPicPr>
        <p:blipFill>
          <a:blip r:embed="rId2"/>
          <a:stretch>
            <a:fillRect/>
          </a:stretch>
        </p:blipFill>
        <p:spPr>
          <a:xfrm>
            <a:off x="5552388" y="469297"/>
            <a:ext cx="6639612" cy="5620418"/>
          </a:xfrm>
          <a:prstGeom prst="rect">
            <a:avLst/>
          </a:prstGeom>
        </p:spPr>
      </p:pic>
    </p:spTree>
    <p:extLst>
      <p:ext uri="{BB962C8B-B14F-4D97-AF65-F5344CB8AC3E}">
        <p14:creationId xmlns:p14="http://schemas.microsoft.com/office/powerpoint/2010/main" val="208259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BAAF-9F4F-440C-A3C8-9D588BD74B54}"/>
              </a:ext>
            </a:extLst>
          </p:cNvPr>
          <p:cNvSpPr>
            <a:spLocks noGrp="1"/>
          </p:cNvSpPr>
          <p:nvPr>
            <p:ph type="title"/>
          </p:nvPr>
        </p:nvSpPr>
        <p:spPr/>
        <p:txBody>
          <a:bodyPr/>
          <a:lstStyle/>
          <a:p>
            <a:r>
              <a:rPr lang="en-IN" dirty="0">
                <a:solidFill>
                  <a:schemeClr val="accent2">
                    <a:lumMod val="75000"/>
                  </a:schemeClr>
                </a:solidFill>
              </a:rPr>
              <a:t>Storing the Embeddings</a:t>
            </a:r>
          </a:p>
        </p:txBody>
      </p:sp>
      <p:sp>
        <p:nvSpPr>
          <p:cNvPr id="3" name="Text Placeholder 2">
            <a:extLst>
              <a:ext uri="{FF2B5EF4-FFF2-40B4-BE49-F238E27FC236}">
                <a16:creationId xmlns:a16="http://schemas.microsoft.com/office/drawing/2014/main" id="{B0195A5F-01D9-47B9-814F-9EB7F2275D7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525764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740</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Söhne</vt:lpstr>
      <vt:lpstr>Arial</vt:lpstr>
      <vt:lpstr>Arial Black</vt:lpstr>
      <vt:lpstr>Libre Baskerville</vt:lpstr>
      <vt:lpstr>Office Theme</vt:lpstr>
      <vt:lpstr>By, TeamID-T211111 1. Vishal Kumar-IN1241003 2.N Paul Gabriel Richman-IN1241338 </vt:lpstr>
      <vt:lpstr>Objective</vt:lpstr>
      <vt:lpstr>Introduction</vt:lpstr>
      <vt:lpstr>Reading the Data from the Database</vt:lpstr>
      <vt:lpstr>Preprocessing Text Data:</vt:lpstr>
      <vt:lpstr>Document Chunking:</vt:lpstr>
      <vt:lpstr>Vectorization</vt:lpstr>
      <vt:lpstr>Cosine Similarity</vt:lpstr>
      <vt:lpstr>Storing the Embeddings</vt:lpstr>
      <vt:lpstr>Building the Flask Web App</vt:lpstr>
      <vt:lpstr>Results</vt:lpstr>
      <vt:lpstr>Results</vt:lpstr>
      <vt:lpstr>Links: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Nandamuri Paul Gabriel Richman</cp:lastModifiedBy>
  <cp:revision>7</cp:revision>
  <dcterms:created xsi:type="dcterms:W3CDTF">2021-02-16T05:19:01Z</dcterms:created>
  <dcterms:modified xsi:type="dcterms:W3CDTF">2024-04-26T05:54:52Z</dcterms:modified>
</cp:coreProperties>
</file>