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DF148-09FA-4D30-ABFC-3E5077D343F6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56F1E80-E472-47ED-AB2A-92FD6ABDCA22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>
              <a:solidFill>
                <a:schemeClr val="accent6"/>
              </a:solidFill>
            </a:rPr>
            <a:t>Risk</a:t>
          </a:r>
        </a:p>
      </dgm:t>
    </dgm:pt>
    <dgm:pt modelId="{A8779CFC-9DF7-4ED0-A0BD-67C2F73D59E9}" type="parTrans" cxnId="{BD4F0EC7-FF6D-4EC6-A20A-FF697DD91CBE}">
      <dgm:prSet/>
      <dgm:spPr/>
      <dgm:t>
        <a:bodyPr/>
        <a:lstStyle/>
        <a:p>
          <a:endParaRPr lang="en-IN"/>
        </a:p>
      </dgm:t>
    </dgm:pt>
    <dgm:pt modelId="{BE4A729A-A6DB-4A99-8B5C-B2C71C43495F}" type="sibTrans" cxnId="{BD4F0EC7-FF6D-4EC6-A20A-FF697DD91CBE}">
      <dgm:prSet/>
      <dgm:spPr/>
      <dgm:t>
        <a:bodyPr/>
        <a:lstStyle/>
        <a:p>
          <a:endParaRPr lang="en-IN"/>
        </a:p>
      </dgm:t>
    </dgm:pt>
    <dgm:pt modelId="{67909373-E603-4E35-94B5-201CDA667428}">
      <dgm:prSet phldrT="[Text]"/>
      <dgm:spPr/>
      <dgm:t>
        <a:bodyPr/>
        <a:lstStyle/>
        <a:p>
          <a:r>
            <a:rPr lang="en-IN" dirty="0"/>
            <a:t>Data Inaccuracy</a:t>
          </a:r>
        </a:p>
      </dgm:t>
    </dgm:pt>
    <dgm:pt modelId="{6CB308C6-781C-4F2F-94E8-C8A44CFC22F5}" type="parTrans" cxnId="{C1856389-54E2-43E0-BA86-601A288CC780}">
      <dgm:prSet/>
      <dgm:spPr/>
      <dgm:t>
        <a:bodyPr/>
        <a:lstStyle/>
        <a:p>
          <a:endParaRPr lang="en-IN"/>
        </a:p>
      </dgm:t>
    </dgm:pt>
    <dgm:pt modelId="{AFB43911-4B7C-47B8-A93D-EDA6432462D7}" type="sibTrans" cxnId="{C1856389-54E2-43E0-BA86-601A288CC780}">
      <dgm:prSet/>
      <dgm:spPr/>
      <dgm:t>
        <a:bodyPr/>
        <a:lstStyle/>
        <a:p>
          <a:endParaRPr lang="en-IN"/>
        </a:p>
      </dgm:t>
    </dgm:pt>
    <dgm:pt modelId="{68B9C106-C5B4-4C34-8252-EC309CBF12C0}">
      <dgm:prSet phldrT="[Text]"/>
      <dgm:spPr/>
      <dgm:t>
        <a:bodyPr/>
        <a:lstStyle/>
        <a:p>
          <a:r>
            <a:rPr lang="en-IN" dirty="0"/>
            <a:t>Low Farmer Adoption</a:t>
          </a:r>
        </a:p>
      </dgm:t>
    </dgm:pt>
    <dgm:pt modelId="{A502FBD6-B266-495B-8E84-441DA8421489}" type="parTrans" cxnId="{7AB522FB-EF36-457F-9E8D-B8D058947D7D}">
      <dgm:prSet/>
      <dgm:spPr/>
      <dgm:t>
        <a:bodyPr/>
        <a:lstStyle/>
        <a:p>
          <a:endParaRPr lang="en-IN"/>
        </a:p>
      </dgm:t>
    </dgm:pt>
    <dgm:pt modelId="{865E058B-FCF0-4D1B-A3A3-C810CF7BA70B}" type="sibTrans" cxnId="{7AB522FB-EF36-457F-9E8D-B8D058947D7D}">
      <dgm:prSet/>
      <dgm:spPr/>
      <dgm:t>
        <a:bodyPr/>
        <a:lstStyle/>
        <a:p>
          <a:endParaRPr lang="en-IN"/>
        </a:p>
      </dgm:t>
    </dgm:pt>
    <dgm:pt modelId="{4E7CF880-F92D-4972-953E-126BA9FE7C56}">
      <dgm:prSet phldrT="[Text]"/>
      <dgm:spPr/>
      <dgm:t>
        <a:bodyPr/>
        <a:lstStyle/>
        <a:p>
          <a:r>
            <a:rPr lang="en-IN" dirty="0"/>
            <a:t>Regulatory Non-Compliance</a:t>
          </a:r>
        </a:p>
      </dgm:t>
    </dgm:pt>
    <dgm:pt modelId="{BF5D612B-713D-4BFC-99EF-19D4AF535306}" type="parTrans" cxnId="{D820B198-F2ED-4C53-86DB-363AC3A7A4BD}">
      <dgm:prSet/>
      <dgm:spPr/>
      <dgm:t>
        <a:bodyPr/>
        <a:lstStyle/>
        <a:p>
          <a:endParaRPr lang="en-IN"/>
        </a:p>
      </dgm:t>
    </dgm:pt>
    <dgm:pt modelId="{00C8A978-65FC-4724-B37A-18AC865665B6}" type="sibTrans" cxnId="{D820B198-F2ED-4C53-86DB-363AC3A7A4BD}">
      <dgm:prSet/>
      <dgm:spPr/>
      <dgm:t>
        <a:bodyPr/>
        <a:lstStyle/>
        <a:p>
          <a:endParaRPr lang="en-IN"/>
        </a:p>
      </dgm:t>
    </dgm:pt>
    <dgm:pt modelId="{B8F9B114-BBAB-4AE9-B943-80E833EACB55}" type="pres">
      <dgm:prSet presAssocID="{7B3DF148-09FA-4D30-ABFC-3E5077D343F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BA1370-BFA0-4840-A706-ABFC7563CE2F}" type="pres">
      <dgm:prSet presAssocID="{D56F1E80-E472-47ED-AB2A-92FD6ABDCA22}" presName="root1" presStyleCnt="0"/>
      <dgm:spPr/>
    </dgm:pt>
    <dgm:pt modelId="{391288A9-2B9B-4F5D-8C48-275051C112F7}" type="pres">
      <dgm:prSet presAssocID="{D56F1E80-E472-47ED-AB2A-92FD6ABDCA22}" presName="LevelOneTextNode" presStyleLbl="node0" presStyleIdx="0" presStyleCnt="1" custScaleX="77091" custScaleY="86653">
        <dgm:presLayoutVars>
          <dgm:chPref val="3"/>
        </dgm:presLayoutVars>
      </dgm:prSet>
      <dgm:spPr/>
    </dgm:pt>
    <dgm:pt modelId="{8587DCFF-3263-42F4-B67B-EA258C61AC0F}" type="pres">
      <dgm:prSet presAssocID="{D56F1E80-E472-47ED-AB2A-92FD6ABDCA22}" presName="level2hierChild" presStyleCnt="0"/>
      <dgm:spPr/>
    </dgm:pt>
    <dgm:pt modelId="{F3DB3614-F69F-4A79-90A8-3FBDDC3ABDB3}" type="pres">
      <dgm:prSet presAssocID="{6CB308C6-781C-4F2F-94E8-C8A44CFC22F5}" presName="conn2-1" presStyleLbl="parChTrans1D2" presStyleIdx="0" presStyleCnt="3"/>
      <dgm:spPr/>
    </dgm:pt>
    <dgm:pt modelId="{DB12276F-ACC1-4C6A-A64F-EBE978B966E8}" type="pres">
      <dgm:prSet presAssocID="{6CB308C6-781C-4F2F-94E8-C8A44CFC22F5}" presName="connTx" presStyleLbl="parChTrans1D2" presStyleIdx="0" presStyleCnt="3"/>
      <dgm:spPr/>
    </dgm:pt>
    <dgm:pt modelId="{9A33FC15-D0F0-46BB-8486-9BFE96ACB7C7}" type="pres">
      <dgm:prSet presAssocID="{67909373-E603-4E35-94B5-201CDA667428}" presName="root2" presStyleCnt="0"/>
      <dgm:spPr/>
    </dgm:pt>
    <dgm:pt modelId="{60DE0DDD-24D9-4776-8F75-C4679BD84D1B}" type="pres">
      <dgm:prSet presAssocID="{67909373-E603-4E35-94B5-201CDA667428}" presName="LevelTwoTextNode" presStyleLbl="node2" presStyleIdx="0" presStyleCnt="3" custScaleY="78124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B51C74E8-E7B5-40FE-9153-951F7A20ED95}" type="pres">
      <dgm:prSet presAssocID="{67909373-E603-4E35-94B5-201CDA667428}" presName="level3hierChild" presStyleCnt="0"/>
      <dgm:spPr/>
    </dgm:pt>
    <dgm:pt modelId="{575A7637-41EB-4BA3-9365-B0957EF30F33}" type="pres">
      <dgm:prSet presAssocID="{A502FBD6-B266-495B-8E84-441DA8421489}" presName="conn2-1" presStyleLbl="parChTrans1D2" presStyleIdx="1" presStyleCnt="3"/>
      <dgm:spPr/>
    </dgm:pt>
    <dgm:pt modelId="{962609D7-80D1-4488-943A-66D08E04E7F0}" type="pres">
      <dgm:prSet presAssocID="{A502FBD6-B266-495B-8E84-441DA8421489}" presName="connTx" presStyleLbl="parChTrans1D2" presStyleIdx="1" presStyleCnt="3"/>
      <dgm:spPr/>
    </dgm:pt>
    <dgm:pt modelId="{A838DC9E-E8DF-4E9A-B9BA-2BE071EA803F}" type="pres">
      <dgm:prSet presAssocID="{68B9C106-C5B4-4C34-8252-EC309CBF12C0}" presName="root2" presStyleCnt="0"/>
      <dgm:spPr/>
    </dgm:pt>
    <dgm:pt modelId="{E93CA7A3-D4F4-43F2-9E26-99CFFA78CA3B}" type="pres">
      <dgm:prSet presAssocID="{68B9C106-C5B4-4C34-8252-EC309CBF12C0}" presName="LevelTwoTextNode" presStyleLbl="node2" presStyleIdx="1" presStyleCnt="3" custScaleY="80525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0A3FCB15-DD45-4F4D-9884-20B51919EE69}" type="pres">
      <dgm:prSet presAssocID="{68B9C106-C5B4-4C34-8252-EC309CBF12C0}" presName="level3hierChild" presStyleCnt="0"/>
      <dgm:spPr/>
    </dgm:pt>
    <dgm:pt modelId="{E42E05D0-5F36-4FED-A386-B0EF4EFCCBF1}" type="pres">
      <dgm:prSet presAssocID="{BF5D612B-713D-4BFC-99EF-19D4AF535306}" presName="conn2-1" presStyleLbl="parChTrans1D2" presStyleIdx="2" presStyleCnt="3"/>
      <dgm:spPr/>
    </dgm:pt>
    <dgm:pt modelId="{0D769580-5352-44AD-BFB3-1B42C84860D3}" type="pres">
      <dgm:prSet presAssocID="{BF5D612B-713D-4BFC-99EF-19D4AF535306}" presName="connTx" presStyleLbl="parChTrans1D2" presStyleIdx="2" presStyleCnt="3"/>
      <dgm:spPr/>
    </dgm:pt>
    <dgm:pt modelId="{4E3B298F-FF77-4D39-B5A3-E70658E16BA6}" type="pres">
      <dgm:prSet presAssocID="{4E7CF880-F92D-4972-953E-126BA9FE7C56}" presName="root2" presStyleCnt="0"/>
      <dgm:spPr/>
    </dgm:pt>
    <dgm:pt modelId="{4541B176-9864-45A0-86B2-F18113BAB40A}" type="pres">
      <dgm:prSet presAssocID="{4E7CF880-F92D-4972-953E-126BA9FE7C56}" presName="LevelTwoTextNode" presStyleLbl="node2" presStyleIdx="2" presStyleCnt="3" custScaleX="98640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B37C2F94-3D8A-4294-BC6C-C586680E7E5B}" type="pres">
      <dgm:prSet presAssocID="{4E7CF880-F92D-4972-953E-126BA9FE7C56}" presName="level3hierChild" presStyleCnt="0"/>
      <dgm:spPr/>
    </dgm:pt>
  </dgm:ptLst>
  <dgm:cxnLst>
    <dgm:cxn modelId="{7AED0917-D8D4-4EDC-A07F-2A7F09EB8386}" type="presOf" srcId="{BF5D612B-713D-4BFC-99EF-19D4AF535306}" destId="{E42E05D0-5F36-4FED-A386-B0EF4EFCCBF1}" srcOrd="0" destOrd="0" presId="urn:microsoft.com/office/officeart/2008/layout/HorizontalMultiLevelHierarchy"/>
    <dgm:cxn modelId="{AF7D832F-2953-4977-9E0B-202D176B30DE}" type="presOf" srcId="{67909373-E603-4E35-94B5-201CDA667428}" destId="{60DE0DDD-24D9-4776-8F75-C4679BD84D1B}" srcOrd="0" destOrd="0" presId="urn:microsoft.com/office/officeart/2008/layout/HorizontalMultiLevelHierarchy"/>
    <dgm:cxn modelId="{CC53C05F-A67C-49F6-9A4C-0932732C4FBB}" type="presOf" srcId="{A502FBD6-B266-495B-8E84-441DA8421489}" destId="{575A7637-41EB-4BA3-9365-B0957EF30F33}" srcOrd="0" destOrd="0" presId="urn:microsoft.com/office/officeart/2008/layout/HorizontalMultiLevelHierarchy"/>
    <dgm:cxn modelId="{8F213066-59BC-4AF1-ADBD-B4ADF7C01BC3}" type="presOf" srcId="{4E7CF880-F92D-4972-953E-126BA9FE7C56}" destId="{4541B176-9864-45A0-86B2-F18113BAB40A}" srcOrd="0" destOrd="0" presId="urn:microsoft.com/office/officeart/2008/layout/HorizontalMultiLevelHierarchy"/>
    <dgm:cxn modelId="{9CC3E358-651B-40F6-89AC-D764D6350836}" type="presOf" srcId="{7B3DF148-09FA-4D30-ABFC-3E5077D343F6}" destId="{B8F9B114-BBAB-4AE9-B943-80E833EACB55}" srcOrd="0" destOrd="0" presId="urn:microsoft.com/office/officeart/2008/layout/HorizontalMultiLevelHierarchy"/>
    <dgm:cxn modelId="{F6A73482-69EC-4E14-AC42-185A82A2453E}" type="presOf" srcId="{A502FBD6-B266-495B-8E84-441DA8421489}" destId="{962609D7-80D1-4488-943A-66D08E04E7F0}" srcOrd="1" destOrd="0" presId="urn:microsoft.com/office/officeart/2008/layout/HorizontalMultiLevelHierarchy"/>
    <dgm:cxn modelId="{C1856389-54E2-43E0-BA86-601A288CC780}" srcId="{D56F1E80-E472-47ED-AB2A-92FD6ABDCA22}" destId="{67909373-E603-4E35-94B5-201CDA667428}" srcOrd="0" destOrd="0" parTransId="{6CB308C6-781C-4F2F-94E8-C8A44CFC22F5}" sibTransId="{AFB43911-4B7C-47B8-A93D-EDA6432462D7}"/>
    <dgm:cxn modelId="{56B44D91-02DF-403F-9285-7754FE610D69}" type="presOf" srcId="{6CB308C6-781C-4F2F-94E8-C8A44CFC22F5}" destId="{F3DB3614-F69F-4A79-90A8-3FBDDC3ABDB3}" srcOrd="0" destOrd="0" presId="urn:microsoft.com/office/officeart/2008/layout/HorizontalMultiLevelHierarchy"/>
    <dgm:cxn modelId="{D820B198-F2ED-4C53-86DB-363AC3A7A4BD}" srcId="{D56F1E80-E472-47ED-AB2A-92FD6ABDCA22}" destId="{4E7CF880-F92D-4972-953E-126BA9FE7C56}" srcOrd="2" destOrd="0" parTransId="{BF5D612B-713D-4BFC-99EF-19D4AF535306}" sibTransId="{00C8A978-65FC-4724-B37A-18AC865665B6}"/>
    <dgm:cxn modelId="{BD4F0EC7-FF6D-4EC6-A20A-FF697DD91CBE}" srcId="{7B3DF148-09FA-4D30-ABFC-3E5077D343F6}" destId="{D56F1E80-E472-47ED-AB2A-92FD6ABDCA22}" srcOrd="0" destOrd="0" parTransId="{A8779CFC-9DF7-4ED0-A0BD-67C2F73D59E9}" sibTransId="{BE4A729A-A6DB-4A99-8B5C-B2C71C43495F}"/>
    <dgm:cxn modelId="{97F501D3-371D-4139-804D-89BE3691BC8E}" type="presOf" srcId="{6CB308C6-781C-4F2F-94E8-C8A44CFC22F5}" destId="{DB12276F-ACC1-4C6A-A64F-EBE978B966E8}" srcOrd="1" destOrd="0" presId="urn:microsoft.com/office/officeart/2008/layout/HorizontalMultiLevelHierarchy"/>
    <dgm:cxn modelId="{119ADCED-1755-44C7-983F-E697682ABAFD}" type="presOf" srcId="{D56F1E80-E472-47ED-AB2A-92FD6ABDCA22}" destId="{391288A9-2B9B-4F5D-8C48-275051C112F7}" srcOrd="0" destOrd="0" presId="urn:microsoft.com/office/officeart/2008/layout/HorizontalMultiLevelHierarchy"/>
    <dgm:cxn modelId="{A3CB06F8-72B9-443D-AFFF-07B32F5FC066}" type="presOf" srcId="{BF5D612B-713D-4BFC-99EF-19D4AF535306}" destId="{0D769580-5352-44AD-BFB3-1B42C84860D3}" srcOrd="1" destOrd="0" presId="urn:microsoft.com/office/officeart/2008/layout/HorizontalMultiLevelHierarchy"/>
    <dgm:cxn modelId="{7AB522FB-EF36-457F-9E8D-B8D058947D7D}" srcId="{D56F1E80-E472-47ED-AB2A-92FD6ABDCA22}" destId="{68B9C106-C5B4-4C34-8252-EC309CBF12C0}" srcOrd="1" destOrd="0" parTransId="{A502FBD6-B266-495B-8E84-441DA8421489}" sibTransId="{865E058B-FCF0-4D1B-A3A3-C810CF7BA70B}"/>
    <dgm:cxn modelId="{420982FF-64F1-40BC-B9FD-52A52ECF6E7A}" type="presOf" srcId="{68B9C106-C5B4-4C34-8252-EC309CBF12C0}" destId="{E93CA7A3-D4F4-43F2-9E26-99CFFA78CA3B}" srcOrd="0" destOrd="0" presId="urn:microsoft.com/office/officeart/2008/layout/HorizontalMultiLevelHierarchy"/>
    <dgm:cxn modelId="{67D12999-A9A5-4BB6-A566-0A046094A3C7}" type="presParOf" srcId="{B8F9B114-BBAB-4AE9-B943-80E833EACB55}" destId="{28BA1370-BFA0-4840-A706-ABFC7563CE2F}" srcOrd="0" destOrd="0" presId="urn:microsoft.com/office/officeart/2008/layout/HorizontalMultiLevelHierarchy"/>
    <dgm:cxn modelId="{5404337C-6ACC-4FB2-89F0-E094C8914F8F}" type="presParOf" srcId="{28BA1370-BFA0-4840-A706-ABFC7563CE2F}" destId="{391288A9-2B9B-4F5D-8C48-275051C112F7}" srcOrd="0" destOrd="0" presId="urn:microsoft.com/office/officeart/2008/layout/HorizontalMultiLevelHierarchy"/>
    <dgm:cxn modelId="{29C25D19-A6C0-41C1-8502-B49A6014FF1A}" type="presParOf" srcId="{28BA1370-BFA0-4840-A706-ABFC7563CE2F}" destId="{8587DCFF-3263-42F4-B67B-EA258C61AC0F}" srcOrd="1" destOrd="0" presId="urn:microsoft.com/office/officeart/2008/layout/HorizontalMultiLevelHierarchy"/>
    <dgm:cxn modelId="{9E6344CF-7DCA-435E-87B9-8E77561FF521}" type="presParOf" srcId="{8587DCFF-3263-42F4-B67B-EA258C61AC0F}" destId="{F3DB3614-F69F-4A79-90A8-3FBDDC3ABDB3}" srcOrd="0" destOrd="0" presId="urn:microsoft.com/office/officeart/2008/layout/HorizontalMultiLevelHierarchy"/>
    <dgm:cxn modelId="{30469D40-B17C-4D33-ABC6-C41D46CC5B29}" type="presParOf" srcId="{F3DB3614-F69F-4A79-90A8-3FBDDC3ABDB3}" destId="{DB12276F-ACC1-4C6A-A64F-EBE978B966E8}" srcOrd="0" destOrd="0" presId="urn:microsoft.com/office/officeart/2008/layout/HorizontalMultiLevelHierarchy"/>
    <dgm:cxn modelId="{62788995-8BEC-4C59-AD33-91C935D41528}" type="presParOf" srcId="{8587DCFF-3263-42F4-B67B-EA258C61AC0F}" destId="{9A33FC15-D0F0-46BB-8486-9BFE96ACB7C7}" srcOrd="1" destOrd="0" presId="urn:microsoft.com/office/officeart/2008/layout/HorizontalMultiLevelHierarchy"/>
    <dgm:cxn modelId="{A16958BA-96DF-4724-B2C3-96DFF46CD8C6}" type="presParOf" srcId="{9A33FC15-D0F0-46BB-8486-9BFE96ACB7C7}" destId="{60DE0DDD-24D9-4776-8F75-C4679BD84D1B}" srcOrd="0" destOrd="0" presId="urn:microsoft.com/office/officeart/2008/layout/HorizontalMultiLevelHierarchy"/>
    <dgm:cxn modelId="{852701AB-FCC0-4FCD-8DAB-96976FFE488D}" type="presParOf" srcId="{9A33FC15-D0F0-46BB-8486-9BFE96ACB7C7}" destId="{B51C74E8-E7B5-40FE-9153-951F7A20ED95}" srcOrd="1" destOrd="0" presId="urn:microsoft.com/office/officeart/2008/layout/HorizontalMultiLevelHierarchy"/>
    <dgm:cxn modelId="{A7E145F0-DB6E-4D99-990C-361A6ADEB74E}" type="presParOf" srcId="{8587DCFF-3263-42F4-B67B-EA258C61AC0F}" destId="{575A7637-41EB-4BA3-9365-B0957EF30F33}" srcOrd="2" destOrd="0" presId="urn:microsoft.com/office/officeart/2008/layout/HorizontalMultiLevelHierarchy"/>
    <dgm:cxn modelId="{FF405F48-10A5-4B86-9F2C-754E6956FAB8}" type="presParOf" srcId="{575A7637-41EB-4BA3-9365-B0957EF30F33}" destId="{962609D7-80D1-4488-943A-66D08E04E7F0}" srcOrd="0" destOrd="0" presId="urn:microsoft.com/office/officeart/2008/layout/HorizontalMultiLevelHierarchy"/>
    <dgm:cxn modelId="{961C5584-8C86-448C-902E-6A816ACD20DC}" type="presParOf" srcId="{8587DCFF-3263-42F4-B67B-EA258C61AC0F}" destId="{A838DC9E-E8DF-4E9A-B9BA-2BE071EA803F}" srcOrd="3" destOrd="0" presId="urn:microsoft.com/office/officeart/2008/layout/HorizontalMultiLevelHierarchy"/>
    <dgm:cxn modelId="{A01117BF-0F0E-4B92-82E7-668DC49E94C2}" type="presParOf" srcId="{A838DC9E-E8DF-4E9A-B9BA-2BE071EA803F}" destId="{E93CA7A3-D4F4-43F2-9E26-99CFFA78CA3B}" srcOrd="0" destOrd="0" presId="urn:microsoft.com/office/officeart/2008/layout/HorizontalMultiLevelHierarchy"/>
    <dgm:cxn modelId="{683A4A27-5447-4310-B366-A7839BC894E7}" type="presParOf" srcId="{A838DC9E-E8DF-4E9A-B9BA-2BE071EA803F}" destId="{0A3FCB15-DD45-4F4D-9884-20B51919EE69}" srcOrd="1" destOrd="0" presId="urn:microsoft.com/office/officeart/2008/layout/HorizontalMultiLevelHierarchy"/>
    <dgm:cxn modelId="{AD8ABE79-3524-4E3E-A9B0-169280891693}" type="presParOf" srcId="{8587DCFF-3263-42F4-B67B-EA258C61AC0F}" destId="{E42E05D0-5F36-4FED-A386-B0EF4EFCCBF1}" srcOrd="4" destOrd="0" presId="urn:microsoft.com/office/officeart/2008/layout/HorizontalMultiLevelHierarchy"/>
    <dgm:cxn modelId="{87BB9248-5D81-4E93-8AED-13BCA6D648F9}" type="presParOf" srcId="{E42E05D0-5F36-4FED-A386-B0EF4EFCCBF1}" destId="{0D769580-5352-44AD-BFB3-1B42C84860D3}" srcOrd="0" destOrd="0" presId="urn:microsoft.com/office/officeart/2008/layout/HorizontalMultiLevelHierarchy"/>
    <dgm:cxn modelId="{42B4CE54-8608-4388-AE71-7C9FE8CC84D7}" type="presParOf" srcId="{8587DCFF-3263-42F4-B67B-EA258C61AC0F}" destId="{4E3B298F-FF77-4D39-B5A3-E70658E16BA6}" srcOrd="5" destOrd="0" presId="urn:microsoft.com/office/officeart/2008/layout/HorizontalMultiLevelHierarchy"/>
    <dgm:cxn modelId="{50BBF87B-282D-46BF-B87B-7ED9DFA57045}" type="presParOf" srcId="{4E3B298F-FF77-4D39-B5A3-E70658E16BA6}" destId="{4541B176-9864-45A0-86B2-F18113BAB40A}" srcOrd="0" destOrd="0" presId="urn:microsoft.com/office/officeart/2008/layout/HorizontalMultiLevelHierarchy"/>
    <dgm:cxn modelId="{498EDDD1-3F93-478A-8F04-EF9C5B1C962B}" type="presParOf" srcId="{4E3B298F-FF77-4D39-B5A3-E70658E16BA6}" destId="{B37C2F94-3D8A-4294-BC6C-C586680E7E5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8E842E-EE8F-4F9A-A610-3EA945BC7F71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1E9D626E-CF85-4DD0-B4A1-4E4010BD97B9}">
      <dgm:prSet phldrT="[Text]"/>
      <dgm:spPr>
        <a:noFill/>
        <a:ln w="3175">
          <a:noFill/>
        </a:ln>
      </dgm:spPr>
      <dgm:t>
        <a:bodyPr/>
        <a:lstStyle/>
        <a:p>
          <a:r>
            <a:rPr lang="en-IN" dirty="0">
              <a:solidFill>
                <a:srgbClr val="00B050"/>
              </a:solidFill>
            </a:rPr>
            <a:t>Solution</a:t>
          </a:r>
        </a:p>
      </dgm:t>
    </dgm:pt>
    <dgm:pt modelId="{2C0A5344-3B8B-4CE6-9DD2-7C6A3BF7E085}" type="parTrans" cxnId="{BBD30B77-6569-4207-B0B6-388021E52906}">
      <dgm:prSet/>
      <dgm:spPr/>
      <dgm:t>
        <a:bodyPr/>
        <a:lstStyle/>
        <a:p>
          <a:endParaRPr lang="en-IN"/>
        </a:p>
      </dgm:t>
    </dgm:pt>
    <dgm:pt modelId="{B38C6843-E96F-4196-B0CC-C49723BF1D6C}" type="sibTrans" cxnId="{BBD30B77-6569-4207-B0B6-388021E52906}">
      <dgm:prSet/>
      <dgm:spPr/>
      <dgm:t>
        <a:bodyPr/>
        <a:lstStyle/>
        <a:p>
          <a:endParaRPr lang="en-IN"/>
        </a:p>
      </dgm:t>
    </dgm:pt>
    <dgm:pt modelId="{081B9D2E-0E22-4FD4-9560-542379584841}">
      <dgm:prSet phldrT="[Text]"/>
      <dgm:spPr/>
      <dgm:t>
        <a:bodyPr/>
        <a:lstStyle/>
        <a:p>
          <a:r>
            <a:rPr lang="en-IN" dirty="0"/>
            <a:t>Validation Check</a:t>
          </a:r>
        </a:p>
      </dgm:t>
    </dgm:pt>
    <dgm:pt modelId="{ACF4EF0A-259A-4B43-8ACA-48C0901F0A67}" type="parTrans" cxnId="{8C7F5B47-5A82-42DC-878B-497C2744C5FF}">
      <dgm:prSet/>
      <dgm:spPr/>
      <dgm:t>
        <a:bodyPr/>
        <a:lstStyle/>
        <a:p>
          <a:endParaRPr lang="en-IN"/>
        </a:p>
      </dgm:t>
    </dgm:pt>
    <dgm:pt modelId="{A45B5A95-0803-4456-A3E2-E6845FB7A8F0}" type="sibTrans" cxnId="{8C7F5B47-5A82-42DC-878B-497C2744C5FF}">
      <dgm:prSet/>
      <dgm:spPr/>
      <dgm:t>
        <a:bodyPr/>
        <a:lstStyle/>
        <a:p>
          <a:endParaRPr lang="en-IN"/>
        </a:p>
      </dgm:t>
    </dgm:pt>
    <dgm:pt modelId="{37556411-4F55-4783-B9F9-076C2268C4ED}">
      <dgm:prSet phldrT="[Text]"/>
      <dgm:spPr/>
      <dgm:t>
        <a:bodyPr/>
        <a:lstStyle/>
        <a:p>
          <a:r>
            <a:rPr lang="en-IN" dirty="0"/>
            <a:t>Training and Incentives</a:t>
          </a:r>
        </a:p>
      </dgm:t>
    </dgm:pt>
    <dgm:pt modelId="{E5566F10-FE69-4409-82D9-FFADA4EB1ECD}" type="parTrans" cxnId="{8077BD7E-EDD0-4F75-B2F8-4A0CBE83E97C}">
      <dgm:prSet/>
      <dgm:spPr/>
      <dgm:t>
        <a:bodyPr/>
        <a:lstStyle/>
        <a:p>
          <a:endParaRPr lang="en-IN"/>
        </a:p>
      </dgm:t>
    </dgm:pt>
    <dgm:pt modelId="{A6FF34AE-C0BA-426A-AB8F-15E7081D8BCE}" type="sibTrans" cxnId="{8077BD7E-EDD0-4F75-B2F8-4A0CBE83E97C}">
      <dgm:prSet/>
      <dgm:spPr/>
      <dgm:t>
        <a:bodyPr/>
        <a:lstStyle/>
        <a:p>
          <a:endParaRPr lang="en-IN"/>
        </a:p>
      </dgm:t>
    </dgm:pt>
    <dgm:pt modelId="{1AF94B2B-5A02-41B4-AEA1-5CC4E7345C6A}">
      <dgm:prSet phldrT="[Text]"/>
      <dgm:spPr/>
      <dgm:t>
        <a:bodyPr/>
        <a:lstStyle/>
        <a:p>
          <a:r>
            <a:rPr lang="en-IN" dirty="0"/>
            <a:t>Automated Alerts</a:t>
          </a:r>
        </a:p>
      </dgm:t>
    </dgm:pt>
    <dgm:pt modelId="{FA0D8908-476D-4E45-8781-1DCFE0037CF5}" type="parTrans" cxnId="{D2180097-C4E4-4E6C-BE57-FF8255F4EFFE}">
      <dgm:prSet/>
      <dgm:spPr/>
      <dgm:t>
        <a:bodyPr/>
        <a:lstStyle/>
        <a:p>
          <a:endParaRPr lang="en-IN"/>
        </a:p>
      </dgm:t>
    </dgm:pt>
    <dgm:pt modelId="{72467071-E148-40A3-A6DF-0C00EBEA5584}" type="sibTrans" cxnId="{D2180097-C4E4-4E6C-BE57-FF8255F4EFFE}">
      <dgm:prSet/>
      <dgm:spPr/>
      <dgm:t>
        <a:bodyPr/>
        <a:lstStyle/>
        <a:p>
          <a:endParaRPr lang="en-IN"/>
        </a:p>
      </dgm:t>
    </dgm:pt>
    <dgm:pt modelId="{1EFB828D-7993-478F-9A7C-7D021C9A7FD8}" type="pres">
      <dgm:prSet presAssocID="{C78E842E-EE8F-4F9A-A610-3EA945BC7F7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AE221B-FF5A-465B-8A05-7EC35D62C93E}" type="pres">
      <dgm:prSet presAssocID="{1E9D626E-CF85-4DD0-B4A1-4E4010BD97B9}" presName="root1" presStyleCnt="0"/>
      <dgm:spPr/>
    </dgm:pt>
    <dgm:pt modelId="{D3A6BA55-D014-46A4-ABBD-10D00D61C9D2}" type="pres">
      <dgm:prSet presAssocID="{1E9D626E-CF85-4DD0-B4A1-4E4010BD97B9}" presName="LevelOneTextNode" presStyleLbl="node0" presStyleIdx="0" presStyleCnt="1">
        <dgm:presLayoutVars>
          <dgm:chPref val="3"/>
        </dgm:presLayoutVars>
      </dgm:prSet>
      <dgm:spPr/>
    </dgm:pt>
    <dgm:pt modelId="{0EE63F44-7E0E-4412-B5FE-715409F5E046}" type="pres">
      <dgm:prSet presAssocID="{1E9D626E-CF85-4DD0-B4A1-4E4010BD97B9}" presName="level2hierChild" presStyleCnt="0"/>
      <dgm:spPr/>
    </dgm:pt>
    <dgm:pt modelId="{115FBF74-5868-4A58-AAAC-58463CAB2AD9}" type="pres">
      <dgm:prSet presAssocID="{ACF4EF0A-259A-4B43-8ACA-48C0901F0A67}" presName="conn2-1" presStyleLbl="parChTrans1D2" presStyleIdx="0" presStyleCnt="3"/>
      <dgm:spPr/>
    </dgm:pt>
    <dgm:pt modelId="{2C583FD0-48CF-451D-9346-881F023BDA4A}" type="pres">
      <dgm:prSet presAssocID="{ACF4EF0A-259A-4B43-8ACA-48C0901F0A67}" presName="connTx" presStyleLbl="parChTrans1D2" presStyleIdx="0" presStyleCnt="3"/>
      <dgm:spPr/>
    </dgm:pt>
    <dgm:pt modelId="{97DE303B-C579-4762-B642-D3E7A93743E3}" type="pres">
      <dgm:prSet presAssocID="{081B9D2E-0E22-4FD4-9560-542379584841}" presName="root2" presStyleCnt="0"/>
      <dgm:spPr/>
    </dgm:pt>
    <dgm:pt modelId="{CFCD1BF1-C7F3-4198-A9B1-669483DADABA}" type="pres">
      <dgm:prSet presAssocID="{081B9D2E-0E22-4FD4-9560-542379584841}" presName="LevelTwoTextNode" presStyleLbl="node2" presStyleIdx="0" presStyleCnt="3">
        <dgm:presLayoutVars>
          <dgm:chPref val="3"/>
        </dgm:presLayoutVars>
      </dgm:prSet>
      <dgm:spPr/>
    </dgm:pt>
    <dgm:pt modelId="{3A34100D-EF1E-4B10-A092-E61F6F396B99}" type="pres">
      <dgm:prSet presAssocID="{081B9D2E-0E22-4FD4-9560-542379584841}" presName="level3hierChild" presStyleCnt="0"/>
      <dgm:spPr/>
    </dgm:pt>
    <dgm:pt modelId="{38A1C456-0C40-4DC2-8213-5CC33F7A33E9}" type="pres">
      <dgm:prSet presAssocID="{E5566F10-FE69-4409-82D9-FFADA4EB1ECD}" presName="conn2-1" presStyleLbl="parChTrans1D2" presStyleIdx="1" presStyleCnt="3"/>
      <dgm:spPr/>
    </dgm:pt>
    <dgm:pt modelId="{74A194E2-66BC-48DD-A0AF-DB1C60A1F180}" type="pres">
      <dgm:prSet presAssocID="{E5566F10-FE69-4409-82D9-FFADA4EB1ECD}" presName="connTx" presStyleLbl="parChTrans1D2" presStyleIdx="1" presStyleCnt="3"/>
      <dgm:spPr/>
    </dgm:pt>
    <dgm:pt modelId="{7C84DACB-B14F-49DA-AA47-F67A0575E708}" type="pres">
      <dgm:prSet presAssocID="{37556411-4F55-4783-B9F9-076C2268C4ED}" presName="root2" presStyleCnt="0"/>
      <dgm:spPr/>
    </dgm:pt>
    <dgm:pt modelId="{D732BFB2-B5C2-44C8-9BCD-1B5F67FC9B25}" type="pres">
      <dgm:prSet presAssocID="{37556411-4F55-4783-B9F9-076C2268C4ED}" presName="LevelTwoTextNode" presStyleLbl="node2" presStyleIdx="1" presStyleCnt="3">
        <dgm:presLayoutVars>
          <dgm:chPref val="3"/>
        </dgm:presLayoutVars>
      </dgm:prSet>
      <dgm:spPr/>
    </dgm:pt>
    <dgm:pt modelId="{454B96C5-0C83-4BDB-832D-965879E61697}" type="pres">
      <dgm:prSet presAssocID="{37556411-4F55-4783-B9F9-076C2268C4ED}" presName="level3hierChild" presStyleCnt="0"/>
      <dgm:spPr/>
    </dgm:pt>
    <dgm:pt modelId="{E9E41123-A738-45E7-B9B9-A3EBB8A2F4B5}" type="pres">
      <dgm:prSet presAssocID="{FA0D8908-476D-4E45-8781-1DCFE0037CF5}" presName="conn2-1" presStyleLbl="parChTrans1D2" presStyleIdx="2" presStyleCnt="3"/>
      <dgm:spPr/>
    </dgm:pt>
    <dgm:pt modelId="{C9B25A4A-16D2-4159-83E1-8D4B0A06B999}" type="pres">
      <dgm:prSet presAssocID="{FA0D8908-476D-4E45-8781-1DCFE0037CF5}" presName="connTx" presStyleLbl="parChTrans1D2" presStyleIdx="2" presStyleCnt="3"/>
      <dgm:spPr/>
    </dgm:pt>
    <dgm:pt modelId="{35943AC2-BFED-45A3-9BC3-2D470503F955}" type="pres">
      <dgm:prSet presAssocID="{1AF94B2B-5A02-41B4-AEA1-5CC4E7345C6A}" presName="root2" presStyleCnt="0"/>
      <dgm:spPr/>
    </dgm:pt>
    <dgm:pt modelId="{201CEDD5-2B95-46F6-8170-38AA339CA4DF}" type="pres">
      <dgm:prSet presAssocID="{1AF94B2B-5A02-41B4-AEA1-5CC4E7345C6A}" presName="LevelTwoTextNode" presStyleLbl="node2" presStyleIdx="2" presStyleCnt="3">
        <dgm:presLayoutVars>
          <dgm:chPref val="3"/>
        </dgm:presLayoutVars>
      </dgm:prSet>
      <dgm:spPr/>
    </dgm:pt>
    <dgm:pt modelId="{8C06D734-35B6-4A70-B4F8-391144FFA9ED}" type="pres">
      <dgm:prSet presAssocID="{1AF94B2B-5A02-41B4-AEA1-5CC4E7345C6A}" presName="level3hierChild" presStyleCnt="0"/>
      <dgm:spPr/>
    </dgm:pt>
  </dgm:ptLst>
  <dgm:cxnLst>
    <dgm:cxn modelId="{BC68C15B-857E-4565-A88B-113CF31B9E3F}" type="presOf" srcId="{ACF4EF0A-259A-4B43-8ACA-48C0901F0A67}" destId="{115FBF74-5868-4A58-AAAC-58463CAB2AD9}" srcOrd="0" destOrd="0" presId="urn:microsoft.com/office/officeart/2008/layout/HorizontalMultiLevelHierarchy"/>
    <dgm:cxn modelId="{8C7F5B47-5A82-42DC-878B-497C2744C5FF}" srcId="{1E9D626E-CF85-4DD0-B4A1-4E4010BD97B9}" destId="{081B9D2E-0E22-4FD4-9560-542379584841}" srcOrd="0" destOrd="0" parTransId="{ACF4EF0A-259A-4B43-8ACA-48C0901F0A67}" sibTransId="{A45B5A95-0803-4456-A3E2-E6845FB7A8F0}"/>
    <dgm:cxn modelId="{FF651E72-240C-4BDB-A2EC-9B55893B1A23}" type="presOf" srcId="{081B9D2E-0E22-4FD4-9560-542379584841}" destId="{CFCD1BF1-C7F3-4198-A9B1-669483DADABA}" srcOrd="0" destOrd="0" presId="urn:microsoft.com/office/officeart/2008/layout/HorizontalMultiLevelHierarchy"/>
    <dgm:cxn modelId="{BBD30B77-6569-4207-B0B6-388021E52906}" srcId="{C78E842E-EE8F-4F9A-A610-3EA945BC7F71}" destId="{1E9D626E-CF85-4DD0-B4A1-4E4010BD97B9}" srcOrd="0" destOrd="0" parTransId="{2C0A5344-3B8B-4CE6-9DD2-7C6A3BF7E085}" sibTransId="{B38C6843-E96F-4196-B0CC-C49723BF1D6C}"/>
    <dgm:cxn modelId="{8077BD7E-EDD0-4F75-B2F8-4A0CBE83E97C}" srcId="{1E9D626E-CF85-4DD0-B4A1-4E4010BD97B9}" destId="{37556411-4F55-4783-B9F9-076C2268C4ED}" srcOrd="1" destOrd="0" parTransId="{E5566F10-FE69-4409-82D9-FFADA4EB1ECD}" sibTransId="{A6FF34AE-C0BA-426A-AB8F-15E7081D8BCE}"/>
    <dgm:cxn modelId="{2764DF83-4DAE-4795-B69C-0952D89CD024}" type="presOf" srcId="{ACF4EF0A-259A-4B43-8ACA-48C0901F0A67}" destId="{2C583FD0-48CF-451D-9346-881F023BDA4A}" srcOrd="1" destOrd="0" presId="urn:microsoft.com/office/officeart/2008/layout/HorizontalMultiLevelHierarchy"/>
    <dgm:cxn modelId="{D2180097-C4E4-4E6C-BE57-FF8255F4EFFE}" srcId="{1E9D626E-CF85-4DD0-B4A1-4E4010BD97B9}" destId="{1AF94B2B-5A02-41B4-AEA1-5CC4E7345C6A}" srcOrd="2" destOrd="0" parTransId="{FA0D8908-476D-4E45-8781-1DCFE0037CF5}" sibTransId="{72467071-E148-40A3-A6DF-0C00EBEA5584}"/>
    <dgm:cxn modelId="{8EDCDE9C-C8D3-4B3C-B778-B75084353670}" type="presOf" srcId="{E5566F10-FE69-4409-82D9-FFADA4EB1ECD}" destId="{38A1C456-0C40-4DC2-8213-5CC33F7A33E9}" srcOrd="0" destOrd="0" presId="urn:microsoft.com/office/officeart/2008/layout/HorizontalMultiLevelHierarchy"/>
    <dgm:cxn modelId="{68AE6A9F-1F02-4B5D-AC45-B3DB3C37141E}" type="presOf" srcId="{1E9D626E-CF85-4DD0-B4A1-4E4010BD97B9}" destId="{D3A6BA55-D014-46A4-ABBD-10D00D61C9D2}" srcOrd="0" destOrd="0" presId="urn:microsoft.com/office/officeart/2008/layout/HorizontalMultiLevelHierarchy"/>
    <dgm:cxn modelId="{B6E7B2A8-75D9-4763-AE60-BB8E1ED8C706}" type="presOf" srcId="{37556411-4F55-4783-B9F9-076C2268C4ED}" destId="{D732BFB2-B5C2-44C8-9BCD-1B5F67FC9B25}" srcOrd="0" destOrd="0" presId="urn:microsoft.com/office/officeart/2008/layout/HorizontalMultiLevelHierarchy"/>
    <dgm:cxn modelId="{6CC00AAB-5B38-45B9-A7E2-41658CB10BB6}" type="presOf" srcId="{E5566F10-FE69-4409-82D9-FFADA4EB1ECD}" destId="{74A194E2-66BC-48DD-A0AF-DB1C60A1F180}" srcOrd="1" destOrd="0" presId="urn:microsoft.com/office/officeart/2008/layout/HorizontalMultiLevelHierarchy"/>
    <dgm:cxn modelId="{7D0449B6-118F-4206-B3D8-8629066F8B80}" type="presOf" srcId="{1AF94B2B-5A02-41B4-AEA1-5CC4E7345C6A}" destId="{201CEDD5-2B95-46F6-8170-38AA339CA4DF}" srcOrd="0" destOrd="0" presId="urn:microsoft.com/office/officeart/2008/layout/HorizontalMultiLevelHierarchy"/>
    <dgm:cxn modelId="{09C830B8-397D-472F-B071-6DCFFEB8824E}" type="presOf" srcId="{FA0D8908-476D-4E45-8781-1DCFE0037CF5}" destId="{E9E41123-A738-45E7-B9B9-A3EBB8A2F4B5}" srcOrd="0" destOrd="0" presId="urn:microsoft.com/office/officeart/2008/layout/HorizontalMultiLevelHierarchy"/>
    <dgm:cxn modelId="{4811FABB-C3A1-4563-B219-3ACCB0C65C2A}" type="presOf" srcId="{FA0D8908-476D-4E45-8781-1DCFE0037CF5}" destId="{C9B25A4A-16D2-4159-83E1-8D4B0A06B999}" srcOrd="1" destOrd="0" presId="urn:microsoft.com/office/officeart/2008/layout/HorizontalMultiLevelHierarchy"/>
    <dgm:cxn modelId="{8CC2BEE2-DACF-4747-B6B6-24A1C7F66EDD}" type="presOf" srcId="{C78E842E-EE8F-4F9A-A610-3EA945BC7F71}" destId="{1EFB828D-7993-478F-9A7C-7D021C9A7FD8}" srcOrd="0" destOrd="0" presId="urn:microsoft.com/office/officeart/2008/layout/HorizontalMultiLevelHierarchy"/>
    <dgm:cxn modelId="{C6E5A141-2E3D-4E7C-ABC4-B3DEB6A92E85}" type="presParOf" srcId="{1EFB828D-7993-478F-9A7C-7D021C9A7FD8}" destId="{D6AE221B-FF5A-465B-8A05-7EC35D62C93E}" srcOrd="0" destOrd="0" presId="urn:microsoft.com/office/officeart/2008/layout/HorizontalMultiLevelHierarchy"/>
    <dgm:cxn modelId="{74CABE1A-CB00-43FD-A45F-080E5F73D044}" type="presParOf" srcId="{D6AE221B-FF5A-465B-8A05-7EC35D62C93E}" destId="{D3A6BA55-D014-46A4-ABBD-10D00D61C9D2}" srcOrd="0" destOrd="0" presId="urn:microsoft.com/office/officeart/2008/layout/HorizontalMultiLevelHierarchy"/>
    <dgm:cxn modelId="{60448EEC-A7EC-4DF6-93BC-E1BC9A177AB5}" type="presParOf" srcId="{D6AE221B-FF5A-465B-8A05-7EC35D62C93E}" destId="{0EE63F44-7E0E-4412-B5FE-715409F5E046}" srcOrd="1" destOrd="0" presId="urn:microsoft.com/office/officeart/2008/layout/HorizontalMultiLevelHierarchy"/>
    <dgm:cxn modelId="{783F1E0E-EB8C-4B47-8703-43C554D8A46E}" type="presParOf" srcId="{0EE63F44-7E0E-4412-B5FE-715409F5E046}" destId="{115FBF74-5868-4A58-AAAC-58463CAB2AD9}" srcOrd="0" destOrd="0" presId="urn:microsoft.com/office/officeart/2008/layout/HorizontalMultiLevelHierarchy"/>
    <dgm:cxn modelId="{DED06FC7-DB41-4020-82D0-A248A1974237}" type="presParOf" srcId="{115FBF74-5868-4A58-AAAC-58463CAB2AD9}" destId="{2C583FD0-48CF-451D-9346-881F023BDA4A}" srcOrd="0" destOrd="0" presId="urn:microsoft.com/office/officeart/2008/layout/HorizontalMultiLevelHierarchy"/>
    <dgm:cxn modelId="{F7F26449-33FF-4F50-939A-DD599438B1CF}" type="presParOf" srcId="{0EE63F44-7E0E-4412-B5FE-715409F5E046}" destId="{97DE303B-C579-4762-B642-D3E7A93743E3}" srcOrd="1" destOrd="0" presId="urn:microsoft.com/office/officeart/2008/layout/HorizontalMultiLevelHierarchy"/>
    <dgm:cxn modelId="{3EF3663D-F2DE-4771-84D0-E8A7EFF3EF3F}" type="presParOf" srcId="{97DE303B-C579-4762-B642-D3E7A93743E3}" destId="{CFCD1BF1-C7F3-4198-A9B1-669483DADABA}" srcOrd="0" destOrd="0" presId="urn:microsoft.com/office/officeart/2008/layout/HorizontalMultiLevelHierarchy"/>
    <dgm:cxn modelId="{C0A73627-E8D0-4C31-BCA1-F393B783AB06}" type="presParOf" srcId="{97DE303B-C579-4762-B642-D3E7A93743E3}" destId="{3A34100D-EF1E-4B10-A092-E61F6F396B99}" srcOrd="1" destOrd="0" presId="urn:microsoft.com/office/officeart/2008/layout/HorizontalMultiLevelHierarchy"/>
    <dgm:cxn modelId="{E53D3EB7-2470-44D6-83F9-0EEFDF5F468A}" type="presParOf" srcId="{0EE63F44-7E0E-4412-B5FE-715409F5E046}" destId="{38A1C456-0C40-4DC2-8213-5CC33F7A33E9}" srcOrd="2" destOrd="0" presId="urn:microsoft.com/office/officeart/2008/layout/HorizontalMultiLevelHierarchy"/>
    <dgm:cxn modelId="{3FC3B353-C9A9-4596-AD2F-7EC2BB45D987}" type="presParOf" srcId="{38A1C456-0C40-4DC2-8213-5CC33F7A33E9}" destId="{74A194E2-66BC-48DD-A0AF-DB1C60A1F180}" srcOrd="0" destOrd="0" presId="urn:microsoft.com/office/officeart/2008/layout/HorizontalMultiLevelHierarchy"/>
    <dgm:cxn modelId="{478EA286-A815-427D-8612-3F28FE4B3CA9}" type="presParOf" srcId="{0EE63F44-7E0E-4412-B5FE-715409F5E046}" destId="{7C84DACB-B14F-49DA-AA47-F67A0575E708}" srcOrd="3" destOrd="0" presId="urn:microsoft.com/office/officeart/2008/layout/HorizontalMultiLevelHierarchy"/>
    <dgm:cxn modelId="{BB0042BA-73F1-48A2-9054-744479D53851}" type="presParOf" srcId="{7C84DACB-B14F-49DA-AA47-F67A0575E708}" destId="{D732BFB2-B5C2-44C8-9BCD-1B5F67FC9B25}" srcOrd="0" destOrd="0" presId="urn:microsoft.com/office/officeart/2008/layout/HorizontalMultiLevelHierarchy"/>
    <dgm:cxn modelId="{3CDF1A01-3A0E-4671-9125-C036FC5872D6}" type="presParOf" srcId="{7C84DACB-B14F-49DA-AA47-F67A0575E708}" destId="{454B96C5-0C83-4BDB-832D-965879E61697}" srcOrd="1" destOrd="0" presId="urn:microsoft.com/office/officeart/2008/layout/HorizontalMultiLevelHierarchy"/>
    <dgm:cxn modelId="{9728737E-81E8-4870-8B21-38F9AAECC830}" type="presParOf" srcId="{0EE63F44-7E0E-4412-B5FE-715409F5E046}" destId="{E9E41123-A738-45E7-B9B9-A3EBB8A2F4B5}" srcOrd="4" destOrd="0" presId="urn:microsoft.com/office/officeart/2008/layout/HorizontalMultiLevelHierarchy"/>
    <dgm:cxn modelId="{2A9BBE9D-26CB-405D-87BD-40891AE8C481}" type="presParOf" srcId="{E9E41123-A738-45E7-B9B9-A3EBB8A2F4B5}" destId="{C9B25A4A-16D2-4159-83E1-8D4B0A06B999}" srcOrd="0" destOrd="0" presId="urn:microsoft.com/office/officeart/2008/layout/HorizontalMultiLevelHierarchy"/>
    <dgm:cxn modelId="{9428CB07-9876-4ECB-BB8F-405645855C62}" type="presParOf" srcId="{0EE63F44-7E0E-4412-B5FE-715409F5E046}" destId="{35943AC2-BFED-45A3-9BC3-2D470503F955}" srcOrd="5" destOrd="0" presId="urn:microsoft.com/office/officeart/2008/layout/HorizontalMultiLevelHierarchy"/>
    <dgm:cxn modelId="{C2397714-FF06-4021-9793-EC230F851088}" type="presParOf" srcId="{35943AC2-BFED-45A3-9BC3-2D470503F955}" destId="{201CEDD5-2B95-46F6-8170-38AA339CA4DF}" srcOrd="0" destOrd="0" presId="urn:microsoft.com/office/officeart/2008/layout/HorizontalMultiLevelHierarchy"/>
    <dgm:cxn modelId="{42896331-8FAD-476D-9890-B59214FEEF34}" type="presParOf" srcId="{35943AC2-BFED-45A3-9BC3-2D470503F955}" destId="{8C06D734-35B6-4A70-B4F8-391144FFA9ED}" srcOrd="1" destOrd="0" presId="urn:microsoft.com/office/officeart/2008/layout/HorizontalMultiLevelHierarchy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E05D0-5F36-4FED-A386-B0EF4EFCCBF1}">
      <dsp:nvSpPr>
        <dsp:cNvPr id="0" name=""/>
        <dsp:cNvSpPr/>
      </dsp:nvSpPr>
      <dsp:spPr>
        <a:xfrm>
          <a:off x="1535276" y="1381695"/>
          <a:ext cx="344429" cy="547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214" y="0"/>
              </a:lnTo>
              <a:lnTo>
                <a:pt x="172214" y="547749"/>
              </a:lnTo>
              <a:lnTo>
                <a:pt x="344429" y="54774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691315" y="1639394"/>
        <a:ext cx="32352" cy="32352"/>
      </dsp:txXfrm>
    </dsp:sp>
    <dsp:sp modelId="{575A7637-41EB-4BA3-9365-B0957EF30F33}">
      <dsp:nvSpPr>
        <dsp:cNvPr id="0" name=""/>
        <dsp:cNvSpPr/>
      </dsp:nvSpPr>
      <dsp:spPr>
        <a:xfrm>
          <a:off x="1535276" y="1278546"/>
          <a:ext cx="344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3149"/>
              </a:moveTo>
              <a:lnTo>
                <a:pt x="172214" y="103149"/>
              </a:lnTo>
              <a:lnTo>
                <a:pt x="172214" y="45720"/>
              </a:lnTo>
              <a:lnTo>
                <a:pt x="344429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698761" y="1315536"/>
        <a:ext cx="17459" cy="17459"/>
      </dsp:txXfrm>
    </dsp:sp>
    <dsp:sp modelId="{F3DB3614-F69F-4A79-90A8-3FBDDC3ABDB3}">
      <dsp:nvSpPr>
        <dsp:cNvPr id="0" name=""/>
        <dsp:cNvSpPr/>
      </dsp:nvSpPr>
      <dsp:spPr>
        <a:xfrm>
          <a:off x="1535276" y="776516"/>
          <a:ext cx="344429" cy="605179"/>
        </a:xfrm>
        <a:custGeom>
          <a:avLst/>
          <a:gdLst/>
          <a:ahLst/>
          <a:cxnLst/>
          <a:rect l="0" t="0" r="0" b="0"/>
          <a:pathLst>
            <a:path>
              <a:moveTo>
                <a:pt x="0" y="605179"/>
              </a:moveTo>
              <a:lnTo>
                <a:pt x="172214" y="605179"/>
              </a:lnTo>
              <a:lnTo>
                <a:pt x="172214" y="0"/>
              </a:lnTo>
              <a:lnTo>
                <a:pt x="344429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690083" y="1061697"/>
        <a:ext cx="34816" cy="34816"/>
      </dsp:txXfrm>
    </dsp:sp>
    <dsp:sp modelId="{391288A9-2B9B-4F5D-8C48-275051C112F7}">
      <dsp:nvSpPr>
        <dsp:cNvPr id="0" name=""/>
        <dsp:cNvSpPr/>
      </dsp:nvSpPr>
      <dsp:spPr>
        <a:xfrm rot="16200000">
          <a:off x="135615" y="1179314"/>
          <a:ext cx="2394561" cy="404761"/>
        </a:xfrm>
        <a:prstGeom prst="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solidFill>
                <a:schemeClr val="accent6"/>
              </a:solidFill>
            </a:rPr>
            <a:t>Risk</a:t>
          </a:r>
        </a:p>
      </dsp:txBody>
      <dsp:txXfrm>
        <a:off x="135615" y="1179314"/>
        <a:ext cx="2394561" cy="404761"/>
      </dsp:txXfrm>
    </dsp:sp>
    <dsp:sp modelId="{60DE0DDD-24D9-4776-8F75-C4679BD84D1B}">
      <dsp:nvSpPr>
        <dsp:cNvPr id="0" name=""/>
        <dsp:cNvSpPr/>
      </dsp:nvSpPr>
      <dsp:spPr>
        <a:xfrm>
          <a:off x="1879705" y="571423"/>
          <a:ext cx="1722145" cy="410185"/>
        </a:xfrm>
        <a:prstGeom prst="flowChartAlternateProcess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Data Inaccuracy</a:t>
          </a:r>
        </a:p>
      </dsp:txBody>
      <dsp:txXfrm>
        <a:off x="1899728" y="591446"/>
        <a:ext cx="1682099" cy="370139"/>
      </dsp:txXfrm>
    </dsp:sp>
    <dsp:sp modelId="{E93CA7A3-D4F4-43F2-9E26-99CFFA78CA3B}">
      <dsp:nvSpPr>
        <dsp:cNvPr id="0" name=""/>
        <dsp:cNvSpPr/>
      </dsp:nvSpPr>
      <dsp:spPr>
        <a:xfrm>
          <a:off x="1879705" y="1112870"/>
          <a:ext cx="1722145" cy="422791"/>
        </a:xfrm>
        <a:prstGeom prst="flowChartAlternateProcess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Low Farmer Adoption</a:t>
          </a:r>
        </a:p>
      </dsp:txBody>
      <dsp:txXfrm>
        <a:off x="1900344" y="1133509"/>
        <a:ext cx="1680867" cy="381513"/>
      </dsp:txXfrm>
    </dsp:sp>
    <dsp:sp modelId="{4541B176-9864-45A0-86B2-F18113BAB40A}">
      <dsp:nvSpPr>
        <dsp:cNvPr id="0" name=""/>
        <dsp:cNvSpPr/>
      </dsp:nvSpPr>
      <dsp:spPr>
        <a:xfrm>
          <a:off x="1879705" y="1666923"/>
          <a:ext cx="1698724" cy="525044"/>
        </a:xfrm>
        <a:prstGeom prst="flowChartAlternateProcess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Regulatory Non-Compliance</a:t>
          </a:r>
        </a:p>
      </dsp:txBody>
      <dsp:txXfrm>
        <a:off x="1905335" y="1692553"/>
        <a:ext cx="1647464" cy="473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41123-A738-45E7-B9B9-A3EBB8A2F4B5}">
      <dsp:nvSpPr>
        <dsp:cNvPr id="0" name=""/>
        <dsp:cNvSpPr/>
      </dsp:nvSpPr>
      <dsp:spPr>
        <a:xfrm>
          <a:off x="1814979" y="1226840"/>
          <a:ext cx="305826" cy="582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913" y="0"/>
              </a:lnTo>
              <a:lnTo>
                <a:pt x="152913" y="582748"/>
              </a:lnTo>
              <a:lnTo>
                <a:pt x="305826" y="582748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951439" y="1501761"/>
        <a:ext cx="32906" cy="32906"/>
      </dsp:txXfrm>
    </dsp:sp>
    <dsp:sp modelId="{38A1C456-0C40-4DC2-8213-5CC33F7A33E9}">
      <dsp:nvSpPr>
        <dsp:cNvPr id="0" name=""/>
        <dsp:cNvSpPr/>
      </dsp:nvSpPr>
      <dsp:spPr>
        <a:xfrm>
          <a:off x="1814979" y="1181120"/>
          <a:ext cx="305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5826" y="4572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960247" y="1219194"/>
        <a:ext cx="15291" cy="15291"/>
      </dsp:txXfrm>
    </dsp:sp>
    <dsp:sp modelId="{115FBF74-5868-4A58-AAAC-58463CAB2AD9}">
      <dsp:nvSpPr>
        <dsp:cNvPr id="0" name=""/>
        <dsp:cNvSpPr/>
      </dsp:nvSpPr>
      <dsp:spPr>
        <a:xfrm>
          <a:off x="1814979" y="644090"/>
          <a:ext cx="305826" cy="582749"/>
        </a:xfrm>
        <a:custGeom>
          <a:avLst/>
          <a:gdLst/>
          <a:ahLst/>
          <a:cxnLst/>
          <a:rect l="0" t="0" r="0" b="0"/>
          <a:pathLst>
            <a:path>
              <a:moveTo>
                <a:pt x="0" y="582749"/>
              </a:moveTo>
              <a:lnTo>
                <a:pt x="152913" y="582749"/>
              </a:lnTo>
              <a:lnTo>
                <a:pt x="152913" y="0"/>
              </a:lnTo>
              <a:lnTo>
                <a:pt x="305826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951439" y="919012"/>
        <a:ext cx="32906" cy="32906"/>
      </dsp:txXfrm>
    </dsp:sp>
    <dsp:sp modelId="{D3A6BA55-D014-46A4-ABBD-10D00D61C9D2}">
      <dsp:nvSpPr>
        <dsp:cNvPr id="0" name=""/>
        <dsp:cNvSpPr/>
      </dsp:nvSpPr>
      <dsp:spPr>
        <a:xfrm rot="16200000">
          <a:off x="355039" y="993740"/>
          <a:ext cx="2453680" cy="466199"/>
        </a:xfrm>
        <a:prstGeom prst="rect">
          <a:avLst/>
        </a:prstGeom>
        <a:noFill/>
        <a:ln w="3175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rgbClr val="00B050"/>
              </a:solidFill>
            </a:rPr>
            <a:t>Solution</a:t>
          </a:r>
        </a:p>
      </dsp:txBody>
      <dsp:txXfrm>
        <a:off x="355039" y="993740"/>
        <a:ext cx="2453680" cy="466199"/>
      </dsp:txXfrm>
    </dsp:sp>
    <dsp:sp modelId="{CFCD1BF1-C7F3-4198-A9B1-669483DADABA}">
      <dsp:nvSpPr>
        <dsp:cNvPr id="0" name=""/>
        <dsp:cNvSpPr/>
      </dsp:nvSpPr>
      <dsp:spPr>
        <a:xfrm>
          <a:off x="2120806" y="410991"/>
          <a:ext cx="1529133" cy="4661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Validation Check</a:t>
          </a:r>
        </a:p>
      </dsp:txBody>
      <dsp:txXfrm>
        <a:off x="2120806" y="410991"/>
        <a:ext cx="1529133" cy="466199"/>
      </dsp:txXfrm>
    </dsp:sp>
    <dsp:sp modelId="{D732BFB2-B5C2-44C8-9BCD-1B5F67FC9B25}">
      <dsp:nvSpPr>
        <dsp:cNvPr id="0" name=""/>
        <dsp:cNvSpPr/>
      </dsp:nvSpPr>
      <dsp:spPr>
        <a:xfrm>
          <a:off x="2120806" y="993740"/>
          <a:ext cx="1529133" cy="4661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Training and Incentives</a:t>
          </a:r>
        </a:p>
      </dsp:txBody>
      <dsp:txXfrm>
        <a:off x="2120806" y="993740"/>
        <a:ext cx="1529133" cy="466199"/>
      </dsp:txXfrm>
    </dsp:sp>
    <dsp:sp modelId="{201CEDD5-2B95-46F6-8170-38AA339CA4DF}">
      <dsp:nvSpPr>
        <dsp:cNvPr id="0" name=""/>
        <dsp:cNvSpPr/>
      </dsp:nvSpPr>
      <dsp:spPr>
        <a:xfrm>
          <a:off x="2120806" y="1576489"/>
          <a:ext cx="1529133" cy="4661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Automated Alerts</a:t>
          </a:r>
        </a:p>
      </dsp:txBody>
      <dsp:txXfrm>
        <a:off x="2120806" y="1576489"/>
        <a:ext cx="1529133" cy="466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26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20.svg"/><Relationship Id="rId10" Type="http://schemas.openxmlformats.org/officeDocument/2006/relationships/diagramLayout" Target="../diagrams/layout2.xml"/><Relationship Id="rId19" Type="http://schemas.openxmlformats.org/officeDocument/2006/relationships/image" Target="../media/image24.svg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hyperlink" Target="https://www.fao.org/antimicrobial-resistance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o.int/publications/i/item/9789241509763" TargetMode="External"/><Relationship Id="rId11" Type="http://schemas.openxmlformats.org/officeDocument/2006/relationships/image" Target="../media/image31.svg"/><Relationship Id="rId5" Type="http://schemas.openxmlformats.org/officeDocument/2006/relationships/hyperlink" Target="https://nivedi.res.in/amu_tool/about.php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s://www.fssai.gov.in/" TargetMode="External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2078738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322043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5" y="1193496"/>
            <a:ext cx="7158262" cy="56158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Problem Statement ID – </a:t>
            </a:r>
            <a:r>
              <a:rPr lang="en-US" sz="2000" b="1" dirty="0">
                <a:latin typeface="Arial"/>
                <a:ea typeface="ＭＳ Ｐゴシック"/>
                <a:cs typeface="Arial"/>
              </a:rPr>
              <a:t>SIH25007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Problem Statement Title- </a:t>
            </a:r>
            <a:r>
              <a:rPr lang="en-US" sz="2000" b="1" dirty="0">
                <a:latin typeface="Arial"/>
                <a:ea typeface="Calibri"/>
                <a:cs typeface="Calibri"/>
              </a:rPr>
              <a:t>Development of a Digital Farm Management Portal for Monitoring maximum Residue Limits (MRL) and Antimicrobial Usage (AMU) in Livestock</a:t>
            </a:r>
            <a:r>
              <a:rPr lang="en-US" sz="2000" b="1" dirty="0">
                <a:latin typeface="Arial"/>
                <a:ea typeface="ＭＳ Ｐゴシック"/>
                <a:cs typeface="Arial"/>
              </a:rPr>
              <a:t>.</a:t>
            </a:r>
            <a:endParaRPr lang="en-US" sz="2000" b="1" dirty="0">
              <a:latin typeface="Arial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Theme- </a:t>
            </a:r>
            <a:r>
              <a:rPr lang="en-US" sz="2000" b="1" dirty="0">
                <a:latin typeface="Arial"/>
                <a:ea typeface="ＭＳ Ｐゴシック"/>
                <a:cs typeface="Arial"/>
              </a:rPr>
              <a:t> Smart Farming &amp; Rural Development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PS Category- </a:t>
            </a:r>
            <a:r>
              <a:rPr lang="en-US" sz="2000" b="1" dirty="0">
                <a:latin typeface="Arial"/>
                <a:ea typeface="ＭＳ Ｐゴシック"/>
                <a:cs typeface="Arial"/>
              </a:rPr>
              <a:t>Software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Team Name(Registered on portal)- </a:t>
            </a:r>
            <a:r>
              <a:rPr lang="en-US" sz="2400" b="1" dirty="0" err="1">
                <a:latin typeface="Arial"/>
                <a:ea typeface="ＭＳ Ｐゴシック"/>
                <a:cs typeface="Arial"/>
              </a:rPr>
              <a:t>BitVengers</a:t>
            </a:r>
            <a:endParaRPr lang="en-IN" sz="2400" b="1" dirty="0" err="1">
              <a:latin typeface="Arial"/>
              <a:ea typeface="ＭＳ Ｐゴシック"/>
              <a:cs typeface="Arial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70903" y="-520563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OneHealth Trace – Safe Animal Products for Safe Humans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642217"/>
            <a:ext cx="68700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Proposed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461" y="-100141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9723E-4097-D4F8-ACBF-34D7A7E71C3B}"/>
              </a:ext>
            </a:extLst>
          </p:cNvPr>
          <p:cNvSpPr txBox="1"/>
          <p:nvPr/>
        </p:nvSpPr>
        <p:spPr>
          <a:xfrm>
            <a:off x="110759" y="1182794"/>
            <a:ext cx="6218105" cy="63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Wingdings" panose="020B0604020202020204" pitchFamily="34" charset="0"/>
              <a:buChar char="Ø"/>
            </a:pPr>
            <a:r>
              <a:rPr lang="en-US" sz="1600" b="1" dirty="0"/>
              <a:t>Consumer Portal Integration</a:t>
            </a:r>
            <a:r>
              <a:rPr lang="en-US" sz="1600" dirty="0"/>
              <a:t> – Enable consumers to perform </a:t>
            </a:r>
            <a:r>
              <a:rPr lang="en-US" sz="1600" b="1" dirty="0"/>
              <a:t>QR verification</a:t>
            </a:r>
            <a:r>
              <a:rPr lang="en-US" sz="1600" dirty="0"/>
              <a:t> to ensure transparency and build trust in livestock product traceability.</a:t>
            </a:r>
            <a:endParaRPr lang="en-US" dirty="0"/>
          </a:p>
          <a:p>
            <a:pPr marL="285750" indent="-285750" algn="just">
              <a:buFont typeface="Wingdings" panose="020B0604020202020204" pitchFamily="34" charset="0"/>
              <a:buChar char="Ø"/>
            </a:pPr>
            <a:r>
              <a:rPr lang="en-US" sz="1600" b="1" dirty="0"/>
              <a:t>Farmer Dashboard Access</a:t>
            </a:r>
            <a:r>
              <a:rPr lang="en-US" sz="1600" dirty="0"/>
              <a:t> – Provide farmers with a </a:t>
            </a:r>
            <a:r>
              <a:rPr lang="en-US" sz="1600" b="1" dirty="0"/>
              <a:t>centralized dashboard</a:t>
            </a:r>
            <a:r>
              <a:rPr lang="en-US" sz="1600" dirty="0"/>
              <a:t> for managing livestock information including </a:t>
            </a:r>
            <a:r>
              <a:rPr lang="en-US" sz="1600" b="1" dirty="0"/>
              <a:t>My Animal Section</a:t>
            </a:r>
            <a:r>
              <a:rPr lang="en-US" sz="1600" dirty="0"/>
              <a:t> and </a:t>
            </a:r>
            <a:r>
              <a:rPr lang="en-US" sz="1600" b="1" dirty="0"/>
              <a:t>Animal Profile (ID, Breed, Health)</a:t>
            </a:r>
            <a:r>
              <a:rPr lang="en-US" sz="1600" dirty="0"/>
              <a:t>.</a:t>
            </a:r>
            <a:endParaRPr lang="en-US" sz="1600" dirty="0">
              <a:cs typeface="Calibri" pitchFamily="34" charset="0"/>
            </a:endParaRPr>
          </a:p>
          <a:p>
            <a:pPr marL="285750" indent="-285750" algn="just">
              <a:buFont typeface="Wingdings" panose="020B0604020202020204" pitchFamily="34" charset="0"/>
              <a:buChar char="Ø"/>
            </a:pPr>
            <a:r>
              <a:rPr lang="en-US" sz="1600" b="1" dirty="0"/>
              <a:t>AMU Entry Management</a:t>
            </a:r>
            <a:r>
              <a:rPr lang="en-US" sz="1600" dirty="0"/>
              <a:t> – Implement features for </a:t>
            </a:r>
            <a:r>
              <a:rPr lang="en-US" sz="1600" b="1" dirty="0"/>
              <a:t>Antimicrobial Usage (AMU) logging</a:t>
            </a:r>
            <a:r>
              <a:rPr lang="en-US" sz="1600" dirty="0"/>
              <a:t>, including </a:t>
            </a:r>
            <a:r>
              <a:rPr lang="en-US" sz="1600" b="1" dirty="0"/>
              <a:t>voice input</a:t>
            </a:r>
            <a:r>
              <a:rPr lang="en-US" sz="1600" dirty="0"/>
              <a:t> and </a:t>
            </a:r>
            <a:r>
              <a:rPr lang="en-US" sz="1600" b="1" dirty="0"/>
              <a:t>identification</a:t>
            </a:r>
            <a:r>
              <a:rPr lang="en-US" sz="1600" dirty="0"/>
              <a:t>, ensuring easy data entry for farmers.</a:t>
            </a:r>
            <a:endParaRPr lang="en-US" sz="1600" dirty="0">
              <a:cs typeface="Calibri" pitchFamily="34" charset="0"/>
            </a:endParaRPr>
          </a:p>
          <a:p>
            <a:pPr marL="285750" indent="-285750" algn="just">
              <a:buFont typeface="Wingdings" panose="020B0604020202020204" pitchFamily="34" charset="0"/>
              <a:buChar char="Ø"/>
            </a:pPr>
            <a:r>
              <a:rPr lang="en-US" sz="1600" b="1" dirty="0"/>
              <a:t>MRL Monitoring System</a:t>
            </a:r>
            <a:r>
              <a:rPr lang="en-US" sz="1600" dirty="0"/>
              <a:t> – Automate </a:t>
            </a:r>
            <a:r>
              <a:rPr lang="en-US" sz="1600" b="1" dirty="0"/>
              <a:t>Maximum Residue Limit (MRL) calculations</a:t>
            </a:r>
            <a:r>
              <a:rPr lang="en-US" sz="1600" dirty="0"/>
              <a:t> with real-time </a:t>
            </a:r>
            <a:r>
              <a:rPr lang="en-US" sz="1600" b="1" dirty="0"/>
              <a:t>alerts</a:t>
            </a:r>
            <a:r>
              <a:rPr lang="en-US" sz="1600" dirty="0"/>
              <a:t>, supporting compliance with food safety standards.</a:t>
            </a:r>
            <a:endParaRPr lang="en-US" sz="1600" dirty="0">
              <a:cs typeface="Calibri" pitchFamily="34" charset="0"/>
            </a:endParaRPr>
          </a:p>
          <a:p>
            <a:pPr marL="285750" indent="-285750" algn="just">
              <a:buFont typeface="Wingdings" panose="020B0604020202020204" pitchFamily="34" charset="0"/>
              <a:buChar char="Ø"/>
            </a:pPr>
            <a:r>
              <a:rPr lang="en-US" sz="1600" b="1" dirty="0"/>
              <a:t>ML Model Traceability</a:t>
            </a:r>
            <a:r>
              <a:rPr lang="en-US" sz="1600" dirty="0"/>
              <a:t> – Integrate </a:t>
            </a:r>
            <a:r>
              <a:rPr lang="en-US" sz="1600" b="1" dirty="0"/>
              <a:t>machine learning models</a:t>
            </a:r>
            <a:r>
              <a:rPr lang="en-US" sz="1600" dirty="0"/>
              <a:t> to improve </a:t>
            </a:r>
            <a:r>
              <a:rPr lang="en-US" sz="1600" b="1" dirty="0"/>
              <a:t>traceability</a:t>
            </a:r>
            <a:r>
              <a:rPr lang="en-US" sz="1600" dirty="0"/>
              <a:t> of antimicrobial usage and residue patterns for predictive insights.</a:t>
            </a:r>
            <a:endParaRPr lang="en-US" sz="1600" dirty="0">
              <a:cs typeface="Calibri" pitchFamily="34" charset="0"/>
            </a:endParaRPr>
          </a:p>
          <a:p>
            <a:pPr marL="285750" indent="-285750" algn="just">
              <a:buFont typeface="Wingdings" panose="020B0604020202020204" pitchFamily="34" charset="0"/>
              <a:buChar char="Ø"/>
            </a:pPr>
            <a:r>
              <a:rPr lang="en-US" sz="1600" b="1" dirty="0"/>
              <a:t>Marketplace Notifications</a:t>
            </a:r>
            <a:r>
              <a:rPr lang="en-US" sz="1600" dirty="0"/>
              <a:t> – Provide automated </a:t>
            </a:r>
            <a:r>
              <a:rPr lang="en-US" sz="1600" b="1" dirty="0"/>
              <a:t>notifications</a:t>
            </a:r>
            <a:r>
              <a:rPr lang="en-US" sz="1600" dirty="0"/>
              <a:t> for marketplace activities, enhancing farmer awareness and decision-making.</a:t>
            </a:r>
            <a:endParaRPr lang="en-US" sz="1600" dirty="0">
              <a:cs typeface="Calibri" pitchFamily="34" charset="0"/>
            </a:endParaRPr>
          </a:p>
          <a:p>
            <a:pPr marL="285750" indent="-285750" algn="just">
              <a:buFont typeface="Wingdings" panose="020B0604020202020204" pitchFamily="34" charset="0"/>
              <a:buChar char="Ø"/>
            </a:pPr>
            <a:r>
              <a:rPr lang="en-US" sz="1600" b="1" dirty="0"/>
              <a:t>Activity Tracking</a:t>
            </a:r>
            <a:r>
              <a:rPr lang="en-US" sz="1600" dirty="0"/>
              <a:t> – Track and display </a:t>
            </a:r>
            <a:r>
              <a:rPr lang="en-US" sz="1600" b="1" dirty="0"/>
              <a:t>recent activities</a:t>
            </a:r>
            <a:r>
              <a:rPr lang="en-US" sz="1600" dirty="0"/>
              <a:t>, with options to </a:t>
            </a:r>
            <a:r>
              <a:rPr lang="en-US" sz="1600" b="1" dirty="0"/>
              <a:t>export reports</a:t>
            </a:r>
            <a:r>
              <a:rPr lang="en-US" sz="1600" dirty="0"/>
              <a:t> and manage system </a:t>
            </a:r>
            <a:r>
              <a:rPr lang="en-US" sz="1600" b="1" dirty="0"/>
              <a:t>settings</a:t>
            </a:r>
            <a:r>
              <a:rPr lang="en-US" sz="1600" dirty="0"/>
              <a:t> for administrators.</a:t>
            </a:r>
            <a:endParaRPr lang="en-US" sz="1600" dirty="0">
              <a:cs typeface="Calibri" pitchFamily="34" charset="0"/>
            </a:endParaRPr>
          </a:p>
          <a:p>
            <a:pPr marL="285750" indent="-285750" algn="just">
              <a:buFont typeface="Wingdings" panose="020B0604020202020204" pitchFamily="34" charset="0"/>
              <a:buChar char="Ø"/>
            </a:pPr>
            <a:r>
              <a:rPr lang="en-US" sz="1600" b="1" dirty="0"/>
              <a:t>Authentication Mechanism</a:t>
            </a:r>
            <a:r>
              <a:rPr lang="en-US" sz="1600" dirty="0"/>
              <a:t> – Secure system access through </a:t>
            </a:r>
            <a:r>
              <a:rPr lang="en-US" sz="1600" b="1" dirty="0"/>
              <a:t>multi-level authentication</a:t>
            </a:r>
            <a:r>
              <a:rPr lang="en-US" sz="1600" dirty="0"/>
              <a:t>, ensuring that only authorized farmers, admins, and consumers can interact with the platform.</a:t>
            </a:r>
            <a:endParaRPr lang="en-US" sz="1600" dirty="0">
              <a:cs typeface="Calibri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13" name="Oval 12" descr="Your startup LOGO">
            <a:extLst>
              <a:ext uri="{FF2B5EF4-FFF2-40B4-BE49-F238E27FC236}">
                <a16:creationId xmlns:a16="http://schemas.microsoft.com/office/drawing/2014/main" id="{9E0A3CB2-F54C-0D6B-96A9-2C53040A41D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70903" y="51900"/>
            <a:ext cx="1963576" cy="57296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err="1"/>
              <a:t>BitVengers</a:t>
            </a:r>
            <a:endParaRPr lang="en-IN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7674D-54EB-2823-7B0B-19D47926E056}"/>
              </a:ext>
            </a:extLst>
          </p:cNvPr>
          <p:cNvSpPr txBox="1"/>
          <p:nvPr/>
        </p:nvSpPr>
        <p:spPr>
          <a:xfrm>
            <a:off x="8139510" y="1976284"/>
            <a:ext cx="392307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</a:rPr>
              <a:t>SYSTEM ARCHITECTURE</a:t>
            </a:r>
            <a:endParaRPr lang="en-IN" sz="900" dirty="0">
              <a:solidFill>
                <a:schemeClr val="bg1"/>
              </a:solidFill>
            </a:endParaRPr>
          </a:p>
          <a:p>
            <a:r>
              <a:rPr lang="en-IN" sz="900" b="1" dirty="0">
                <a:solidFill>
                  <a:schemeClr val="bg1"/>
                </a:solidFill>
              </a:rPr>
              <a:t>Client System</a:t>
            </a:r>
            <a:br>
              <a:rPr lang="en-IN" sz="900" dirty="0">
                <a:solidFill>
                  <a:schemeClr val="bg1"/>
                </a:solidFill>
              </a:rPr>
            </a:br>
            <a:r>
              <a:rPr lang="en-IN" sz="900" dirty="0">
                <a:solidFill>
                  <a:schemeClr val="bg1"/>
                </a:solidFill>
              </a:rPr>
              <a:t>Client </a:t>
            </a:r>
            <a:r>
              <a:rPr lang="en-IN" sz="900" dirty="0" err="1">
                <a:solidFill>
                  <a:schemeClr val="bg1"/>
                </a:solidFill>
              </a:rPr>
              <a:t>Req</a:t>
            </a:r>
            <a:r>
              <a:rPr lang="en-IN" sz="900" dirty="0">
                <a:solidFill>
                  <a:schemeClr val="bg1"/>
                </a:solidFill>
              </a:rPr>
              <a:t>/Res</a:t>
            </a:r>
            <a:br>
              <a:rPr lang="en-IN" sz="900" dirty="0">
                <a:solidFill>
                  <a:schemeClr val="bg1"/>
                </a:solidFill>
              </a:rPr>
            </a:br>
            <a:r>
              <a:rPr lang="en-IN" sz="900" dirty="0">
                <a:solidFill>
                  <a:schemeClr val="bg1"/>
                </a:solidFill>
              </a:rPr>
              <a:t>Server </a:t>
            </a:r>
            <a:r>
              <a:rPr lang="en-IN" sz="900" dirty="0" err="1">
                <a:solidFill>
                  <a:schemeClr val="bg1"/>
                </a:solidFill>
              </a:rPr>
              <a:t>Req</a:t>
            </a:r>
            <a:r>
              <a:rPr lang="en-IN" sz="900" dirty="0">
                <a:solidFill>
                  <a:schemeClr val="bg1"/>
                </a:solidFill>
              </a:rPr>
              <a:t>/Res</a:t>
            </a:r>
            <a:br>
              <a:rPr lang="en-IN" sz="900" dirty="0">
                <a:solidFill>
                  <a:schemeClr val="bg1"/>
                </a:solidFill>
              </a:rPr>
            </a:br>
            <a:r>
              <a:rPr lang="en-IN" sz="900" dirty="0">
                <a:solidFill>
                  <a:schemeClr val="bg1"/>
                </a:solidFill>
              </a:rPr>
              <a:t>Data Retrieval</a:t>
            </a:r>
          </a:p>
          <a:p>
            <a:r>
              <a:rPr lang="en-IN" sz="900" b="1" dirty="0">
                <a:solidFill>
                  <a:schemeClr val="bg1"/>
                </a:solidFill>
              </a:rPr>
              <a:t>Consumer Portal</a:t>
            </a:r>
            <a:endParaRPr lang="en-IN" sz="900" dirty="0">
              <a:solidFill>
                <a:schemeClr val="bg1"/>
              </a:solidFill>
            </a:endParaRPr>
          </a:p>
          <a:p>
            <a:r>
              <a:rPr lang="en-IN" sz="900" dirty="0">
                <a:solidFill>
                  <a:schemeClr val="bg1"/>
                </a:solidFill>
              </a:rPr>
              <a:t>Consumer QR Verification</a:t>
            </a:r>
          </a:p>
          <a:p>
            <a:r>
              <a:rPr lang="en-IN" sz="900" b="1" dirty="0">
                <a:solidFill>
                  <a:schemeClr val="bg1"/>
                </a:solidFill>
              </a:rPr>
              <a:t>Farmer Dashboard</a:t>
            </a:r>
            <a:endParaRPr lang="en-IN" sz="900" dirty="0">
              <a:solidFill>
                <a:schemeClr val="bg1"/>
              </a:solidFill>
            </a:endParaRPr>
          </a:p>
          <a:p>
            <a:r>
              <a:rPr lang="en-IN" sz="900" dirty="0">
                <a:solidFill>
                  <a:schemeClr val="bg1"/>
                </a:solidFill>
              </a:rPr>
              <a:t>My Animal Section</a:t>
            </a:r>
          </a:p>
          <a:p>
            <a:pPr lvl="1"/>
            <a:r>
              <a:rPr lang="en-IN" sz="900" dirty="0">
                <a:solidFill>
                  <a:schemeClr val="bg1"/>
                </a:solidFill>
              </a:rPr>
              <a:t>Animal Profile (ID, Breed, Health)</a:t>
            </a:r>
          </a:p>
          <a:p>
            <a:r>
              <a:rPr lang="en-IN" sz="900" dirty="0">
                <a:solidFill>
                  <a:schemeClr val="bg1"/>
                </a:solidFill>
              </a:rPr>
              <a:t>AMU Entry (Log, Voice, Identification)</a:t>
            </a:r>
          </a:p>
          <a:p>
            <a:r>
              <a:rPr lang="en-IN" sz="900" dirty="0">
                <a:solidFill>
                  <a:schemeClr val="bg1"/>
                </a:solidFill>
              </a:rPr>
              <a:t>MRL Calculation &amp; Alerts</a:t>
            </a:r>
          </a:p>
          <a:p>
            <a:r>
              <a:rPr lang="en-IN" sz="900" dirty="0">
                <a:solidFill>
                  <a:schemeClr val="bg1"/>
                </a:solidFill>
              </a:rPr>
              <a:t>ML Model Traceability</a:t>
            </a:r>
          </a:p>
          <a:p>
            <a:r>
              <a:rPr lang="en-IN" sz="900" dirty="0">
                <a:solidFill>
                  <a:schemeClr val="bg1"/>
                </a:solidFill>
              </a:rPr>
              <a:t>Marketplace Notification</a:t>
            </a:r>
          </a:p>
          <a:p>
            <a:r>
              <a:rPr lang="en-IN" sz="900" b="1" dirty="0">
                <a:solidFill>
                  <a:schemeClr val="bg1"/>
                </a:solidFill>
              </a:rPr>
              <a:t>Authentication</a:t>
            </a:r>
            <a:endParaRPr lang="en-IN" sz="900" dirty="0">
              <a:solidFill>
                <a:schemeClr val="bg1"/>
              </a:solidFill>
            </a:endParaRPr>
          </a:p>
          <a:p>
            <a:r>
              <a:rPr lang="en-IN" sz="900" b="1" dirty="0">
                <a:solidFill>
                  <a:schemeClr val="bg1"/>
                </a:solidFill>
              </a:rPr>
              <a:t>Admin Dashboard</a:t>
            </a:r>
            <a:endParaRPr lang="en-IN" sz="900" dirty="0">
              <a:solidFill>
                <a:schemeClr val="bg1"/>
              </a:solidFill>
            </a:endParaRPr>
          </a:p>
          <a:p>
            <a:r>
              <a:rPr lang="en-IN" sz="900" dirty="0">
                <a:solidFill>
                  <a:schemeClr val="bg1"/>
                </a:solidFill>
              </a:rPr>
              <a:t>KPI &amp; Graph</a:t>
            </a:r>
          </a:p>
          <a:p>
            <a:r>
              <a:rPr lang="en-IN" sz="900" dirty="0">
                <a:solidFill>
                  <a:schemeClr val="bg1"/>
                </a:solidFill>
              </a:rPr>
              <a:t>Compliance &amp; Alerts</a:t>
            </a:r>
          </a:p>
          <a:p>
            <a:r>
              <a:rPr lang="en-IN" sz="900" dirty="0">
                <a:solidFill>
                  <a:schemeClr val="bg1"/>
                </a:solidFill>
              </a:rPr>
              <a:t>Traceability &amp; QQR Insights</a:t>
            </a:r>
          </a:p>
          <a:p>
            <a:r>
              <a:rPr lang="en-IN" sz="900" dirty="0">
                <a:solidFill>
                  <a:schemeClr val="bg1"/>
                </a:solidFill>
              </a:rPr>
              <a:t>Recent Activities</a:t>
            </a:r>
          </a:p>
          <a:p>
            <a:r>
              <a:rPr lang="en-IN" sz="900" dirty="0">
                <a:solidFill>
                  <a:schemeClr val="bg1"/>
                </a:solidFill>
              </a:rPr>
              <a:t>Report Export</a:t>
            </a:r>
          </a:p>
          <a:p>
            <a:r>
              <a:rPr lang="en-IN" sz="900" dirty="0">
                <a:solidFill>
                  <a:schemeClr val="bg1"/>
                </a:solidFill>
              </a:rPr>
              <a:t>Settings</a:t>
            </a:r>
          </a:p>
          <a:p>
            <a:r>
              <a:rPr lang="en-IN" sz="900" b="1" dirty="0">
                <a:solidFill>
                  <a:schemeClr val="bg1"/>
                </a:solidFill>
              </a:rPr>
              <a:t>Services</a:t>
            </a:r>
            <a:endParaRPr lang="en-IN" sz="900" dirty="0">
              <a:solidFill>
                <a:schemeClr val="bg1"/>
              </a:solidFill>
            </a:endParaRPr>
          </a:p>
          <a:p>
            <a:r>
              <a:rPr lang="en-IN" sz="900" dirty="0">
                <a:solidFill>
                  <a:schemeClr val="bg1"/>
                </a:solidFill>
              </a:rPr>
              <a:t>Auth0 Services</a:t>
            </a:r>
          </a:p>
          <a:p>
            <a:r>
              <a:rPr lang="en-IN" sz="900" dirty="0">
                <a:solidFill>
                  <a:schemeClr val="bg1"/>
                </a:solidFill>
              </a:rPr>
              <a:t>Regulator APIs</a:t>
            </a:r>
          </a:p>
          <a:p>
            <a:r>
              <a:rPr lang="en-IN" sz="900" dirty="0">
                <a:solidFill>
                  <a:schemeClr val="bg1"/>
                </a:solidFill>
              </a:rPr>
              <a:t>JWT Jason Web Token</a:t>
            </a:r>
          </a:p>
          <a:p>
            <a:r>
              <a:rPr lang="en-IN" sz="900" dirty="0">
                <a:solidFill>
                  <a:schemeClr val="bg1"/>
                </a:solidFill>
              </a:rPr>
              <a:t>AWS Services</a:t>
            </a:r>
          </a:p>
          <a:p>
            <a:r>
              <a:rPr lang="en-IN" sz="900" dirty="0">
                <a:solidFill>
                  <a:schemeClr val="bg1"/>
                </a:solidFill>
              </a:rPr>
              <a:t>Payment Gateway</a:t>
            </a:r>
          </a:p>
          <a:p>
            <a:r>
              <a:rPr lang="en-IN" sz="900" b="1" dirty="0">
                <a:solidFill>
                  <a:schemeClr val="bg1"/>
                </a:solidFill>
              </a:rPr>
              <a:t>Technologies Used</a:t>
            </a:r>
            <a:endParaRPr lang="en-IN" sz="900" dirty="0">
              <a:solidFill>
                <a:schemeClr val="bg1"/>
              </a:solidFill>
            </a:endParaRPr>
          </a:p>
          <a:p>
            <a:r>
              <a:rPr lang="en-IN" sz="900" dirty="0">
                <a:solidFill>
                  <a:schemeClr val="bg1"/>
                </a:solidFill>
              </a:rPr>
              <a:t>React (Frontend)</a:t>
            </a:r>
          </a:p>
          <a:p>
            <a:r>
              <a:rPr lang="en-IN" sz="900" dirty="0">
                <a:solidFill>
                  <a:schemeClr val="bg1"/>
                </a:solidFill>
              </a:rPr>
              <a:t>Node.js + Express (Backend)</a:t>
            </a:r>
          </a:p>
          <a:p>
            <a:r>
              <a:rPr lang="en-IN" sz="900" dirty="0">
                <a:solidFill>
                  <a:schemeClr val="bg1"/>
                </a:solidFill>
              </a:rPr>
              <a:t>MongoDB (Database)</a:t>
            </a:r>
          </a:p>
          <a:p>
            <a:endParaRPr lang="en-IN" sz="9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1247A-6753-2EB8-5C69-CED90943D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720" y="903827"/>
            <a:ext cx="5923280" cy="588676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3487" y="119198"/>
            <a:ext cx="1963576" cy="57296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err="1"/>
              <a:t>BitVengers</a:t>
            </a:r>
            <a:endParaRPr lang="en-IN" sz="2000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A923FA-03C6-C5E9-AF1B-CAB42D376AE3}"/>
              </a:ext>
            </a:extLst>
          </p:cNvPr>
          <p:cNvSpPr txBox="1"/>
          <p:nvPr/>
        </p:nvSpPr>
        <p:spPr>
          <a:xfrm>
            <a:off x="8725947" y="1101703"/>
            <a:ext cx="2519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0AE46-9B94-2053-16A6-1F35672427B5}"/>
              </a:ext>
            </a:extLst>
          </p:cNvPr>
          <p:cNvSpPr txBox="1"/>
          <p:nvPr/>
        </p:nvSpPr>
        <p:spPr>
          <a:xfrm>
            <a:off x="7806709" y="5160476"/>
            <a:ext cx="106081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050" dirty="0">
                <a:latin typeface="Calibri"/>
                <a:ea typeface="ＭＳ Ｐゴシック"/>
                <a:cs typeface="Calibri"/>
              </a:rPr>
              <a:t>Python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785949-007A-AD10-72A7-9F8613158AE0}"/>
              </a:ext>
            </a:extLst>
          </p:cNvPr>
          <p:cNvSpPr txBox="1"/>
          <p:nvPr/>
        </p:nvSpPr>
        <p:spPr>
          <a:xfrm>
            <a:off x="8838200" y="5279748"/>
            <a:ext cx="70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React</a:t>
            </a:r>
          </a:p>
          <a:p>
            <a:r>
              <a:rPr lang="en-IN" sz="1050" dirty="0"/>
              <a:t>   </a:t>
            </a:r>
            <a:r>
              <a:rPr lang="en-IN" sz="1050" dirty="0" err="1"/>
              <a:t>js</a:t>
            </a:r>
            <a:endParaRPr lang="en-IN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A99B5E-B1E3-F95D-B4F6-7475A6FAF781}"/>
              </a:ext>
            </a:extLst>
          </p:cNvPr>
          <p:cNvSpPr txBox="1"/>
          <p:nvPr/>
        </p:nvSpPr>
        <p:spPr>
          <a:xfrm>
            <a:off x="8059102" y="5158796"/>
            <a:ext cx="439544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600" dirty="0">
                <a:latin typeface="Calibri"/>
                <a:ea typeface="ＭＳ Ｐゴシック"/>
                <a:cs typeface="Calibri"/>
              </a:rPr>
              <a:t>panda</a:t>
            </a:r>
            <a:r>
              <a:rPr lang="en-IN" sz="1200" dirty="0">
                <a:latin typeface="Calibri"/>
                <a:ea typeface="ＭＳ Ｐゴシック"/>
                <a:cs typeface="Calibri"/>
              </a:rPr>
              <a:t>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4252DE9-8D09-25A2-F49C-A08B8D498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087" y="5050520"/>
            <a:ext cx="419375" cy="4885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E69AFEB-B3F7-B06E-DDA1-1B63E84876F8}"/>
              </a:ext>
            </a:extLst>
          </p:cNvPr>
          <p:cNvSpPr txBox="1"/>
          <p:nvPr/>
        </p:nvSpPr>
        <p:spPr>
          <a:xfrm>
            <a:off x="9956468" y="5335385"/>
            <a:ext cx="40427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" dirty="0"/>
              <a:t>Mongo DB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FCBCEA-5056-71DC-A783-8B3B94F8B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0249" y="5303571"/>
            <a:ext cx="672644" cy="2001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9B12CA4-C647-3E01-0B71-E08A2B39B481}"/>
              </a:ext>
            </a:extLst>
          </p:cNvPr>
          <p:cNvSpPr txBox="1"/>
          <p:nvPr/>
        </p:nvSpPr>
        <p:spPr>
          <a:xfrm>
            <a:off x="9960381" y="524581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api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D1E7D4-4EFA-B393-FDEF-145E705D0DA7}"/>
              </a:ext>
            </a:extLst>
          </p:cNvPr>
          <p:cNvSpPr txBox="1"/>
          <p:nvPr/>
        </p:nvSpPr>
        <p:spPr>
          <a:xfrm>
            <a:off x="11591802" y="5302759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" dirty="0">
                <a:solidFill>
                  <a:schemeClr val="bg1"/>
                </a:solidFill>
              </a:rPr>
              <a:t>Voice </a:t>
            </a:r>
          </a:p>
          <a:p>
            <a:r>
              <a:rPr lang="en-IN" sz="300" dirty="0">
                <a:solidFill>
                  <a:schemeClr val="bg1"/>
                </a:solidFill>
              </a:rPr>
              <a:t>Enabled </a:t>
            </a:r>
          </a:p>
          <a:p>
            <a:r>
              <a:rPr lang="en-IN" sz="300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9A35D2-3F57-D948-C14B-41951EB80E65}"/>
              </a:ext>
            </a:extLst>
          </p:cNvPr>
          <p:cNvSpPr txBox="1"/>
          <p:nvPr/>
        </p:nvSpPr>
        <p:spPr>
          <a:xfrm>
            <a:off x="10749121" y="5279301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redux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36046F-12F6-C851-AFA7-DD8D0DA48B38}"/>
              </a:ext>
            </a:extLst>
          </p:cNvPr>
          <p:cNvSpPr txBox="1"/>
          <p:nvPr/>
        </p:nvSpPr>
        <p:spPr>
          <a:xfrm>
            <a:off x="11589451" y="6267506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Next </a:t>
            </a:r>
            <a:r>
              <a:rPr lang="en-IN" sz="1050" dirty="0" err="1"/>
              <a:t>js</a:t>
            </a:r>
            <a:endParaRPr lang="en-IN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C7081A-4C25-B3BE-34B4-89A31AB7B4D9}"/>
              </a:ext>
            </a:extLst>
          </p:cNvPr>
          <p:cNvSpPr txBox="1"/>
          <p:nvPr/>
        </p:nvSpPr>
        <p:spPr>
          <a:xfrm>
            <a:off x="9014476" y="6216951"/>
            <a:ext cx="3273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" dirty="0">
                <a:solidFill>
                  <a:schemeClr val="bg1"/>
                </a:solidFill>
              </a:rPr>
              <a:t>Tailwind </a:t>
            </a:r>
          </a:p>
          <a:p>
            <a:r>
              <a:rPr lang="en-IN" sz="300" dirty="0" err="1">
                <a:solidFill>
                  <a:schemeClr val="bg1"/>
                </a:solidFill>
              </a:rPr>
              <a:t>css</a:t>
            </a:r>
            <a:endParaRPr lang="en-IN" sz="3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09C432-56C1-6EC6-862D-4129E7B72EDA}"/>
              </a:ext>
            </a:extLst>
          </p:cNvPr>
          <p:cNvSpPr txBox="1"/>
          <p:nvPr/>
        </p:nvSpPr>
        <p:spPr>
          <a:xfrm>
            <a:off x="9876246" y="6234956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" dirty="0">
                <a:solidFill>
                  <a:schemeClr val="bg1"/>
                </a:solidFill>
              </a:rPr>
              <a:t>seaborn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7792BA-C54C-141E-16CF-73A427A6426F}"/>
              </a:ext>
            </a:extLst>
          </p:cNvPr>
          <p:cNvSpPr txBox="1"/>
          <p:nvPr/>
        </p:nvSpPr>
        <p:spPr>
          <a:xfrm>
            <a:off x="8033040" y="6237972"/>
            <a:ext cx="255198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" dirty="0" err="1">
                <a:solidFill>
                  <a:schemeClr val="bg1"/>
                </a:solidFill>
              </a:rPr>
              <a:t>numpy</a:t>
            </a:r>
            <a:endParaRPr lang="en-IN" sz="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C95E58-F26F-E834-6AE1-6FFAA604399A}"/>
              </a:ext>
            </a:extLst>
          </p:cNvPr>
          <p:cNvSpPr txBox="1"/>
          <p:nvPr/>
        </p:nvSpPr>
        <p:spPr>
          <a:xfrm>
            <a:off x="10797177" y="6175337"/>
            <a:ext cx="3850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" dirty="0" err="1"/>
              <a:t>github</a:t>
            </a:r>
            <a:endParaRPr lang="en-IN" sz="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46C22-DE84-22DE-7A21-A6114A7279AC}"/>
              </a:ext>
            </a:extLst>
          </p:cNvPr>
          <p:cNvSpPr txBox="1"/>
          <p:nvPr/>
        </p:nvSpPr>
        <p:spPr>
          <a:xfrm>
            <a:off x="216310" y="904568"/>
            <a:ext cx="20407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</a:rPr>
              <a:t>SYSTEM ARCHITECTURE &amp; PROCESS FLOW</a:t>
            </a:r>
          </a:p>
          <a:p>
            <a:r>
              <a:rPr lang="en-IN" sz="800" b="1" dirty="0">
                <a:solidFill>
                  <a:schemeClr val="bg1"/>
                </a:solidFill>
              </a:rPr>
              <a:t>System Architecture</a:t>
            </a:r>
          </a:p>
          <a:p>
            <a:r>
              <a:rPr lang="en-IN" sz="800" b="1" dirty="0">
                <a:solidFill>
                  <a:schemeClr val="bg1"/>
                </a:solidFill>
              </a:rPr>
              <a:t>Client System</a:t>
            </a:r>
            <a:endParaRPr lang="en-IN" sz="800" dirty="0">
              <a:solidFill>
                <a:schemeClr val="bg1"/>
              </a:solidFill>
            </a:endParaRPr>
          </a:p>
          <a:p>
            <a:r>
              <a:rPr lang="en-IN" sz="800" dirty="0">
                <a:solidFill>
                  <a:schemeClr val="bg1"/>
                </a:solidFill>
              </a:rPr>
              <a:t>Client </a:t>
            </a:r>
            <a:r>
              <a:rPr lang="en-IN" sz="800" dirty="0" err="1">
                <a:solidFill>
                  <a:schemeClr val="bg1"/>
                </a:solidFill>
              </a:rPr>
              <a:t>Req</a:t>
            </a:r>
            <a:r>
              <a:rPr lang="en-IN" sz="800" dirty="0">
                <a:solidFill>
                  <a:schemeClr val="bg1"/>
                </a:solidFill>
              </a:rPr>
              <a:t>/Res</a:t>
            </a:r>
          </a:p>
          <a:p>
            <a:r>
              <a:rPr lang="en-IN" sz="800" dirty="0">
                <a:solidFill>
                  <a:schemeClr val="bg1"/>
                </a:solidFill>
              </a:rPr>
              <a:t>Server </a:t>
            </a:r>
            <a:r>
              <a:rPr lang="en-IN" sz="800" dirty="0" err="1">
                <a:solidFill>
                  <a:schemeClr val="bg1"/>
                </a:solidFill>
              </a:rPr>
              <a:t>Req</a:t>
            </a:r>
            <a:r>
              <a:rPr lang="en-IN" sz="800" dirty="0">
                <a:solidFill>
                  <a:schemeClr val="bg1"/>
                </a:solidFill>
              </a:rPr>
              <a:t>/Res</a:t>
            </a:r>
          </a:p>
          <a:p>
            <a:r>
              <a:rPr lang="en-IN" sz="800" dirty="0">
                <a:solidFill>
                  <a:schemeClr val="bg1"/>
                </a:solidFill>
              </a:rPr>
              <a:t>Data Retrieval</a:t>
            </a:r>
          </a:p>
          <a:p>
            <a:r>
              <a:rPr lang="en-IN" sz="800" b="1" dirty="0">
                <a:solidFill>
                  <a:schemeClr val="bg1"/>
                </a:solidFill>
              </a:rPr>
              <a:t>Consumer Portal</a:t>
            </a:r>
            <a:endParaRPr lang="en-IN" sz="800" dirty="0">
              <a:solidFill>
                <a:schemeClr val="bg1"/>
              </a:solidFill>
            </a:endParaRPr>
          </a:p>
          <a:p>
            <a:r>
              <a:rPr lang="en-IN" sz="800" dirty="0">
                <a:solidFill>
                  <a:schemeClr val="bg1"/>
                </a:solidFill>
              </a:rPr>
              <a:t>Consumer QR Verification</a:t>
            </a:r>
          </a:p>
          <a:p>
            <a:r>
              <a:rPr lang="en-IN" sz="800" b="1" dirty="0">
                <a:solidFill>
                  <a:schemeClr val="bg1"/>
                </a:solidFill>
              </a:rPr>
              <a:t>Farmer Dashboard</a:t>
            </a:r>
            <a:endParaRPr lang="en-IN" sz="800" dirty="0">
              <a:solidFill>
                <a:schemeClr val="bg1"/>
              </a:solidFill>
            </a:endParaRPr>
          </a:p>
          <a:p>
            <a:r>
              <a:rPr lang="en-IN" sz="800" dirty="0">
                <a:solidFill>
                  <a:schemeClr val="bg1"/>
                </a:solidFill>
              </a:rPr>
              <a:t>My Animal Section</a:t>
            </a:r>
          </a:p>
          <a:p>
            <a:pPr lvl="1"/>
            <a:r>
              <a:rPr lang="en-IN" sz="800" dirty="0">
                <a:solidFill>
                  <a:schemeClr val="bg1"/>
                </a:solidFill>
              </a:rPr>
              <a:t>Animal Profile (ID, Breed, Health)</a:t>
            </a:r>
          </a:p>
          <a:p>
            <a:r>
              <a:rPr lang="en-IN" sz="800" dirty="0">
                <a:solidFill>
                  <a:schemeClr val="bg1"/>
                </a:solidFill>
              </a:rPr>
              <a:t>AMU Entry (Log, Voice, Identification)</a:t>
            </a:r>
          </a:p>
          <a:p>
            <a:r>
              <a:rPr lang="en-IN" sz="800" dirty="0">
                <a:solidFill>
                  <a:schemeClr val="bg1"/>
                </a:solidFill>
              </a:rPr>
              <a:t>MRL Calculation &amp; Alerts</a:t>
            </a:r>
          </a:p>
          <a:p>
            <a:r>
              <a:rPr lang="en-IN" sz="800" dirty="0">
                <a:solidFill>
                  <a:schemeClr val="bg1"/>
                </a:solidFill>
              </a:rPr>
              <a:t>ML Model Traceability</a:t>
            </a:r>
          </a:p>
          <a:p>
            <a:r>
              <a:rPr lang="en-IN" sz="800" dirty="0">
                <a:solidFill>
                  <a:schemeClr val="bg1"/>
                </a:solidFill>
              </a:rPr>
              <a:t>Marketplace Notification</a:t>
            </a:r>
          </a:p>
          <a:p>
            <a:r>
              <a:rPr lang="en-IN" sz="800" b="1" dirty="0">
                <a:solidFill>
                  <a:schemeClr val="bg1"/>
                </a:solidFill>
              </a:rPr>
              <a:t>Authentication</a:t>
            </a:r>
            <a:endParaRPr lang="en-IN" sz="800" dirty="0">
              <a:solidFill>
                <a:schemeClr val="bg1"/>
              </a:solidFill>
            </a:endParaRPr>
          </a:p>
          <a:p>
            <a:r>
              <a:rPr lang="en-IN" sz="800" b="1" dirty="0">
                <a:solidFill>
                  <a:schemeClr val="bg1"/>
                </a:solidFill>
              </a:rPr>
              <a:t>Admin Dashboard</a:t>
            </a:r>
            <a:endParaRPr lang="en-IN" sz="800" dirty="0">
              <a:solidFill>
                <a:schemeClr val="bg1"/>
              </a:solidFill>
            </a:endParaRPr>
          </a:p>
          <a:p>
            <a:r>
              <a:rPr lang="en-IN" sz="800" dirty="0">
                <a:solidFill>
                  <a:schemeClr val="bg1"/>
                </a:solidFill>
              </a:rPr>
              <a:t>KPI &amp; Graph</a:t>
            </a:r>
          </a:p>
          <a:p>
            <a:r>
              <a:rPr lang="en-IN" sz="800" dirty="0">
                <a:solidFill>
                  <a:schemeClr val="bg1"/>
                </a:solidFill>
              </a:rPr>
              <a:t>Compliance &amp; Alerts</a:t>
            </a:r>
          </a:p>
          <a:p>
            <a:r>
              <a:rPr lang="en-IN" sz="800" dirty="0">
                <a:solidFill>
                  <a:schemeClr val="bg1"/>
                </a:solidFill>
              </a:rPr>
              <a:t>Traceability &amp; QQR Insights</a:t>
            </a:r>
          </a:p>
          <a:p>
            <a:r>
              <a:rPr lang="en-IN" sz="800" dirty="0">
                <a:solidFill>
                  <a:schemeClr val="bg1"/>
                </a:solidFill>
              </a:rPr>
              <a:t>Recent Activities</a:t>
            </a:r>
          </a:p>
          <a:p>
            <a:r>
              <a:rPr lang="en-IN" sz="800" dirty="0">
                <a:solidFill>
                  <a:schemeClr val="bg1"/>
                </a:solidFill>
              </a:rPr>
              <a:t>Report Export</a:t>
            </a:r>
          </a:p>
          <a:p>
            <a:r>
              <a:rPr lang="en-IN" sz="800" dirty="0">
                <a:solidFill>
                  <a:schemeClr val="bg1"/>
                </a:solidFill>
              </a:rPr>
              <a:t>Settings</a:t>
            </a:r>
          </a:p>
          <a:p>
            <a:r>
              <a:rPr lang="en-IN" sz="800" b="1" dirty="0">
                <a:solidFill>
                  <a:schemeClr val="bg1"/>
                </a:solidFill>
              </a:rPr>
              <a:t>Services</a:t>
            </a:r>
            <a:endParaRPr lang="en-IN" sz="800" dirty="0">
              <a:solidFill>
                <a:schemeClr val="bg1"/>
              </a:solidFill>
            </a:endParaRPr>
          </a:p>
          <a:p>
            <a:r>
              <a:rPr lang="en-IN" sz="800" dirty="0">
                <a:solidFill>
                  <a:schemeClr val="bg1"/>
                </a:solidFill>
              </a:rPr>
              <a:t>Auth0 Services</a:t>
            </a:r>
          </a:p>
          <a:p>
            <a:r>
              <a:rPr lang="en-IN" sz="800" dirty="0">
                <a:solidFill>
                  <a:schemeClr val="bg1"/>
                </a:solidFill>
              </a:rPr>
              <a:t>Regulator APIs</a:t>
            </a:r>
          </a:p>
          <a:p>
            <a:r>
              <a:rPr lang="en-IN" sz="800" dirty="0">
                <a:solidFill>
                  <a:schemeClr val="bg1"/>
                </a:solidFill>
              </a:rPr>
              <a:t>JWT Jason Web Token</a:t>
            </a:r>
          </a:p>
          <a:p>
            <a:r>
              <a:rPr lang="en-IN" sz="800" dirty="0">
                <a:solidFill>
                  <a:schemeClr val="bg1"/>
                </a:solidFill>
              </a:rPr>
              <a:t>AWS Services</a:t>
            </a:r>
          </a:p>
          <a:p>
            <a:r>
              <a:rPr lang="en-IN" sz="800" dirty="0">
                <a:solidFill>
                  <a:schemeClr val="bg1"/>
                </a:solidFill>
              </a:rPr>
              <a:t>Payment Gateway</a:t>
            </a:r>
          </a:p>
          <a:p>
            <a:r>
              <a:rPr lang="en-IN" sz="800" b="1" dirty="0">
                <a:solidFill>
                  <a:schemeClr val="bg1"/>
                </a:solidFill>
              </a:rPr>
              <a:t>Technologies Used</a:t>
            </a:r>
            <a:endParaRPr lang="en-IN" sz="800" dirty="0">
              <a:solidFill>
                <a:schemeClr val="bg1"/>
              </a:solidFill>
            </a:endParaRPr>
          </a:p>
          <a:p>
            <a:r>
              <a:rPr lang="en-IN" sz="800" dirty="0">
                <a:solidFill>
                  <a:schemeClr val="bg1"/>
                </a:solidFill>
              </a:rPr>
              <a:t>React (Frontend)</a:t>
            </a:r>
          </a:p>
          <a:p>
            <a:r>
              <a:rPr lang="en-IN" sz="800" dirty="0">
                <a:solidFill>
                  <a:schemeClr val="bg1"/>
                </a:solidFill>
              </a:rPr>
              <a:t>Node.js + Express (Backend)</a:t>
            </a:r>
          </a:p>
          <a:p>
            <a:r>
              <a:rPr lang="en-IN" sz="800" dirty="0">
                <a:solidFill>
                  <a:schemeClr val="bg1"/>
                </a:solidFill>
              </a:rPr>
              <a:t>MongoDB (Database)</a:t>
            </a:r>
          </a:p>
          <a:p>
            <a:br>
              <a:rPr lang="en-IN" sz="800" dirty="0">
                <a:solidFill>
                  <a:schemeClr val="bg1"/>
                </a:solidFill>
              </a:rPr>
            </a:br>
            <a:endParaRPr lang="en-IN" sz="800" dirty="0">
              <a:solidFill>
                <a:schemeClr val="bg1"/>
              </a:solidFill>
            </a:endParaRPr>
          </a:p>
          <a:p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5E926-AFE6-AE70-EA3F-CE19CF3A1DDD}"/>
              </a:ext>
            </a:extLst>
          </p:cNvPr>
          <p:cNvSpPr txBox="1"/>
          <p:nvPr/>
        </p:nvSpPr>
        <p:spPr>
          <a:xfrm>
            <a:off x="2244304" y="894736"/>
            <a:ext cx="154882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</a:rPr>
              <a:t>Process Flow</a:t>
            </a:r>
          </a:p>
          <a:p>
            <a:r>
              <a:rPr lang="en-IN" sz="800" b="1" dirty="0">
                <a:solidFill>
                  <a:schemeClr val="bg1"/>
                </a:solidFill>
              </a:rPr>
              <a:t>AMU Input Form</a:t>
            </a:r>
            <a:endParaRPr lang="en-IN" sz="800" dirty="0">
              <a:solidFill>
                <a:schemeClr val="bg1"/>
              </a:solidFill>
            </a:endParaRPr>
          </a:p>
          <a:p>
            <a:r>
              <a:rPr lang="en-IN" sz="800" dirty="0">
                <a:solidFill>
                  <a:schemeClr val="bg1"/>
                </a:solidFill>
              </a:rPr>
              <a:t>Manual Entry</a:t>
            </a:r>
          </a:p>
          <a:p>
            <a:r>
              <a:rPr lang="en-IN" sz="800" dirty="0">
                <a:solidFill>
                  <a:schemeClr val="bg1"/>
                </a:solidFill>
              </a:rPr>
              <a:t>Voice Input</a:t>
            </a:r>
          </a:p>
          <a:p>
            <a:r>
              <a:rPr lang="en-IN" sz="800" dirty="0">
                <a:solidFill>
                  <a:schemeClr val="bg1"/>
                </a:solidFill>
              </a:rPr>
              <a:t>AMU Data Submitted</a:t>
            </a:r>
          </a:p>
          <a:p>
            <a:r>
              <a:rPr lang="en-IN" sz="800" b="1" dirty="0">
                <a:solidFill>
                  <a:schemeClr val="bg1"/>
                </a:solidFill>
              </a:rPr>
              <a:t>MRL Calculation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Database Record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Withdrawal Countdown</a:t>
            </a:r>
            <a:endParaRPr lang="en-IN" sz="800" dirty="0">
              <a:solidFill>
                <a:schemeClr val="bg1"/>
              </a:solidFill>
            </a:endParaRPr>
          </a:p>
          <a:p>
            <a:r>
              <a:rPr lang="en-IN" sz="800" dirty="0">
                <a:solidFill>
                  <a:schemeClr val="bg1"/>
                </a:solidFill>
              </a:rPr>
              <a:t>Withdrawal Period Ends</a:t>
            </a:r>
          </a:p>
          <a:p>
            <a:r>
              <a:rPr lang="en-IN" sz="800" b="1" dirty="0">
                <a:solidFill>
                  <a:schemeClr val="bg1"/>
                </a:solidFill>
              </a:rPr>
              <a:t>Generate QR Code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Update Regulator Dashboard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AI Health Report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Update Ranking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 err="1">
                <a:solidFill>
                  <a:schemeClr val="bg1"/>
                </a:solidFill>
              </a:rPr>
              <a:t>Ranking</a:t>
            </a:r>
            <a:r>
              <a:rPr lang="en-IN" sz="800" b="1" dirty="0">
                <a:solidFill>
                  <a:schemeClr val="bg1"/>
                </a:solidFill>
              </a:rPr>
              <a:t> Section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Send Alerts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Update Farmer Dashboard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Update Animal Status</a:t>
            </a:r>
            <a:endParaRPr lang="en-IN" sz="800" dirty="0">
              <a:solidFill>
                <a:schemeClr val="bg1"/>
              </a:solidFill>
            </a:endParaRPr>
          </a:p>
          <a:p>
            <a:r>
              <a:rPr lang="en-IN" sz="800" b="1" dirty="0">
                <a:solidFill>
                  <a:schemeClr val="bg1"/>
                </a:solidFill>
              </a:rPr>
              <a:t>View Past Health Records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Animal Profile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AI Risk Score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AMU and MRL Log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Features Panel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Log New AMU</a:t>
            </a:r>
            <a:endParaRPr lang="en-IN" sz="800" dirty="0">
              <a:solidFill>
                <a:schemeClr val="bg1"/>
              </a:solidFill>
            </a:endParaRPr>
          </a:p>
          <a:p>
            <a:r>
              <a:rPr lang="en-IN" sz="800" b="1" dirty="0">
                <a:solidFill>
                  <a:schemeClr val="bg1"/>
                </a:solidFill>
              </a:rPr>
              <a:t>Analytics Overview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Animal Summary Cards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Animal Selected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Animal Dashboard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Farmer Accesses Training</a:t>
            </a:r>
            <a:endParaRPr lang="en-IN" sz="800" dirty="0">
              <a:solidFill>
                <a:schemeClr val="bg1"/>
              </a:solidFill>
            </a:endParaRPr>
          </a:p>
          <a:p>
            <a:r>
              <a:rPr lang="en-IN" sz="800" b="1" dirty="0">
                <a:solidFill>
                  <a:schemeClr val="bg1"/>
                </a:solidFill>
              </a:rPr>
              <a:t>Farmer Dashboard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Farmer Login Success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Notify Buyers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Award Safe Use Badge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Update Points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Animal Status Safe</a:t>
            </a:r>
            <a:endParaRPr lang="en-IN" sz="800" dirty="0">
              <a:solidFill>
                <a:schemeClr val="bg1"/>
              </a:solidFill>
            </a:endParaRPr>
          </a:p>
          <a:p>
            <a:r>
              <a:rPr lang="en-IN" sz="800" b="1" dirty="0">
                <a:solidFill>
                  <a:schemeClr val="bg1"/>
                </a:solidFill>
              </a:rPr>
              <a:t>Chatbot Query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Certification Points Awarded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Consumer Scans QR Code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Consumer Views Animal History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Start App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Login Screen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Training Module</a:t>
            </a:r>
            <a:br>
              <a:rPr lang="en-IN" sz="800" dirty="0">
                <a:solidFill>
                  <a:schemeClr val="bg1"/>
                </a:solidFill>
              </a:rPr>
            </a:br>
            <a:r>
              <a:rPr lang="en-IN" sz="800" b="1" dirty="0">
                <a:solidFill>
                  <a:schemeClr val="bg1"/>
                </a:solidFill>
              </a:rPr>
              <a:t>Farmer Completes Training</a:t>
            </a:r>
            <a:endParaRPr lang="en-IN" sz="800" dirty="0">
              <a:solidFill>
                <a:schemeClr val="bg1"/>
              </a:solidFill>
            </a:endParaRPr>
          </a:p>
          <a:p>
            <a:endParaRPr lang="en-IN" sz="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BCC97F-E915-7547-5C3A-A572D3785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05" y="996349"/>
            <a:ext cx="6951406" cy="571208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6926896-066A-2D10-A07A-12326BC099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2065" y="6037038"/>
            <a:ext cx="576570" cy="5644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529B27D-9C23-4117-E6D9-86ABC326DD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24931" y="5055801"/>
            <a:ext cx="662331" cy="6623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79A980E-D520-6324-8CDD-6C7206DB93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5900" y="5028094"/>
            <a:ext cx="708706" cy="7454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44020D-DC64-C6AB-7953-A6CF942505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3715" y="5054063"/>
            <a:ext cx="635048" cy="6524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D6196B-1591-163C-5637-5654E5E405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7391" y="5054063"/>
            <a:ext cx="735978" cy="65557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1CD19A2-F3F6-5708-F5B6-0867E4E793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72605" y="5148430"/>
            <a:ext cx="591638" cy="6158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722A2DC-B06E-6891-F22E-DFAE3E248A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97801" y="6062789"/>
            <a:ext cx="772770" cy="47120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BF35D75-63E8-04CF-6C8E-E680073B4B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20230" y="5926783"/>
            <a:ext cx="721712" cy="74682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1D75167-93DF-5775-1344-21BFFE5BD4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45400" y="5988813"/>
            <a:ext cx="625593" cy="62559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F988614-16CA-EC7D-AB98-8EA76706D3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77068" y="5927506"/>
            <a:ext cx="691137" cy="6911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AB1E97-8A8F-72EF-A99C-445ED9BD9478}"/>
              </a:ext>
            </a:extLst>
          </p:cNvPr>
          <p:cNvSpPr txBox="1"/>
          <p:nvPr/>
        </p:nvSpPr>
        <p:spPr>
          <a:xfrm>
            <a:off x="7904300" y="1601260"/>
            <a:ext cx="4121895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400" b="1" dirty="0">
                <a:latin typeface="Calibri"/>
                <a:ea typeface="ＭＳ Ｐゴシック"/>
                <a:cs typeface="Calibri"/>
              </a:rPr>
              <a:t>Frontend</a:t>
            </a:r>
            <a:r>
              <a:rPr lang="en-GB" dirty="0">
                <a:latin typeface="Calibri"/>
                <a:ea typeface="ＭＳ Ｐゴシック"/>
                <a:cs typeface="Calibri"/>
              </a:rPr>
              <a:t>- </a:t>
            </a:r>
            <a:r>
              <a:rPr lang="en-GB" sz="2000" dirty="0">
                <a:latin typeface="Calibri"/>
                <a:ea typeface="ＭＳ Ｐゴシック"/>
                <a:cs typeface="Calibri"/>
              </a:rPr>
              <a:t>React </a:t>
            </a:r>
            <a:r>
              <a:rPr lang="en-GB" sz="2000" dirty="0" err="1">
                <a:latin typeface="Calibri"/>
                <a:ea typeface="ＭＳ Ｐゴシック"/>
                <a:cs typeface="Calibri"/>
              </a:rPr>
              <a:t>js</a:t>
            </a:r>
            <a:r>
              <a:rPr lang="en-GB" sz="2000" dirty="0">
                <a:latin typeface="Calibri"/>
                <a:ea typeface="ＭＳ Ｐゴシック"/>
                <a:cs typeface="Calibri"/>
              </a:rPr>
              <a:t>, Redux, Next  </a:t>
            </a:r>
            <a:r>
              <a:rPr lang="en-GB" sz="2000" dirty="0" err="1">
                <a:latin typeface="Calibri"/>
                <a:ea typeface="ＭＳ Ｐゴシック"/>
                <a:cs typeface="Calibri"/>
              </a:rPr>
              <a:t>js</a:t>
            </a:r>
            <a:r>
              <a:rPr lang="en-GB" sz="2000" dirty="0">
                <a:latin typeface="Calibri"/>
                <a:ea typeface="ＭＳ Ｐゴシック"/>
                <a:cs typeface="Calibri"/>
              </a:rPr>
              <a:t>, Tailwind CSS, D3.js, Voice enabled UI.</a:t>
            </a:r>
            <a:endParaRPr lang="en-GB" sz="2000" dirty="0">
              <a:cs typeface="Calibri"/>
            </a:endParaRPr>
          </a:p>
          <a:p>
            <a:pPr algn="just"/>
            <a:r>
              <a:rPr lang="en-GB" sz="2400" b="1" dirty="0">
                <a:latin typeface="Calibri"/>
                <a:ea typeface="ＭＳ Ｐゴシック"/>
                <a:cs typeface="Calibri"/>
              </a:rPr>
              <a:t>Backend- </a:t>
            </a:r>
            <a:r>
              <a:rPr lang="en-GB" sz="2000" dirty="0">
                <a:latin typeface="Calibri"/>
                <a:ea typeface="ＭＳ Ｐゴシック"/>
                <a:cs typeface="Calibri"/>
              </a:rPr>
              <a:t>Node </a:t>
            </a:r>
            <a:r>
              <a:rPr lang="en-GB" sz="2000" dirty="0" err="1">
                <a:latin typeface="Calibri"/>
                <a:ea typeface="ＭＳ Ｐゴシック"/>
                <a:cs typeface="Calibri"/>
              </a:rPr>
              <a:t>js</a:t>
            </a:r>
            <a:r>
              <a:rPr lang="en-GB" sz="2000" dirty="0">
                <a:latin typeface="Calibri"/>
                <a:ea typeface="ＭＳ Ｐゴシック"/>
                <a:cs typeface="Calibri"/>
              </a:rPr>
              <a:t>, MongoDB, Express AI, REST API, JWT, Socket IO</a:t>
            </a:r>
            <a:r>
              <a:rPr lang="en-GB" sz="2400" b="1" dirty="0">
                <a:latin typeface="Calibri"/>
                <a:ea typeface="ＭＳ Ｐゴシック"/>
                <a:cs typeface="Calibri"/>
              </a:rPr>
              <a:t>.</a:t>
            </a:r>
          </a:p>
          <a:p>
            <a:pPr algn="just"/>
            <a:r>
              <a:rPr lang="en-GB" sz="2400" b="1" dirty="0">
                <a:latin typeface="Calibri"/>
                <a:ea typeface="ＭＳ Ｐゴシック"/>
                <a:cs typeface="Calibri"/>
              </a:rPr>
              <a:t>AI and ML- </a:t>
            </a:r>
            <a:r>
              <a:rPr lang="en-GB" sz="2000" dirty="0">
                <a:latin typeface="Calibri"/>
                <a:ea typeface="ＭＳ Ｐゴシック"/>
                <a:cs typeface="Calibri"/>
              </a:rPr>
              <a:t>NumPy, Pandas, </a:t>
            </a:r>
            <a:r>
              <a:rPr lang="en-GB" sz="2000" dirty="0" err="1">
                <a:latin typeface="Calibri"/>
                <a:ea typeface="ＭＳ Ｐゴシック"/>
                <a:cs typeface="Calibri"/>
              </a:rPr>
              <a:t>sklearn</a:t>
            </a:r>
            <a:r>
              <a:rPr lang="en-GB" sz="2000" dirty="0">
                <a:latin typeface="Calibri"/>
                <a:ea typeface="ＭＳ Ｐゴシック"/>
                <a:cs typeface="Calibri"/>
              </a:rPr>
              <a:t>, matplotlib, seaborn, tensor flow, </a:t>
            </a:r>
            <a:r>
              <a:rPr lang="en-GB" sz="2000" dirty="0" err="1">
                <a:latin typeface="Calibri"/>
                <a:ea typeface="ＭＳ Ｐゴシック"/>
                <a:cs typeface="Calibri"/>
              </a:rPr>
              <a:t>joblib</a:t>
            </a:r>
            <a:r>
              <a:rPr lang="en-GB" sz="2000" dirty="0">
                <a:latin typeface="Calibri"/>
                <a:ea typeface="ＭＳ Ｐゴシック"/>
                <a:cs typeface="Calibri"/>
              </a:rPr>
              <a:t>.</a:t>
            </a:r>
          </a:p>
          <a:p>
            <a:pPr algn="just"/>
            <a:r>
              <a:rPr lang="en-GB" sz="2400" b="1" dirty="0">
                <a:latin typeface="Calibri"/>
                <a:ea typeface="ＭＳ Ｐゴシック"/>
                <a:cs typeface="Calibri"/>
              </a:rPr>
              <a:t>Cloud and Deployment</a:t>
            </a:r>
            <a:r>
              <a:rPr lang="en-GB" sz="2000" dirty="0">
                <a:latin typeface="Calibri"/>
                <a:ea typeface="ＭＳ Ｐゴシック"/>
                <a:cs typeface="Calibri"/>
              </a:rPr>
              <a:t>- </a:t>
            </a:r>
            <a:r>
              <a:rPr lang="en-GB" sz="2000" dirty="0" err="1">
                <a:latin typeface="Calibri"/>
                <a:ea typeface="ＭＳ Ｐゴシック"/>
                <a:cs typeface="Calibri"/>
              </a:rPr>
              <a:t>vercel</a:t>
            </a:r>
            <a:r>
              <a:rPr lang="en-GB" sz="2000" dirty="0">
                <a:latin typeface="Calibri"/>
                <a:ea typeface="ＭＳ Ｐゴシック"/>
                <a:cs typeface="Calibri"/>
              </a:rPr>
              <a:t>, Render, Mongo DB Atlas, GitHub Actions.</a:t>
            </a:r>
            <a:endParaRPr lang="en-GB" sz="2000" dirty="0">
              <a:cs typeface="Calibri"/>
            </a:endParaRPr>
          </a:p>
          <a:p>
            <a:endParaRPr lang="en-GB" sz="2000" dirty="0">
              <a:cs typeface="Calibri"/>
            </a:endParaRPr>
          </a:p>
          <a:p>
            <a:endParaRPr lang="en-GB" sz="2000" dirty="0">
              <a:cs typeface="Calibri"/>
            </a:endParaRPr>
          </a:p>
        </p:txBody>
      </p:sp>
      <p:pic>
        <p:nvPicPr>
          <p:cNvPr id="16" name="Graphic 15" descr="Lightbulb and gear with solid fill">
            <a:extLst>
              <a:ext uri="{FF2B5EF4-FFF2-40B4-BE49-F238E27FC236}">
                <a16:creationId xmlns:a16="http://schemas.microsoft.com/office/drawing/2014/main" id="{28CDEFFF-DEF3-22BB-2704-09E0230DF4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162144" y="1060552"/>
            <a:ext cx="552137" cy="5396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FE5CBE72-D829-AD72-4F82-6F60BF07A9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19198"/>
            <a:ext cx="1963576" cy="57296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err="1"/>
              <a:t>BitVengers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7C6A4-C9E3-31D6-FA72-84A8C0FCA87C}"/>
              </a:ext>
            </a:extLst>
          </p:cNvPr>
          <p:cNvSpPr txBox="1"/>
          <p:nvPr/>
        </p:nvSpPr>
        <p:spPr>
          <a:xfrm>
            <a:off x="729400" y="858981"/>
            <a:ext cx="62788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Feasibility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Digital Tools</a:t>
            </a:r>
            <a:r>
              <a:rPr lang="en-US" dirty="0"/>
              <a:t> – Easy to use dashboards and monitoring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Real-Time Tracking</a:t>
            </a:r>
            <a:r>
              <a:rPr lang="en-US" dirty="0"/>
              <a:t> – Instant updates on AMU and MRL levels.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Regulatory Fit</a:t>
            </a:r>
            <a:r>
              <a:rPr lang="en-US" dirty="0"/>
              <a:t> – Matches current compliance needs.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Integrations</a:t>
            </a:r>
            <a:r>
              <a:rPr lang="en-US" dirty="0"/>
              <a:t> – Smooth link with APIs and services</a:t>
            </a:r>
          </a:p>
          <a:p>
            <a:endParaRPr lang="en-US" dirty="0"/>
          </a:p>
          <a:p>
            <a:r>
              <a:rPr lang="en-US" sz="2800" b="1" dirty="0"/>
              <a:t>Viability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Cost Effective</a:t>
            </a:r>
            <a:r>
              <a:rPr lang="en-US" dirty="0"/>
              <a:t> – Affordable for farmers and regulators.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Operational Fit</a:t>
            </a:r>
            <a:r>
              <a:rPr lang="en-US" dirty="0"/>
              <a:t> – Works with existing farm practices.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Social Benefit</a:t>
            </a:r>
            <a:r>
              <a:rPr lang="en-US" dirty="0"/>
              <a:t> – Builds trust in food safety.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Farmer Value</a:t>
            </a:r>
            <a:r>
              <a:rPr lang="en-US" dirty="0"/>
              <a:t> – Health tracking and marketplace updates.</a:t>
            </a:r>
          </a:p>
          <a:p>
            <a:endParaRPr lang="en-US" dirty="0"/>
          </a:p>
          <a:p>
            <a:r>
              <a:rPr lang="en-US" sz="2800" b="1" dirty="0"/>
              <a:t>Use Cases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Farmer Support</a:t>
            </a:r>
            <a:r>
              <a:rPr lang="en-US" dirty="0"/>
              <a:t> – Manage animals, health, and medicine use.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Consumer Trust</a:t>
            </a:r>
            <a:r>
              <a:rPr lang="en-US" dirty="0"/>
              <a:t> – Verify products with QR scan.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Regulator Control</a:t>
            </a:r>
            <a:r>
              <a:rPr lang="en-US" dirty="0"/>
              <a:t> – Check compliance and generate reports.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Admin Dashboard</a:t>
            </a:r>
            <a:r>
              <a:rPr lang="en-US" dirty="0"/>
              <a:t> – Monitor </a:t>
            </a:r>
            <a:r>
              <a:rPr lang="en-US" b="1" dirty="0"/>
              <a:t>KPIs, compliance, traceability</a:t>
            </a:r>
            <a:r>
              <a:rPr lang="en-US" dirty="0"/>
              <a:t>, and generate </a:t>
            </a:r>
            <a:r>
              <a:rPr lang="en-US" b="1" dirty="0"/>
              <a:t>reports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CA0C67D-EBF3-7BB9-E354-A3CBC6272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803705"/>
              </p:ext>
            </p:extLst>
          </p:nvPr>
        </p:nvGraphicFramePr>
        <p:xfrm>
          <a:off x="5946817" y="3895618"/>
          <a:ext cx="4732366" cy="2763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A99B2C7-1CBB-75B6-30F7-EE28C5928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958910"/>
              </p:ext>
            </p:extLst>
          </p:nvPr>
        </p:nvGraphicFramePr>
        <p:xfrm>
          <a:off x="8313000" y="4049244"/>
          <a:ext cx="4998720" cy="245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0" name="Graphic 19" descr="Atom with solid fill">
            <a:extLst>
              <a:ext uri="{FF2B5EF4-FFF2-40B4-BE49-F238E27FC236}">
                <a16:creationId xmlns:a16="http://schemas.microsoft.com/office/drawing/2014/main" id="{4D0A2102-A304-2DC8-16BF-DC81AF2DC6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3639" y="937418"/>
            <a:ext cx="414517" cy="414489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22" name="Graphic 21" descr="Building with solid fill">
            <a:extLst>
              <a:ext uri="{FF2B5EF4-FFF2-40B4-BE49-F238E27FC236}">
                <a16:creationId xmlns:a16="http://schemas.microsoft.com/office/drawing/2014/main" id="{14CC1715-5073-2EC7-52D4-A69F8FE06F1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57749" y="1179965"/>
            <a:ext cx="476794" cy="295268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24" name="Graphic 23" descr="Bar graph with upward trend with solid fill">
            <a:extLst>
              <a:ext uri="{FF2B5EF4-FFF2-40B4-BE49-F238E27FC236}">
                <a16:creationId xmlns:a16="http://schemas.microsoft.com/office/drawing/2014/main" id="{CB8AD8CB-70E7-65D6-7FA2-3B758B24C7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3640" y="2708608"/>
            <a:ext cx="365760" cy="465223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26" name="Graphic 25" descr="Group of women with solid fill">
            <a:extLst>
              <a:ext uri="{FF2B5EF4-FFF2-40B4-BE49-F238E27FC236}">
                <a16:creationId xmlns:a16="http://schemas.microsoft.com/office/drawing/2014/main" id="{DFAF3985-4E29-A407-5F3D-4AEA080B64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3639" y="4540812"/>
            <a:ext cx="365760" cy="414489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281C6C7-7379-231D-6FC7-DEB3F8720DB3}"/>
              </a:ext>
            </a:extLst>
          </p:cNvPr>
          <p:cNvSpPr txBox="1"/>
          <p:nvPr/>
        </p:nvSpPr>
        <p:spPr>
          <a:xfrm>
            <a:off x="7554280" y="1059045"/>
            <a:ext cx="4450080" cy="30162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800" b="1" dirty="0"/>
              <a:t>Business Potential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Calibri"/>
                <a:ea typeface="ＭＳ Ｐゴシック"/>
                <a:cs typeface="Calibri"/>
              </a:rPr>
              <a:t>Agri-Tech Growth</a:t>
            </a:r>
            <a:r>
              <a:rPr lang="en-US" dirty="0">
                <a:latin typeface="Calibri"/>
                <a:ea typeface="ＭＳ Ｐゴシック"/>
                <a:cs typeface="Calibri"/>
              </a:rPr>
              <a:t> – Expanding market for digital farm tools.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Calibri"/>
                <a:ea typeface="ＭＳ Ｐゴシック"/>
                <a:cs typeface="Calibri"/>
              </a:rPr>
              <a:t>Revenue Model</a:t>
            </a:r>
            <a:r>
              <a:rPr lang="en-US" dirty="0">
                <a:latin typeface="Calibri"/>
                <a:ea typeface="ＭＳ Ｐゴシック"/>
                <a:cs typeface="Calibri"/>
              </a:rPr>
              <a:t> – Subscription and service-based income.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Brand Value</a:t>
            </a:r>
            <a:r>
              <a:rPr lang="en-US" dirty="0"/>
              <a:t> – Stronger trust through transparency.</a:t>
            </a:r>
            <a:endParaRPr lang="en-US" dirty="0"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Calibri"/>
                <a:ea typeface="ＭＳ Ｐゴシック"/>
                <a:cs typeface="Calibri"/>
              </a:rPr>
              <a:t>Premium Subscription-</a:t>
            </a:r>
            <a:r>
              <a:rPr lang="en-US" dirty="0">
                <a:latin typeface="Calibri"/>
                <a:ea typeface="ＭＳ Ｐゴシック"/>
                <a:cs typeface="Calibri"/>
              </a:rPr>
              <a:t> for AI chatbot and recommendation.</a:t>
            </a:r>
            <a:endParaRPr lang="en-US" dirty="0">
              <a:cs typeface="Calibri"/>
            </a:endParaRPr>
          </a:p>
          <a:p>
            <a:endParaRPr lang="en-IN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C0E65DE4-2A5E-8DBC-2A57-742197C2674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3487" y="119198"/>
            <a:ext cx="1963576" cy="57296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err="1"/>
              <a:t>BitVengers</a:t>
            </a:r>
            <a:endParaRPr lang="en-IN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AC053-DD85-386B-05C4-A93E5D074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77" y="919457"/>
            <a:ext cx="5768796" cy="4096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049704-8B1D-824E-BEE9-15AE882DFD03}"/>
              </a:ext>
            </a:extLst>
          </p:cNvPr>
          <p:cNvSpPr txBox="1"/>
          <p:nvPr/>
        </p:nvSpPr>
        <p:spPr>
          <a:xfrm>
            <a:off x="6267300" y="913700"/>
            <a:ext cx="5928797" cy="71404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000" b="1" dirty="0">
                <a:latin typeface="Calibri"/>
                <a:ea typeface="ＭＳ Ｐゴシック"/>
                <a:cs typeface="Calibri"/>
              </a:rPr>
              <a:t>Economic</a:t>
            </a:r>
            <a:endParaRPr lang="en-US" sz="2000">
              <a:latin typeface="Calibri"/>
              <a:ea typeface="ＭＳ Ｐゴシック"/>
              <a:cs typeface="Calibri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GB" b="1" dirty="0">
                <a:latin typeface="Calibri"/>
                <a:ea typeface="Calibri"/>
                <a:cs typeface="Calibri"/>
              </a:rPr>
              <a:t>Impact:</a:t>
            </a:r>
            <a:r>
              <a:rPr lang="en-GB" dirty="0">
                <a:latin typeface="Calibri"/>
                <a:ea typeface="Calibri"/>
                <a:cs typeface="Calibri"/>
              </a:rPr>
              <a:t> Boosts income and market access</a:t>
            </a:r>
            <a:endParaRPr lang="en-US">
              <a:latin typeface="Calibri"/>
              <a:cs typeface="Calibri" pitchFamily="34" charset="0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GB" b="1" dirty="0">
                <a:latin typeface="Calibri"/>
                <a:ea typeface="Calibri"/>
                <a:cs typeface="Calibri"/>
              </a:rPr>
              <a:t>Benefit:</a:t>
            </a:r>
            <a:r>
              <a:rPr lang="en-GB" dirty="0">
                <a:latin typeface="Calibri"/>
                <a:ea typeface="Calibri"/>
                <a:cs typeface="Calibri"/>
              </a:rPr>
              <a:t> Opens up premium market opportunities.</a:t>
            </a:r>
            <a:endParaRPr lang="en-GB" dirty="0">
              <a:latin typeface="Calibri"/>
              <a:cs typeface="Calibri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GB" b="1" dirty="0">
                <a:latin typeface="Calibri"/>
                <a:ea typeface="Calibri"/>
                <a:cs typeface="Calibri"/>
              </a:rPr>
              <a:t>Benefit:</a:t>
            </a:r>
            <a:r>
              <a:rPr lang="en-GB" dirty="0">
                <a:latin typeface="Calibri"/>
                <a:ea typeface="Calibri"/>
                <a:cs typeface="Calibri"/>
              </a:rPr>
              <a:t> Improves product quality, enabling better pricing.</a:t>
            </a:r>
            <a:endParaRPr lang="en-GB">
              <a:latin typeface="Calibri"/>
              <a:cs typeface="Calibri"/>
            </a:endParaRPr>
          </a:p>
          <a:p>
            <a:pPr algn="just"/>
            <a:r>
              <a:rPr lang="en-GB" sz="2000" b="1" dirty="0">
                <a:latin typeface="Calibri"/>
                <a:ea typeface="ＭＳ Ｐゴシック"/>
                <a:cs typeface="Calibri"/>
              </a:rPr>
              <a:t>Educational</a:t>
            </a:r>
            <a:endParaRPr lang="en-GB" sz="2000">
              <a:latin typeface="Calibri"/>
              <a:ea typeface="ＭＳ Ｐゴシック"/>
              <a:cs typeface="Calibri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GB" b="1" dirty="0">
                <a:latin typeface="Calibri"/>
                <a:ea typeface="Calibri"/>
                <a:cs typeface="Calibri"/>
              </a:rPr>
              <a:t>Impact:</a:t>
            </a:r>
            <a:r>
              <a:rPr lang="en-GB" dirty="0">
                <a:latin typeface="Calibri"/>
                <a:ea typeface="Calibri"/>
                <a:cs typeface="Calibri"/>
              </a:rPr>
              <a:t> Enhances farmer learning</a:t>
            </a:r>
            <a:endParaRPr lang="en-GB">
              <a:latin typeface="Calibri"/>
              <a:cs typeface="Calibri" pitchFamily="34" charset="0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GB" b="1" dirty="0">
                <a:latin typeface="Calibri"/>
                <a:ea typeface="Calibri"/>
                <a:cs typeface="Calibri"/>
              </a:rPr>
              <a:t>Benefit:</a:t>
            </a:r>
            <a:r>
              <a:rPr lang="en-GB" dirty="0">
                <a:latin typeface="Calibri"/>
                <a:ea typeface="Calibri"/>
                <a:cs typeface="Calibri"/>
              </a:rPr>
              <a:t> Provides offline, voice-enabled tools for education.</a:t>
            </a:r>
            <a:endParaRPr lang="en-GB">
              <a:latin typeface="Calibri"/>
              <a:cs typeface="Calibri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GB" b="1" dirty="0">
                <a:latin typeface="Calibri"/>
                <a:ea typeface="Calibri"/>
                <a:cs typeface="Calibri"/>
              </a:rPr>
              <a:t>Benefit:</a:t>
            </a:r>
            <a:r>
              <a:rPr lang="en-GB" dirty="0">
                <a:latin typeface="Calibri"/>
                <a:ea typeface="Calibri"/>
                <a:cs typeface="Calibri"/>
              </a:rPr>
              <a:t> Raises awareness on responsible antimicrobial usage.</a:t>
            </a:r>
            <a:endParaRPr lang="en-GB">
              <a:latin typeface="Calibri"/>
              <a:cs typeface="Calibri"/>
            </a:endParaRPr>
          </a:p>
          <a:p>
            <a:pPr algn="just"/>
            <a:r>
              <a:rPr lang="en-GB" sz="2000" b="1" dirty="0">
                <a:latin typeface="Calibri"/>
                <a:ea typeface="ＭＳ Ｐゴシック"/>
                <a:cs typeface="Calibri"/>
              </a:rPr>
              <a:t>Technological</a:t>
            </a:r>
            <a:endParaRPr lang="en-GB" sz="2000">
              <a:latin typeface="Calibri"/>
              <a:ea typeface="ＭＳ Ｐゴシック"/>
              <a:cs typeface="Calibri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GB" b="1" dirty="0">
                <a:latin typeface="Calibri"/>
                <a:ea typeface="Calibri"/>
                <a:cs typeface="Calibri"/>
              </a:rPr>
              <a:t>Impact:</a:t>
            </a:r>
            <a:r>
              <a:rPr lang="en-GB" dirty="0">
                <a:latin typeface="Calibri"/>
                <a:ea typeface="Calibri"/>
                <a:cs typeface="Calibri"/>
              </a:rPr>
              <a:t> Advances digital farming</a:t>
            </a:r>
            <a:endParaRPr lang="en-GB">
              <a:latin typeface="Calibri"/>
              <a:cs typeface="Calibri" pitchFamily="34" charset="0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GB" b="1" dirty="0">
                <a:latin typeface="Calibri"/>
                <a:ea typeface="Calibri"/>
                <a:cs typeface="Calibri"/>
              </a:rPr>
              <a:t>Benefit:</a:t>
            </a:r>
            <a:r>
              <a:rPr lang="en-GB" dirty="0">
                <a:latin typeface="Calibri"/>
                <a:ea typeface="Calibri"/>
                <a:cs typeface="Calibri"/>
              </a:rPr>
              <a:t> Uses AI for early detection and optimized management.</a:t>
            </a:r>
            <a:endParaRPr lang="en-GB">
              <a:latin typeface="Calibri"/>
              <a:cs typeface="Calibri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GB" b="1" dirty="0">
                <a:latin typeface="Calibri"/>
                <a:ea typeface="Calibri"/>
                <a:cs typeface="Calibri"/>
              </a:rPr>
              <a:t>Benefit:</a:t>
            </a:r>
            <a:r>
              <a:rPr lang="en-GB" dirty="0">
                <a:latin typeface="Calibri"/>
                <a:ea typeface="Calibri"/>
                <a:cs typeface="Calibri"/>
              </a:rPr>
              <a:t> Simplifies farm management with digital tools.</a:t>
            </a:r>
            <a:endParaRPr lang="en-GB">
              <a:latin typeface="Calibri"/>
              <a:cs typeface="Calibri"/>
            </a:endParaRPr>
          </a:p>
          <a:p>
            <a:pPr algn="just"/>
            <a:r>
              <a:rPr lang="en-GB" b="1" dirty="0">
                <a:latin typeface="Calibri"/>
                <a:ea typeface="ＭＳ Ｐゴシック"/>
                <a:cs typeface="Calibri"/>
              </a:rPr>
              <a:t>Environmental</a:t>
            </a:r>
            <a:endParaRPr lang="en-GB" dirty="0">
              <a:latin typeface="Calibri"/>
              <a:ea typeface="ＭＳ Ｐゴシック"/>
              <a:cs typeface="Calibri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GB" b="1" dirty="0">
                <a:latin typeface="Calibri"/>
                <a:ea typeface="Calibri"/>
                <a:cs typeface="Calibri"/>
              </a:rPr>
              <a:t>Impact:</a:t>
            </a:r>
            <a:r>
              <a:rPr lang="en-GB" dirty="0">
                <a:latin typeface="Calibri"/>
                <a:ea typeface="Calibri"/>
                <a:cs typeface="Calibri"/>
              </a:rPr>
              <a:t> Promotes sustainable farming</a:t>
            </a:r>
            <a:endParaRPr lang="en-GB" dirty="0">
              <a:latin typeface="Calibri"/>
              <a:cs typeface="Calibri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GB" b="1" dirty="0">
                <a:latin typeface="Calibri"/>
                <a:ea typeface="Calibri"/>
                <a:cs typeface="Calibri"/>
              </a:rPr>
              <a:t>Benefit:</a:t>
            </a:r>
            <a:r>
              <a:rPr lang="en-GB" dirty="0">
                <a:latin typeface="Calibri"/>
                <a:ea typeface="Calibri"/>
                <a:cs typeface="Calibri"/>
              </a:rPr>
              <a:t> Reduces resource waste through optimized management.</a:t>
            </a:r>
            <a:endParaRPr lang="en-GB" dirty="0">
              <a:latin typeface="Calibri"/>
              <a:cs typeface="Calibri"/>
            </a:endParaRPr>
          </a:p>
          <a:p>
            <a:pPr algn="just"/>
            <a:endParaRPr lang="en-GB" b="1" dirty="0">
              <a:ea typeface="ＭＳ Ｐゴシック"/>
              <a:cs typeface="Calibri" pitchFamily="34" charset="0"/>
            </a:endParaRPr>
          </a:p>
          <a:p>
            <a:pPr algn="just"/>
            <a:endParaRPr lang="en-GB" sz="2000" b="1" dirty="0">
              <a:cs typeface="Calibri" pitchFamily="34" charset="0"/>
            </a:endParaRPr>
          </a:p>
          <a:p>
            <a:endParaRPr lang="en-GB" b="1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3AF93-76C7-9BF6-3707-EA244C79DB92}"/>
              </a:ext>
            </a:extLst>
          </p:cNvPr>
          <p:cNvSpPr txBox="1"/>
          <p:nvPr/>
        </p:nvSpPr>
        <p:spPr>
          <a:xfrm>
            <a:off x="-7881" y="5013727"/>
            <a:ext cx="6247393" cy="21038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000" b="1" dirty="0">
                <a:latin typeface="Calibri"/>
                <a:ea typeface="ＭＳ Ｐゴシック"/>
                <a:cs typeface="Calibri"/>
              </a:rPr>
              <a:t>Social</a:t>
            </a:r>
            <a:endParaRPr lang="en-US" sz="2000">
              <a:latin typeface="Calibri"/>
              <a:ea typeface="ＭＳ Ｐゴシック"/>
              <a:cs typeface="Calibri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GB" b="1" dirty="0">
                <a:latin typeface="Calibri"/>
                <a:ea typeface="Calibri"/>
                <a:cs typeface="Calibri"/>
              </a:rPr>
              <a:t>Impact:</a:t>
            </a:r>
            <a:r>
              <a:rPr lang="en-GB" dirty="0">
                <a:latin typeface="Calibri"/>
                <a:ea typeface="Calibri"/>
                <a:cs typeface="Calibri"/>
              </a:rPr>
              <a:t> Strengthens farmer engagement and consumer trust</a:t>
            </a:r>
            <a:endParaRPr lang="en-GB" dirty="0">
              <a:latin typeface="Calibri"/>
              <a:cs typeface="Calibri" pitchFamily="34" charset="0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GB" b="1" dirty="0">
                <a:latin typeface="Calibri"/>
                <a:ea typeface="Calibri"/>
                <a:cs typeface="Calibri"/>
              </a:rPr>
              <a:t>Benefit:</a:t>
            </a:r>
            <a:r>
              <a:rPr lang="en-GB" dirty="0">
                <a:latin typeface="Calibri"/>
                <a:ea typeface="Calibri"/>
                <a:cs typeface="Calibri"/>
              </a:rPr>
              <a:t> Builds confidence through safe, transparent food practices.</a:t>
            </a:r>
            <a:endParaRPr lang="en-GB" dirty="0">
              <a:latin typeface="Calibri"/>
              <a:cs typeface="Calibri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GB" b="1" dirty="0">
                <a:latin typeface="Calibri"/>
                <a:ea typeface="Calibri"/>
                <a:cs typeface="Calibri"/>
              </a:rPr>
              <a:t>Benefit:</a:t>
            </a:r>
            <a:r>
              <a:rPr lang="en-GB" dirty="0">
                <a:latin typeface="Calibri"/>
                <a:ea typeface="Calibri"/>
                <a:cs typeface="Calibri"/>
              </a:rPr>
              <a:t> Promotes inclusivity with accessible tools for all farmers.</a:t>
            </a:r>
            <a:endParaRPr lang="en-GB" dirty="0">
              <a:latin typeface="Calibri"/>
              <a:cs typeface="Calibri"/>
            </a:endParaRPr>
          </a:p>
          <a:p>
            <a:pPr algn="just"/>
            <a:endParaRPr lang="en-GB" b="1" dirty="0"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01155" y="6295145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89DC5295-374A-7A9D-D2E2-B2845C2BD5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19198"/>
            <a:ext cx="1963576" cy="57296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err="1"/>
              <a:t>BitVengers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7D16B-6C56-9CD3-762D-010CBD492EE9}"/>
              </a:ext>
            </a:extLst>
          </p:cNvPr>
          <p:cNvSpPr txBox="1"/>
          <p:nvPr/>
        </p:nvSpPr>
        <p:spPr>
          <a:xfrm>
            <a:off x="609600" y="1186473"/>
            <a:ext cx="5181600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u="sng" dirty="0">
                <a:latin typeface="Calibri"/>
                <a:ea typeface="ＭＳ Ｐゴシック"/>
                <a:cs typeface="Calibri"/>
              </a:rPr>
              <a:t>References-</a:t>
            </a:r>
            <a:endParaRPr lang="en-GB" sz="1600" b="1" dirty="0">
              <a:latin typeface="Calibri"/>
              <a:ea typeface="ＭＳ Ｐゴシック"/>
              <a:cs typeface="Calibri"/>
            </a:endParaRPr>
          </a:p>
          <a:p>
            <a:pPr algn="just"/>
            <a:r>
              <a:rPr lang="en-GB" sz="1600" b="1" dirty="0">
                <a:latin typeface="Calibri"/>
                <a:ea typeface="ＭＳ Ｐゴシック"/>
                <a:cs typeface="Calibri"/>
              </a:rPr>
              <a:t> FSSAI- </a:t>
            </a:r>
            <a:r>
              <a:rPr lang="en-GB" sz="1600" dirty="0">
                <a:latin typeface="Calibri"/>
                <a:ea typeface="Calibri"/>
                <a:cs typeface="Calibri"/>
              </a:rPr>
              <a:t>Maximum Residue Limits (MRL) Standards</a:t>
            </a:r>
          </a:p>
          <a:p>
            <a:pPr algn="just"/>
            <a:r>
              <a:rPr lang="en-GB" sz="1600" dirty="0">
                <a:latin typeface="Calibri"/>
                <a:ea typeface="Calibri"/>
                <a:cs typeface="Calibri"/>
              </a:rPr>
              <a:t> 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GB" sz="1600" dirty="0">
                <a:latin typeface="Calibri"/>
                <a:ea typeface="Calibri"/>
                <a:cs typeface="Calibri"/>
                <a:hlinkClick r:id="rId4"/>
              </a:rPr>
              <a:t>https://www.fssai.gov.in/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algn="just"/>
            <a:r>
              <a:rPr lang="en-GB" sz="1600" b="1" dirty="0">
                <a:latin typeface="Calibri"/>
                <a:ea typeface="ＭＳ Ｐゴシック"/>
                <a:cs typeface="Calibri"/>
              </a:rPr>
              <a:t> ICAR- </a:t>
            </a:r>
            <a:r>
              <a:rPr lang="en-GB" sz="1600" dirty="0">
                <a:latin typeface="Calibri"/>
                <a:ea typeface="Calibri"/>
                <a:cs typeface="Calibri"/>
              </a:rPr>
              <a:t>Indian Council of Agricultural Research</a:t>
            </a:r>
          </a:p>
          <a:p>
            <a:pPr algn="just"/>
            <a:r>
              <a:rPr lang="en-GB" sz="1600" dirty="0">
                <a:latin typeface="Calibri"/>
                <a:ea typeface="Calibri"/>
                <a:cs typeface="Calibri"/>
              </a:rPr>
              <a:t> 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GB" sz="1600" dirty="0">
                <a:latin typeface="Calibri"/>
                <a:ea typeface="Calibri"/>
                <a:cs typeface="Calibri"/>
                <a:hlinkClick r:id="rId5"/>
              </a:rPr>
              <a:t>https://nivedi.res.in/amu_tool/about.php</a:t>
            </a:r>
            <a:r>
              <a:rPr lang="en-GB" sz="1600" dirty="0">
                <a:latin typeface="Calibri"/>
                <a:ea typeface="Calibri"/>
                <a:cs typeface="Calibri"/>
              </a:rPr>
              <a:t>)</a:t>
            </a:r>
            <a:endParaRPr lang="en-GB" sz="16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</a:endParaRPr>
          </a:p>
          <a:p>
            <a:pPr algn="just"/>
            <a:r>
              <a:rPr lang="en-GB" sz="1600" b="1" dirty="0">
                <a:latin typeface="Calibri"/>
                <a:ea typeface="ＭＳ Ｐゴシック"/>
                <a:cs typeface="Calibri"/>
              </a:rPr>
              <a:t> WHO-</a:t>
            </a:r>
            <a:r>
              <a:rPr lang="en-GB" sz="1600" dirty="0">
                <a:latin typeface="Calibri"/>
                <a:ea typeface="Calibri"/>
                <a:cs typeface="Calibri"/>
              </a:rPr>
              <a:t> Global Action Plan on Antimicrobial  Resistance</a:t>
            </a:r>
          </a:p>
          <a:p>
            <a:pPr algn="just"/>
            <a:r>
              <a:rPr lang="en-GB" sz="1600" dirty="0">
                <a:latin typeface="Calibri"/>
                <a:ea typeface="Calibri"/>
                <a:cs typeface="Calibri"/>
                <a:hlinkClick r:id="rId6"/>
              </a:rPr>
              <a:t> (https://www.who.int/publications/i/item/9789241509763)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pPr algn="just"/>
            <a:r>
              <a:rPr lang="en-GB" sz="1600" b="1" dirty="0">
                <a:latin typeface="Calibri"/>
                <a:ea typeface="ＭＳ Ｐゴシック"/>
                <a:cs typeface="Calibri"/>
              </a:rPr>
              <a:t>  FAO- </a:t>
            </a:r>
            <a:r>
              <a:rPr lang="en-GB" sz="1600" dirty="0">
                <a:latin typeface="Calibri"/>
                <a:ea typeface="Calibri"/>
                <a:cs typeface="Calibri"/>
              </a:rPr>
              <a:t>Antimicrobial Resistance in Food and  Agriculture</a:t>
            </a:r>
          </a:p>
          <a:p>
            <a:pPr algn="just"/>
            <a:r>
              <a:rPr lang="en-GB" sz="1600" dirty="0">
                <a:latin typeface="Calibri"/>
                <a:ea typeface="Calibri"/>
                <a:cs typeface="Calibri"/>
              </a:rPr>
              <a:t>  </a:t>
            </a:r>
            <a:r>
              <a:rPr lang="en-GB" sz="1600" dirty="0">
                <a:latin typeface="Calibri"/>
                <a:ea typeface="Calibri"/>
                <a:cs typeface="Calibri"/>
                <a:hlinkClick r:id="rId7"/>
              </a:rPr>
              <a:t>(https://www.fao.org/antimicrobial-resistance/en/)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pPr algn="just"/>
            <a:endParaRPr lang="en-GB" sz="1600" dirty="0">
              <a:latin typeface="Calibri"/>
              <a:ea typeface="Calibri"/>
              <a:cs typeface="Calibri"/>
            </a:endParaRPr>
          </a:p>
          <a:p>
            <a:pPr algn="just"/>
            <a:r>
              <a:rPr lang="en-GB" sz="1600" b="1" u="sng" dirty="0">
                <a:latin typeface="Calibri"/>
                <a:ea typeface="Calibri"/>
                <a:cs typeface="Calibri"/>
              </a:rPr>
              <a:t>Research-</a:t>
            </a:r>
            <a:endParaRPr lang="en-GB" sz="1600" dirty="0">
              <a:cs typeface="Calibri"/>
            </a:endParaRPr>
          </a:p>
          <a:p>
            <a:pPr marL="342900" indent="-342900" algn="just">
              <a:buFont typeface="Wingdings"/>
              <a:buChar char="ü"/>
            </a:pPr>
            <a:r>
              <a:rPr lang="en-GB" sz="1600" dirty="0">
                <a:latin typeface="Calibri"/>
                <a:ea typeface="Calibri"/>
                <a:cs typeface="Calibri"/>
              </a:rPr>
              <a:t> Patel et al., 2022 – Antibiotic residues in Gujarat milk above MRL.</a:t>
            </a:r>
            <a:endParaRPr lang="en-GB" sz="1600" dirty="0">
              <a:latin typeface="ＭＳ Ｐゴシック"/>
              <a:ea typeface="ＭＳ Ｐゴシック"/>
              <a:cs typeface="Calibri"/>
            </a:endParaRPr>
          </a:p>
          <a:p>
            <a:pPr marL="342900" indent="-342900" algn="just">
              <a:buFont typeface="Wingdings"/>
              <a:buChar char="ü"/>
            </a:pPr>
            <a:r>
              <a:rPr lang="en-GB" sz="1600" dirty="0">
                <a:latin typeface="Calibri"/>
                <a:ea typeface="Calibri"/>
                <a:cs typeface="Calibri"/>
              </a:rPr>
              <a:t>  Murugesan et al., 2023 – 21% milk samples in Bengaluru had residues.</a:t>
            </a:r>
            <a:endParaRPr lang="en-GB" sz="1600" dirty="0">
              <a:latin typeface="ＭＳ Ｐゴシック"/>
              <a:ea typeface="ＭＳ Ｐゴシック"/>
              <a:cs typeface="Calibri"/>
            </a:endParaRPr>
          </a:p>
          <a:p>
            <a:pPr marL="342900" indent="-342900" algn="just">
              <a:buFont typeface="Wingdings"/>
              <a:buChar char="ü"/>
            </a:pPr>
            <a:r>
              <a:rPr lang="en-GB" sz="1600" dirty="0">
                <a:latin typeface="Calibri"/>
                <a:ea typeface="Calibri"/>
                <a:cs typeface="Calibri"/>
              </a:rPr>
              <a:t>  Vijay et al., 2023 – Quantified AMU in Punjab dairy herds.</a:t>
            </a:r>
            <a:endParaRPr lang="en-GB" sz="1600" dirty="0">
              <a:latin typeface="ＭＳ Ｐゴシック"/>
              <a:ea typeface="ＭＳ Ｐゴシック"/>
              <a:cs typeface="Calibri"/>
            </a:endParaRPr>
          </a:p>
          <a:p>
            <a:pPr marL="342900" indent="-342900" algn="just">
              <a:buFont typeface="Wingdings"/>
              <a:buChar char="ü"/>
            </a:pPr>
            <a:r>
              <a:rPr lang="en-GB" sz="1600" dirty="0">
                <a:latin typeface="Calibri"/>
                <a:ea typeface="Calibri"/>
                <a:cs typeface="Calibri"/>
              </a:rPr>
              <a:t>  Ramesh &amp; Tripathi, 2022 – Low consumer awareness of residues.</a:t>
            </a:r>
            <a:endParaRPr lang="en-GB" sz="1600" dirty="0">
              <a:latin typeface="ＭＳ Ｐゴシック"/>
              <a:ea typeface="ＭＳ Ｐゴシック"/>
              <a:cs typeface="Calibri"/>
            </a:endParaRPr>
          </a:p>
          <a:p>
            <a:pPr marL="342900" indent="-342900" algn="just">
              <a:buFont typeface="Wingdings"/>
              <a:buChar char="ü"/>
            </a:pPr>
            <a:r>
              <a:rPr lang="en-GB" sz="1600" dirty="0">
                <a:latin typeface="Calibri"/>
                <a:ea typeface="Calibri"/>
                <a:cs typeface="Calibri"/>
              </a:rPr>
              <a:t>  </a:t>
            </a:r>
            <a:r>
              <a:rPr lang="en-GB" sz="1600" dirty="0" err="1">
                <a:latin typeface="Calibri"/>
                <a:ea typeface="Calibri"/>
                <a:cs typeface="Calibri"/>
              </a:rPr>
              <a:t>Akhoon</a:t>
            </a:r>
            <a:r>
              <a:rPr lang="en-GB" sz="1600" dirty="0">
                <a:latin typeface="Calibri"/>
                <a:ea typeface="Calibri"/>
                <a:cs typeface="Calibri"/>
              </a:rPr>
              <a:t> et al., 2025 – Drug residues detected in Kashmir milk (HPLC).</a:t>
            </a:r>
            <a:endParaRPr lang="en-GB" sz="1600" dirty="0">
              <a:latin typeface="ＭＳ Ｐゴシック"/>
              <a:ea typeface="ＭＳ Ｐゴシック"/>
              <a:cs typeface="Calibri"/>
            </a:endParaRPr>
          </a:p>
          <a:p>
            <a:pPr algn="just"/>
            <a:endParaRPr lang="en-GB" sz="1600" b="1" u="sng" dirty="0">
              <a:latin typeface="Calibri"/>
              <a:ea typeface="Calibri"/>
              <a:cs typeface="Calibri"/>
            </a:endParaRPr>
          </a:p>
          <a:p>
            <a:pPr algn="just"/>
            <a:endParaRPr lang="en-GB" sz="1600" b="1" u="sng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Graphic 3" descr="Earth globe: Americas with solid fill">
            <a:extLst>
              <a:ext uri="{FF2B5EF4-FFF2-40B4-BE49-F238E27FC236}">
                <a16:creationId xmlns:a16="http://schemas.microsoft.com/office/drawing/2014/main" id="{0DBDC53B-1D86-2FA9-9871-AE843648A7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2356" y="4148730"/>
            <a:ext cx="397109" cy="351354"/>
          </a:xfrm>
          <a:prstGeom prst="rect">
            <a:avLst/>
          </a:prstGeom>
        </p:spPr>
      </p:pic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550277EE-F66B-7371-4D12-C94BA11053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2221" y="1162814"/>
            <a:ext cx="417244" cy="43001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06221"/>
              </p:ext>
            </p:extLst>
          </p:nvPr>
        </p:nvGraphicFramePr>
        <p:xfrm>
          <a:off x="5937026" y="1284687"/>
          <a:ext cx="6113459" cy="4821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726">
                <a:tc>
                  <a:txBody>
                    <a:bodyPr/>
                    <a:lstStyle/>
                    <a:p>
                      <a:r>
                        <a:rPr sz="1200" b="1" dirty="0">
                          <a:solidFill>
                            <a:srgbClr val="FFFFFF"/>
                          </a:solidFill>
                        </a:rPr>
                        <a:t>Feature / Aspect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b="1" dirty="0">
                          <a:solidFill>
                            <a:srgbClr val="FFFFFF"/>
                          </a:solidFill>
                        </a:rPr>
                        <a:t>Existing Farm Apps (e.g. </a:t>
                      </a:r>
                      <a:r>
                        <a:rPr sz="1200" b="1" dirty="0" err="1">
                          <a:solidFill>
                            <a:srgbClr val="FFFFFF"/>
                          </a:solidFill>
                        </a:rPr>
                        <a:t>DeHaat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</a:rPr>
                        <a:t>, Stellapps, </a:t>
                      </a:r>
                      <a:r>
                        <a:rPr sz="1200" b="1" dirty="0" err="1">
                          <a:solidFill>
                            <a:srgbClr val="FFFFFF"/>
                          </a:solidFill>
                        </a:rPr>
                        <a:t>FarmERP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b="1">
                          <a:solidFill>
                            <a:srgbClr val="FFFFFF"/>
                          </a:solidFill>
                        </a:rPr>
                        <a:t>Our Digital Farm Management Portal (MRL–AMU)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7">
                <a:tc>
                  <a:txBody>
                    <a:bodyPr/>
                    <a:lstStyle/>
                    <a:p>
                      <a:r>
                        <a:rPr sz="1200"/>
                        <a:t>Basic Farm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✅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✅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7">
                <a:tc>
                  <a:txBody>
                    <a:bodyPr/>
                    <a:lstStyle/>
                    <a:p>
                      <a:r>
                        <a:rPr sz="1200"/>
                        <a:t>Supply Chain &amp; Market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✅ Strong 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⚪ Not focus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7">
                <a:tc>
                  <a:txBody>
                    <a:bodyPr/>
                    <a:lstStyle/>
                    <a:p>
                      <a:r>
                        <a:rPr sz="1200"/>
                        <a:t>Financial &amp; Advisory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✅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⚪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661">
                <a:tc>
                  <a:txBody>
                    <a:bodyPr/>
                    <a:lstStyle/>
                    <a:p>
                      <a:r>
                        <a:rPr sz="1200"/>
                        <a:t>MRL (Maximum Residue Level)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✅ Real-time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661">
                <a:tc>
                  <a:txBody>
                    <a:bodyPr/>
                    <a:lstStyle/>
                    <a:p>
                      <a:r>
                        <a:rPr sz="1200"/>
                        <a:t>AMU (Antimicrobial Usage)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✅ Per-animal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97">
                <a:tc>
                  <a:txBody>
                    <a:bodyPr/>
                    <a:lstStyle/>
                    <a:p>
                      <a:r>
                        <a:rPr sz="1200"/>
                        <a:t>Consumer Transparency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✅ QR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97">
                <a:tc>
                  <a:txBody>
                    <a:bodyPr/>
                    <a:lstStyle/>
                    <a:p>
                      <a:r>
                        <a:rPr sz="1200"/>
                        <a:t>AI/ML Predictive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⚪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✅ 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97">
                <a:tc>
                  <a:txBody>
                    <a:bodyPr/>
                    <a:lstStyle/>
                    <a:p>
                      <a:r>
                        <a:rPr sz="1200"/>
                        <a:t>Regulatory Compliance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✅ Auto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2661">
                <a:tc>
                  <a:txBody>
                    <a:bodyPr/>
                    <a:lstStyle/>
                    <a:p>
                      <a:r>
                        <a:rPr sz="1200"/>
                        <a:t>Multi-User Portal (Farmer + Admin)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❌ Farmer-only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✅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97">
                <a:tc>
                  <a:txBody>
                    <a:bodyPr/>
                    <a:lstStyle/>
                    <a:p>
                      <a:r>
                        <a:rPr sz="1200"/>
                        <a:t>AI Chatbot for Farmers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✅ 24×7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2661">
                <a:tc>
                  <a:txBody>
                    <a:bodyPr/>
                    <a:lstStyle/>
                    <a:p>
                      <a:r>
                        <a:rPr sz="1200"/>
                        <a:t>Future Roadmap: Consumer Portal (Sell &amp; Buy)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🟢 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97">
                <a:tc>
                  <a:txBody>
                    <a:bodyPr/>
                    <a:lstStyle/>
                    <a:p>
                      <a:r>
                        <a:rPr sz="1200"/>
                        <a:t>Unique USP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Supply-chain 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First MRL–AMU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E6FEBD-547A-4782-576F-2E83A277EBE7}"/>
              </a:ext>
            </a:extLst>
          </p:cNvPr>
          <p:cNvSpPr txBox="1"/>
          <p:nvPr/>
        </p:nvSpPr>
        <p:spPr>
          <a:xfrm>
            <a:off x="5937026" y="6356353"/>
            <a:ext cx="611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LIVE DEMO-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7730</TotalTime>
  <Words>1348</Words>
  <Application>Microsoft Office PowerPoint</Application>
  <PresentationFormat>Widescreen</PresentationFormat>
  <Paragraphs>247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      OneHealth Trace – Safe Animal Products for Safe Humans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Asus Tuf Gaming</cp:lastModifiedBy>
  <cp:revision>908</cp:revision>
  <dcterms:created xsi:type="dcterms:W3CDTF">2013-12-12T18:46:50Z</dcterms:created>
  <dcterms:modified xsi:type="dcterms:W3CDTF">2025-09-21T12:07:22Z</dcterms:modified>
  <cp:category/>
</cp:coreProperties>
</file>