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7FC3-4771-4EEA-96A7-CFE0BD1062C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E9EA6E0-5ADC-4266-8615-D1563CEF5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7FC3-4771-4EEA-96A7-CFE0BD1062C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9EA6E0-5ADC-4266-8615-D1563CEF5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19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7FC3-4771-4EEA-96A7-CFE0BD1062C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9EA6E0-5ADC-4266-8615-D1563CEF53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44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7FC3-4771-4EEA-96A7-CFE0BD1062C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9EA6E0-5ADC-4266-8615-D1563CEF5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328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7FC3-4771-4EEA-96A7-CFE0BD1062C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9EA6E0-5ADC-4266-8615-D1563CEF532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0230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7FC3-4771-4EEA-96A7-CFE0BD1062C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9EA6E0-5ADC-4266-8615-D1563CEF5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0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7FC3-4771-4EEA-96A7-CFE0BD1062C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A6E0-5ADC-4266-8615-D1563CEF5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365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7FC3-4771-4EEA-96A7-CFE0BD1062C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A6E0-5ADC-4266-8615-D1563CEF5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83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7FC3-4771-4EEA-96A7-CFE0BD1062C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A6E0-5ADC-4266-8615-D1563CEF5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8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7FC3-4771-4EEA-96A7-CFE0BD1062C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9EA6E0-5ADC-4266-8615-D1563CEF5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26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7FC3-4771-4EEA-96A7-CFE0BD1062C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9EA6E0-5ADC-4266-8615-D1563CEF5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19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7FC3-4771-4EEA-96A7-CFE0BD1062C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9EA6E0-5ADC-4266-8615-D1563CEF5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88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7FC3-4771-4EEA-96A7-CFE0BD1062C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A6E0-5ADC-4266-8615-D1563CEF5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7FC3-4771-4EEA-96A7-CFE0BD1062C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A6E0-5ADC-4266-8615-D1563CEF5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83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7FC3-4771-4EEA-96A7-CFE0BD1062C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A6E0-5ADC-4266-8615-D1563CEF5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60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7FC3-4771-4EEA-96A7-CFE0BD1062C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9EA6E0-5ADC-4266-8615-D1563CEF5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27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7FC3-4771-4EEA-96A7-CFE0BD1062C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E9EA6E0-5ADC-4266-8615-D1563CEF5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0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2262" y="305555"/>
            <a:ext cx="8915399" cy="226278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Project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 Analysis</a:t>
            </a:r>
            <a:endParaRPr lang="en-IN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1192" y="3138703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Suhas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Sakhare</a:t>
            </a:r>
          </a:p>
          <a:p>
            <a:pPr algn="ctr"/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Vishal Dhore</a:t>
            </a:r>
            <a:endParaRPr lang="en-IN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54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Wise Analysis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Percentage of bookings in each hotels</a:t>
            </a:r>
            <a:r>
              <a:rPr lang="en-US" dirty="0" smtClean="0"/>
              <a:t>?</a:t>
            </a:r>
          </a:p>
          <a:p>
            <a:r>
              <a:rPr lang="en-US" dirty="0"/>
              <a:t>Which hotel has high chance that its customer will return for </a:t>
            </a:r>
            <a:r>
              <a:rPr lang="en-US" dirty="0" smtClean="0"/>
              <a:t>another </a:t>
            </a:r>
            <a:r>
              <a:rPr lang="en-US" dirty="0"/>
              <a:t>stay</a:t>
            </a:r>
            <a:r>
              <a:rPr lang="en-US" dirty="0" smtClean="0"/>
              <a:t>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78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317" y="4861131"/>
            <a:ext cx="8911687" cy="1280890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Around 60% bookings are for City hotel and 40% bookings are for Resort hotel.</a:t>
            </a:r>
            <a:endParaRPr lang="en-IN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158" y="132784"/>
            <a:ext cx="8924846" cy="414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60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836" y="5078415"/>
            <a:ext cx="8911687" cy="1280890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hotels have very small percentage that customer will repeat, but Resort hotel has slightly higher repeat % than City Hotel.</a:t>
            </a:r>
            <a:endParaRPr lang="en-IN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836" y="96571"/>
            <a:ext cx="9895766" cy="428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05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channel wise Analysis</a:t>
            </a:r>
            <a:endParaRPr lang="en-IN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Which is the most common channel for booking hotels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Which channel is mostly used for early booking of hotels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hotel has higher bookings cancellation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rate?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940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126" y="214265"/>
            <a:ext cx="8424403" cy="556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52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096" y="5268537"/>
            <a:ext cx="8911687" cy="1280890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TA/TO is mostly used for planning Hotel visits ahead of time. But for sudden visits other mediums are most preferred.</a:t>
            </a:r>
            <a:endParaRPr lang="en-IN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096" y="214266"/>
            <a:ext cx="9170268" cy="442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84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012" y="5277591"/>
            <a:ext cx="8911687" cy="128089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Almost 30 % of City Hotel bookings got canceled.</a:t>
            </a:r>
            <a:endParaRPr lang="en-IN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316" y="404388"/>
            <a:ext cx="8302662" cy="422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56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0325" y="1692998"/>
            <a:ext cx="10264287" cy="5165002"/>
          </a:xfrm>
        </p:spPr>
        <p:txBody>
          <a:bodyPr>
            <a:normAutofit/>
          </a:bodyPr>
          <a:lstStyle/>
          <a:p>
            <a:r>
              <a:rPr lang="en-US" dirty="0"/>
              <a:t>Around 60% bookings are for City hotel and 40% bookings are for Resort hotel, therefore City Hotel is </a:t>
            </a:r>
            <a:r>
              <a:rPr lang="en-US" dirty="0" smtClean="0"/>
              <a:t>busier than </a:t>
            </a:r>
            <a:r>
              <a:rPr lang="en-US" dirty="0"/>
              <a:t>Resort hotel. Also the </a:t>
            </a:r>
            <a:r>
              <a:rPr lang="en-US" dirty="0" smtClean="0"/>
              <a:t>overall of </a:t>
            </a:r>
            <a:r>
              <a:rPr lang="en-US" dirty="0"/>
              <a:t>City hotel is slightly higher than Resort hotel.</a:t>
            </a:r>
          </a:p>
          <a:p>
            <a:r>
              <a:rPr lang="en-US" dirty="0"/>
              <a:t>Mostly guests stay for less than 5 days in hotel and for longer stays Resort hotel is preferred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Both hotels have significantly higher booking cancellation rates and very few guests less than 3 % return </a:t>
            </a:r>
            <a:r>
              <a:rPr lang="en-US" dirty="0" smtClean="0"/>
              <a:t>for another </a:t>
            </a:r>
            <a:r>
              <a:rPr lang="en-US" dirty="0"/>
              <a:t>booking in City hotel. 5% guests return for stay in Resort hotel.</a:t>
            </a:r>
          </a:p>
          <a:p>
            <a:r>
              <a:rPr lang="en-US" dirty="0"/>
              <a:t>Most of the guests came from </a:t>
            </a:r>
            <a:r>
              <a:rPr lang="en-US" dirty="0" smtClean="0"/>
              <a:t>European countries, </a:t>
            </a:r>
            <a:r>
              <a:rPr lang="en-US" dirty="0"/>
              <a:t>with most no. of guest coming </a:t>
            </a:r>
            <a:r>
              <a:rPr lang="en-US" dirty="0" smtClean="0"/>
              <a:t>from </a:t>
            </a:r>
            <a:r>
              <a:rPr lang="en-US" dirty="0"/>
              <a:t>Portugal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Guests use different channels for making bookings out of which most preferred way is TA/TO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For hotels </a:t>
            </a:r>
            <a:r>
              <a:rPr lang="en-US" dirty="0" smtClean="0"/>
              <a:t>higher ADR deals </a:t>
            </a:r>
            <a:r>
              <a:rPr lang="en-US" dirty="0"/>
              <a:t>come via GDS channel, so hotels should increase their popularity on this channel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Almost 30% of bookings via TA/TO are cancelled.</a:t>
            </a:r>
          </a:p>
          <a:p>
            <a:pPr marL="0" indent="0">
              <a:buNone/>
            </a:pP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994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2919" y="630724"/>
            <a:ext cx="10112800" cy="6227276"/>
          </a:xfrm>
        </p:spPr>
        <p:txBody>
          <a:bodyPr>
            <a:normAutofit/>
          </a:bodyPr>
          <a:lstStyle/>
          <a:p>
            <a:r>
              <a:rPr lang="en-US" dirty="0"/>
              <a:t>Not getting same room as reserved, longer lead time and waiting time do not affect cancellation of </a:t>
            </a:r>
            <a:r>
              <a:rPr lang="en-US" dirty="0" smtClean="0"/>
              <a:t>bookings. Although </a:t>
            </a:r>
            <a:r>
              <a:rPr lang="en-US" dirty="0"/>
              <a:t>different room allotment do lowers </a:t>
            </a:r>
            <a:r>
              <a:rPr lang="en-US" dirty="0" smtClean="0"/>
              <a:t>the ADR.</a:t>
            </a:r>
            <a:endParaRPr lang="en-US" dirty="0"/>
          </a:p>
          <a:p>
            <a:r>
              <a:rPr lang="en-US" dirty="0"/>
              <a:t>July-August are the most busier and profitable months for both of hotels. </a:t>
            </a:r>
            <a:endParaRPr lang="en-US" dirty="0" smtClean="0"/>
          </a:p>
          <a:p>
            <a:r>
              <a:rPr lang="en-US" dirty="0" smtClean="0"/>
              <a:t>August </a:t>
            </a:r>
            <a:r>
              <a:rPr lang="en-US" dirty="0"/>
              <a:t>are the most busier and profitable months for both of </a:t>
            </a:r>
            <a:r>
              <a:rPr lang="en-US" dirty="0" smtClean="0"/>
              <a:t>hotels.</a:t>
            </a:r>
          </a:p>
          <a:p>
            <a:r>
              <a:rPr lang="en-US" dirty="0" smtClean="0"/>
              <a:t>Within </a:t>
            </a:r>
            <a:r>
              <a:rPr lang="en-US" dirty="0"/>
              <a:t>a </a:t>
            </a:r>
            <a:r>
              <a:rPr lang="en-US" dirty="0" smtClean="0"/>
              <a:t>month, ADR gradually </a:t>
            </a:r>
            <a:r>
              <a:rPr lang="en-US" dirty="0"/>
              <a:t>increases as month ends, with small sudden rise on weekends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Couples are the most common guests for hotels, hence hotels can plan services according to couples </a:t>
            </a:r>
            <a:r>
              <a:rPr lang="en-US" dirty="0" smtClean="0"/>
              <a:t>need to </a:t>
            </a:r>
            <a:r>
              <a:rPr lang="en-US" dirty="0"/>
              <a:t>increase revenue.</a:t>
            </a:r>
          </a:p>
          <a:p>
            <a:r>
              <a:rPr lang="en-US" dirty="0"/>
              <a:t>More number of people in guests results in more number of special requests</a:t>
            </a:r>
            <a:r>
              <a:rPr lang="en-US" dirty="0" smtClean="0"/>
              <a:t>..</a:t>
            </a:r>
            <a:endParaRPr lang="en-US" dirty="0"/>
          </a:p>
          <a:p>
            <a:r>
              <a:rPr lang="en-US" dirty="0"/>
              <a:t>Bookings made via complementary market segment and adults have on average high no. of special request</a:t>
            </a:r>
            <a:r>
              <a:rPr lang="en-US" dirty="0" smtClean="0"/>
              <a:t>..</a:t>
            </a:r>
            <a:endParaRPr lang="en-US" dirty="0"/>
          </a:p>
          <a:p>
            <a:r>
              <a:rPr lang="en-US" dirty="0"/>
              <a:t>For customers, generally the longer stays (more than 15 days) can result in better deals in terms of </a:t>
            </a:r>
            <a:r>
              <a:rPr lang="en-US" dirty="0" smtClean="0"/>
              <a:t>low ADR.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 to Discuss:</a:t>
            </a:r>
            <a:endParaRPr lang="en-IN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20982"/>
            <a:ext cx="8915400" cy="4390240"/>
          </a:xfrm>
        </p:spPr>
        <p:txBody>
          <a:bodyPr numCol="2"/>
          <a:lstStyle/>
          <a:p>
            <a:r>
              <a:rPr lang="en-US" dirty="0" smtClean="0"/>
              <a:t>Agenda</a:t>
            </a:r>
          </a:p>
          <a:p>
            <a:r>
              <a:rPr lang="en-US" dirty="0" smtClean="0"/>
              <a:t>Data Summary</a:t>
            </a:r>
          </a:p>
          <a:p>
            <a:r>
              <a:rPr lang="en-US" dirty="0" err="1"/>
              <a:t>Univariate</a:t>
            </a:r>
            <a:r>
              <a:rPr lang="en-US" dirty="0"/>
              <a:t> analysis</a:t>
            </a:r>
            <a:endParaRPr lang="en-US" dirty="0" smtClean="0"/>
          </a:p>
          <a:p>
            <a:r>
              <a:rPr lang="en-US" dirty="0" smtClean="0"/>
              <a:t>Hotel Wise Analysis</a:t>
            </a:r>
          </a:p>
          <a:p>
            <a:r>
              <a:rPr lang="en-IN" dirty="0"/>
              <a:t>Distribution Channel wise </a:t>
            </a:r>
            <a:r>
              <a:rPr lang="en-IN" dirty="0" smtClean="0"/>
              <a:t>analysis</a:t>
            </a:r>
          </a:p>
          <a:p>
            <a:r>
              <a:rPr lang="en-IN" dirty="0"/>
              <a:t>Some important </a:t>
            </a:r>
            <a:r>
              <a:rPr lang="en-IN" dirty="0" smtClean="0"/>
              <a:t>questions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1069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Agenda:</a:t>
            </a:r>
            <a:endParaRPr lang="en-IN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3232" y="1905000"/>
            <a:ext cx="10628768" cy="4785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discuss the analysis of given hotel bookings data set hotel bookings data set from </a:t>
            </a:r>
            <a:r>
              <a:rPr lang="en-US" dirty="0" smtClean="0"/>
              <a:t>2015—2017.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have done analyses in following ways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Hotel wise </a:t>
            </a:r>
            <a:r>
              <a:rPr lang="en-US" dirty="0" smtClean="0"/>
              <a:t>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Distribution Channel wise </a:t>
            </a:r>
            <a:r>
              <a:rPr lang="en-US" dirty="0" smtClean="0"/>
              <a:t>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doing this we’ll try to find out key factors driving the hotel bookings trends.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66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723" y="8090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Summary:</a:t>
            </a:r>
            <a:endParaRPr lang="en-IN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1518" y="845745"/>
            <a:ext cx="10969781" cy="50789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Given data set has different columns of variables crucial for hotel bookings. Some of them are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smtClean="0"/>
              <a:t>Hotel: The </a:t>
            </a:r>
            <a:r>
              <a:rPr lang="en-US" sz="1600" dirty="0"/>
              <a:t>category of hotels, which are two resort hotel and city hotel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err="1" smtClean="0"/>
              <a:t>Is_Cancelled</a:t>
            </a:r>
            <a:r>
              <a:rPr lang="en-US" sz="1600" dirty="0" smtClean="0"/>
              <a:t> </a:t>
            </a:r>
            <a:r>
              <a:rPr lang="en-US" sz="1600" dirty="0"/>
              <a:t>: The value of column show the cancellation type. If the booking was cancelled or not. </a:t>
            </a:r>
            <a:r>
              <a:rPr lang="en-US" sz="1600" dirty="0" smtClean="0"/>
              <a:t>Values[0,1</a:t>
            </a:r>
            <a:r>
              <a:rPr lang="en-US" sz="1600" dirty="0"/>
              <a:t>], where 0 indicates not cancelled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err="1"/>
              <a:t>L</a:t>
            </a:r>
            <a:r>
              <a:rPr lang="en-US" sz="1600" dirty="0" err="1" smtClean="0"/>
              <a:t>ead_time</a:t>
            </a:r>
            <a:r>
              <a:rPr lang="en-US" sz="1600" dirty="0" smtClean="0"/>
              <a:t> : The </a:t>
            </a:r>
            <a:r>
              <a:rPr lang="en-US" sz="1600" dirty="0"/>
              <a:t>time between reservation and actual </a:t>
            </a:r>
            <a:r>
              <a:rPr lang="en-US" sz="1600" dirty="0" smtClean="0"/>
              <a:t>arrival.</a:t>
            </a:r>
          </a:p>
          <a:p>
            <a:endParaRPr lang="en-US" sz="1600" dirty="0"/>
          </a:p>
          <a:p>
            <a:r>
              <a:rPr lang="en-US" sz="1600" dirty="0" err="1" smtClean="0"/>
              <a:t>Stayed_In_Weekend_Nights</a:t>
            </a:r>
            <a:r>
              <a:rPr lang="en-US" sz="1600" dirty="0" smtClean="0"/>
              <a:t> : The </a:t>
            </a:r>
            <a:r>
              <a:rPr lang="en-US" sz="1600" dirty="0"/>
              <a:t>number of weekend nights stay per </a:t>
            </a:r>
            <a:r>
              <a:rPr lang="en-US" sz="1600" dirty="0" smtClean="0"/>
              <a:t>reservation.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Stayed_In_Weekday_Nights</a:t>
            </a:r>
            <a:r>
              <a:rPr lang="en-US" sz="1600" dirty="0" smtClean="0"/>
              <a:t> : The </a:t>
            </a:r>
            <a:r>
              <a:rPr lang="en-US" sz="1600" dirty="0"/>
              <a:t>number of weekday nights stay per reservation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Meal : Meal </a:t>
            </a:r>
            <a:r>
              <a:rPr lang="en-US" sz="1600" dirty="0"/>
              <a:t>preferences per </a:t>
            </a:r>
            <a:r>
              <a:rPr lang="en-US" sz="1600" dirty="0" smtClean="0"/>
              <a:t>reservation.[</a:t>
            </a:r>
            <a:r>
              <a:rPr lang="en-US" sz="1600" dirty="0" err="1" smtClean="0"/>
              <a:t>BB,FB,HB,SC,Undefined</a:t>
            </a:r>
            <a:r>
              <a:rPr lang="en-US" sz="1600" dirty="0" smtClean="0"/>
              <a:t>]</a:t>
            </a:r>
          </a:p>
          <a:p>
            <a:endParaRPr lang="en-US" sz="1600" dirty="0"/>
          </a:p>
          <a:p>
            <a:r>
              <a:rPr lang="en-US" sz="1600" dirty="0" smtClean="0"/>
              <a:t>Country : The </a:t>
            </a:r>
            <a:r>
              <a:rPr lang="en-US" sz="1600" dirty="0"/>
              <a:t>origin country of guest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104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677" y="860079"/>
            <a:ext cx="10391036" cy="5681050"/>
          </a:xfrm>
        </p:spPr>
        <p:txBody>
          <a:bodyPr/>
          <a:lstStyle/>
          <a:p>
            <a:r>
              <a:rPr lang="en-US" dirty="0" err="1"/>
              <a:t>Market_Segment</a:t>
            </a:r>
            <a:r>
              <a:rPr lang="en-US" dirty="0"/>
              <a:t>: This column show how reservation was made and what is the purpose this of reservation. </a:t>
            </a:r>
            <a:r>
              <a:rPr lang="en-US" dirty="0" err="1"/>
              <a:t>Eg</a:t>
            </a:r>
            <a:r>
              <a:rPr lang="en-US" dirty="0"/>
              <a:t>, corporate means corporate trip, TA for travel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Distribution_Channel</a:t>
            </a:r>
            <a:r>
              <a:rPr lang="en-US" dirty="0"/>
              <a:t>: The </a:t>
            </a:r>
            <a:r>
              <a:rPr lang="en-US" dirty="0" err="1"/>
              <a:t>The</a:t>
            </a:r>
            <a:r>
              <a:rPr lang="en-US" dirty="0"/>
              <a:t> medium </a:t>
            </a:r>
            <a:r>
              <a:rPr lang="en-US" dirty="0" err="1"/>
              <a:t>medium</a:t>
            </a:r>
            <a:r>
              <a:rPr lang="en-US" dirty="0"/>
              <a:t> through booking was made.[Direct, Corporate, TA/TO, undefined, GDS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err="1" smtClean="0"/>
              <a:t>Is_Repeated_Guest</a:t>
            </a:r>
            <a:r>
              <a:rPr lang="en-US" dirty="0"/>
              <a:t>:  Shows if the guest is who has arrived earlier or not. Values[0,1]----&gt;0 indicates no and 1 indicated yes person is repeated guest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D</a:t>
            </a:r>
            <a:r>
              <a:rPr lang="en-US" dirty="0" err="1" smtClean="0"/>
              <a:t>ays_In_Waiting_List</a:t>
            </a:r>
            <a:r>
              <a:rPr lang="en-US" dirty="0"/>
              <a:t>: Number of days between actual booking and transact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Customer_Type</a:t>
            </a:r>
            <a:r>
              <a:rPr lang="en-US" dirty="0"/>
              <a:t>: Type of : Type of customers( Transient, group, etc.)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09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</a:t>
            </a:r>
            <a:r>
              <a:rPr lang="en-IN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737" y="1554179"/>
            <a:ext cx="10465806" cy="44301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While doing </a:t>
            </a:r>
            <a:r>
              <a:rPr lang="en-US" dirty="0" err="1"/>
              <a:t>univariate</a:t>
            </a:r>
            <a:r>
              <a:rPr lang="en-US" dirty="0"/>
              <a:t> analysis of given hotel booking dataset, we answered following questions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(1)Which agent made most of </a:t>
            </a:r>
            <a:r>
              <a:rPr lang="en-US" dirty="0" err="1"/>
              <a:t>bookings?Which</a:t>
            </a:r>
            <a:r>
              <a:rPr lang="en-US" dirty="0"/>
              <a:t> agent made most of bookings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(2)Which room type is in most demand and which room type generates highest </a:t>
            </a:r>
            <a:r>
              <a:rPr lang="en-US" dirty="0" err="1"/>
              <a:t>adr?Which</a:t>
            </a:r>
            <a:r>
              <a:rPr lang="en-US" dirty="0"/>
              <a:t> room type is in most demand and which room type generates highest </a:t>
            </a:r>
            <a:r>
              <a:rPr lang="en-US" dirty="0" err="1"/>
              <a:t>adr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(3)What </a:t>
            </a:r>
            <a:r>
              <a:rPr lang="en-US" dirty="0"/>
              <a:t>is the most preferred meal by </a:t>
            </a:r>
            <a:r>
              <a:rPr lang="en-US" dirty="0" err="1"/>
              <a:t>customers?What</a:t>
            </a:r>
            <a:r>
              <a:rPr lang="en-US" dirty="0"/>
              <a:t> is the most preferred meal by customers?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75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352" y="332378"/>
            <a:ext cx="10558731" cy="4243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23445" y="5251010"/>
            <a:ext cx="688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Agent with id no. 9 made most of the bookings.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49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627" y="364535"/>
            <a:ext cx="10493044" cy="44340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2340" y="5142369"/>
            <a:ext cx="99501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Type A room is most demanded by customers. A room is most demanded by customers.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Room types C, G and H are some of the highest</a:t>
            </a:r>
          </a:p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(average daily rate) generating rooms(average daily rate) generating rooms.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6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771" y="440601"/>
            <a:ext cx="9342911" cy="40435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5628" y="5033727"/>
            <a:ext cx="593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Most preferred meal type is BB( Bed and breakfast).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0222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149</TotalTime>
  <Words>821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Wisp</vt:lpstr>
      <vt:lpstr>Capstone Project Hotel Booking Analysis</vt:lpstr>
      <vt:lpstr>Points to Discuss:</vt:lpstr>
      <vt:lpstr>Agenda:</vt:lpstr>
      <vt:lpstr>Data Summary:</vt:lpstr>
      <vt:lpstr>PowerPoint Presentation</vt:lpstr>
      <vt:lpstr>Univariate analysis</vt:lpstr>
      <vt:lpstr>PowerPoint Presentation</vt:lpstr>
      <vt:lpstr>PowerPoint Presentation</vt:lpstr>
      <vt:lpstr>PowerPoint Presentation</vt:lpstr>
      <vt:lpstr>Hotel Wise Analysis </vt:lpstr>
      <vt:lpstr>Around 60% bookings are for City hotel and 40% bookings are for Resort hotel.</vt:lpstr>
      <vt:lpstr>Both hotels have very small percentage that customer will repeat, but Resort hotel has slightly higher repeat % than City Hotel.</vt:lpstr>
      <vt:lpstr>Distribution channel wise Analysis</vt:lpstr>
      <vt:lpstr>PowerPoint Presentation</vt:lpstr>
      <vt:lpstr> TA/TO is mostly used for planning Hotel visits ahead of time. But for sudden visits other mediums are most preferred.</vt:lpstr>
      <vt:lpstr>Almost 30 % of City Hotel bookings got canceled.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Hotel Booking Analysis</dc:title>
  <dc:creator>Microsoft account</dc:creator>
  <cp:lastModifiedBy>Microsoft account</cp:lastModifiedBy>
  <cp:revision>11</cp:revision>
  <dcterms:created xsi:type="dcterms:W3CDTF">2022-10-07T04:12:52Z</dcterms:created>
  <dcterms:modified xsi:type="dcterms:W3CDTF">2022-10-07T06:42:33Z</dcterms:modified>
</cp:coreProperties>
</file>