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8" r:id="rId13"/>
    <p:sldId id="269" r:id="rId14"/>
    <p:sldId id="270" r:id="rId15"/>
    <p:sldId id="286" r:id="rId16"/>
    <p:sldId id="287" r:id="rId17"/>
    <p:sldId id="288" r:id="rId18"/>
    <p:sldId id="289" r:id="rId19"/>
    <p:sldId id="290" r:id="rId20"/>
    <p:sldId id="291" r:id="rId21"/>
    <p:sldId id="292" r:id="rId22"/>
    <p:sldId id="293" r:id="rId23"/>
    <p:sldId id="294" r:id="rId24"/>
    <p:sldId id="295" r:id="rId25"/>
    <p:sldId id="285" r:id="rId26"/>
    <p:sldId id="27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DA47AD-0A12-45BD-BCC1-86FAF4064E5C}"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0AEE2EB-FAF1-49F6-A1A3-0DA14F451A43}" type="slidenum">
              <a:rPr lang="en-US" smtClean="0"/>
              <a:t>‹#›</a:t>
            </a:fld>
            <a:endParaRPr lang="en-US"/>
          </a:p>
        </p:txBody>
      </p:sp>
    </p:spTree>
    <p:extLst>
      <p:ext uri="{BB962C8B-B14F-4D97-AF65-F5344CB8AC3E}">
        <p14:creationId xmlns:p14="http://schemas.microsoft.com/office/powerpoint/2010/main" val="423497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DA47AD-0A12-45BD-BCC1-86FAF4064E5C}"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0AEE2EB-FAF1-49F6-A1A3-0DA14F451A43}" type="slidenum">
              <a:rPr lang="en-US" smtClean="0"/>
              <a:t>‹#›</a:t>
            </a:fld>
            <a:endParaRPr lang="en-US"/>
          </a:p>
        </p:txBody>
      </p:sp>
    </p:spTree>
    <p:extLst>
      <p:ext uri="{BB962C8B-B14F-4D97-AF65-F5344CB8AC3E}">
        <p14:creationId xmlns:p14="http://schemas.microsoft.com/office/powerpoint/2010/main" val="157686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DA47AD-0A12-45BD-BCC1-86FAF4064E5C}"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0AEE2EB-FAF1-49F6-A1A3-0DA14F451A43}"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3205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ADA47AD-0A12-45BD-BCC1-86FAF4064E5C}" type="datetimeFigureOut">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0AEE2EB-FAF1-49F6-A1A3-0DA14F451A43}" type="slidenum">
              <a:rPr lang="en-US" smtClean="0"/>
              <a:t>‹#›</a:t>
            </a:fld>
            <a:endParaRPr lang="en-US"/>
          </a:p>
        </p:txBody>
      </p:sp>
    </p:spTree>
    <p:extLst>
      <p:ext uri="{BB962C8B-B14F-4D97-AF65-F5344CB8AC3E}">
        <p14:creationId xmlns:p14="http://schemas.microsoft.com/office/powerpoint/2010/main" val="1217176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ADA47AD-0A12-45BD-BCC1-86FAF4064E5C}" type="datetimeFigureOut">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0AEE2EB-FAF1-49F6-A1A3-0DA14F451A43}"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7440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ADA47AD-0A12-45BD-BCC1-86FAF4064E5C}" type="datetimeFigureOut">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0AEE2EB-FAF1-49F6-A1A3-0DA14F451A43}" type="slidenum">
              <a:rPr lang="en-US" smtClean="0"/>
              <a:t>‹#›</a:t>
            </a:fld>
            <a:endParaRPr lang="en-US"/>
          </a:p>
        </p:txBody>
      </p:sp>
    </p:spTree>
    <p:extLst>
      <p:ext uri="{BB962C8B-B14F-4D97-AF65-F5344CB8AC3E}">
        <p14:creationId xmlns:p14="http://schemas.microsoft.com/office/powerpoint/2010/main" val="3447924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DA47AD-0A12-45BD-BCC1-86FAF4064E5C}"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AEE2EB-FAF1-49F6-A1A3-0DA14F451A43}" type="slidenum">
              <a:rPr lang="en-US" smtClean="0"/>
              <a:t>‹#›</a:t>
            </a:fld>
            <a:endParaRPr lang="en-US"/>
          </a:p>
        </p:txBody>
      </p:sp>
    </p:spTree>
    <p:extLst>
      <p:ext uri="{BB962C8B-B14F-4D97-AF65-F5344CB8AC3E}">
        <p14:creationId xmlns:p14="http://schemas.microsoft.com/office/powerpoint/2010/main" val="4265488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DA47AD-0A12-45BD-BCC1-86FAF4064E5C}"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AEE2EB-FAF1-49F6-A1A3-0DA14F451A43}" type="slidenum">
              <a:rPr lang="en-US" smtClean="0"/>
              <a:t>‹#›</a:t>
            </a:fld>
            <a:endParaRPr lang="en-US"/>
          </a:p>
        </p:txBody>
      </p:sp>
    </p:spTree>
    <p:extLst>
      <p:ext uri="{BB962C8B-B14F-4D97-AF65-F5344CB8AC3E}">
        <p14:creationId xmlns:p14="http://schemas.microsoft.com/office/powerpoint/2010/main" val="373043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DA47AD-0A12-45BD-BCC1-86FAF4064E5C}"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AEE2EB-FAF1-49F6-A1A3-0DA14F451A43}" type="slidenum">
              <a:rPr lang="en-US" smtClean="0"/>
              <a:t>‹#›</a:t>
            </a:fld>
            <a:endParaRPr lang="en-US"/>
          </a:p>
        </p:txBody>
      </p:sp>
    </p:spTree>
    <p:extLst>
      <p:ext uri="{BB962C8B-B14F-4D97-AF65-F5344CB8AC3E}">
        <p14:creationId xmlns:p14="http://schemas.microsoft.com/office/powerpoint/2010/main" val="284115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DA47AD-0A12-45BD-BCC1-86FAF4064E5C}"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0AEE2EB-FAF1-49F6-A1A3-0DA14F451A43}" type="slidenum">
              <a:rPr lang="en-US" smtClean="0"/>
              <a:t>‹#›</a:t>
            </a:fld>
            <a:endParaRPr lang="en-US"/>
          </a:p>
        </p:txBody>
      </p:sp>
    </p:spTree>
    <p:extLst>
      <p:ext uri="{BB962C8B-B14F-4D97-AF65-F5344CB8AC3E}">
        <p14:creationId xmlns:p14="http://schemas.microsoft.com/office/powerpoint/2010/main" val="1474322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DA47AD-0A12-45BD-BCC1-86FAF4064E5C}" type="datetimeFigureOut">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00AEE2EB-FAF1-49F6-A1A3-0DA14F451A43}" type="slidenum">
              <a:rPr lang="en-US" smtClean="0"/>
              <a:t>‹#›</a:t>
            </a:fld>
            <a:endParaRPr lang="en-US"/>
          </a:p>
        </p:txBody>
      </p:sp>
    </p:spTree>
    <p:extLst>
      <p:ext uri="{BB962C8B-B14F-4D97-AF65-F5344CB8AC3E}">
        <p14:creationId xmlns:p14="http://schemas.microsoft.com/office/powerpoint/2010/main" val="85304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DA47AD-0A12-45BD-BCC1-86FAF4064E5C}" type="datetimeFigureOut">
              <a:rPr lang="en-US" smtClean="0"/>
              <a:t>7/18/2017</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00AEE2EB-FAF1-49F6-A1A3-0DA14F451A43}" type="slidenum">
              <a:rPr lang="en-US" smtClean="0"/>
              <a:t>‹#›</a:t>
            </a:fld>
            <a:endParaRPr lang="en-US"/>
          </a:p>
        </p:txBody>
      </p:sp>
    </p:spTree>
    <p:extLst>
      <p:ext uri="{BB962C8B-B14F-4D97-AF65-F5344CB8AC3E}">
        <p14:creationId xmlns:p14="http://schemas.microsoft.com/office/powerpoint/2010/main" val="479886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DA47AD-0A12-45BD-BCC1-86FAF4064E5C}" type="datetimeFigureOut">
              <a:rPr lang="en-US" smtClean="0"/>
              <a:t>7/18/2017</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0AEE2EB-FAF1-49F6-A1A3-0DA14F451A43}" type="slidenum">
              <a:rPr lang="en-US" smtClean="0"/>
              <a:t>‹#›</a:t>
            </a:fld>
            <a:endParaRPr lang="en-US"/>
          </a:p>
        </p:txBody>
      </p:sp>
    </p:spTree>
    <p:extLst>
      <p:ext uri="{BB962C8B-B14F-4D97-AF65-F5344CB8AC3E}">
        <p14:creationId xmlns:p14="http://schemas.microsoft.com/office/powerpoint/2010/main" val="1253425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A47AD-0A12-45BD-BCC1-86FAF4064E5C}" type="datetimeFigureOut">
              <a:rPr lang="en-US" smtClean="0"/>
              <a:t>7/18/2017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0AEE2EB-FAF1-49F6-A1A3-0DA14F451A43}" type="slidenum">
              <a:rPr lang="en-US" smtClean="0"/>
              <a:t>‹#›</a:t>
            </a:fld>
            <a:endParaRPr lang="en-US"/>
          </a:p>
        </p:txBody>
      </p:sp>
    </p:spTree>
    <p:extLst>
      <p:ext uri="{BB962C8B-B14F-4D97-AF65-F5344CB8AC3E}">
        <p14:creationId xmlns:p14="http://schemas.microsoft.com/office/powerpoint/2010/main" val="826047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DA47AD-0A12-45BD-BCC1-86FAF4064E5C}" type="datetimeFigureOut">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0AEE2EB-FAF1-49F6-A1A3-0DA14F451A43}" type="slidenum">
              <a:rPr lang="en-US" smtClean="0"/>
              <a:t>‹#›</a:t>
            </a:fld>
            <a:endParaRPr lang="en-US"/>
          </a:p>
        </p:txBody>
      </p:sp>
    </p:spTree>
    <p:extLst>
      <p:ext uri="{BB962C8B-B14F-4D97-AF65-F5344CB8AC3E}">
        <p14:creationId xmlns:p14="http://schemas.microsoft.com/office/powerpoint/2010/main" val="251634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DA47AD-0A12-45BD-BCC1-86FAF4064E5C}" type="datetimeFigureOut">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0AEE2EB-FAF1-49F6-A1A3-0DA14F451A43}" type="slidenum">
              <a:rPr lang="en-US" smtClean="0"/>
              <a:t>‹#›</a:t>
            </a:fld>
            <a:endParaRPr lang="en-US"/>
          </a:p>
        </p:txBody>
      </p:sp>
    </p:spTree>
    <p:extLst>
      <p:ext uri="{BB962C8B-B14F-4D97-AF65-F5344CB8AC3E}">
        <p14:creationId xmlns:p14="http://schemas.microsoft.com/office/powerpoint/2010/main" val="289306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8ADA47AD-0A12-45BD-BCC1-86FAF4064E5C}" type="datetimeFigureOut">
              <a:rPr lang="en-US" smtClean="0"/>
              <a:t>7/18/2017</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00AEE2EB-FAF1-49F6-A1A3-0DA14F451A43}" type="slidenum">
              <a:rPr lang="en-US" smtClean="0"/>
              <a:t>‹#›</a:t>
            </a:fld>
            <a:endParaRPr lang="en-US"/>
          </a:p>
        </p:txBody>
      </p:sp>
    </p:spTree>
    <p:extLst>
      <p:ext uri="{BB962C8B-B14F-4D97-AF65-F5344CB8AC3E}">
        <p14:creationId xmlns:p14="http://schemas.microsoft.com/office/powerpoint/2010/main" val="2535100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1"/>
            <a:ext cx="7772400" cy="1752599"/>
          </a:xfrm>
        </p:spPr>
        <p:txBody>
          <a:bodyPr>
            <a:normAutofit fontScale="90000"/>
          </a:bodyPr>
          <a:lstStyle/>
          <a:p>
            <a:r>
              <a:rPr lang="en-US" dirty="0" smtClean="0"/>
              <a:t>Analyzing H1b visa data using Hadoop Ecosystem</a:t>
            </a:r>
            <a:endParaRPr lang="en-US" dirty="0"/>
          </a:p>
        </p:txBody>
      </p:sp>
      <p:sp>
        <p:nvSpPr>
          <p:cNvPr id="3" name="Subtitle 2"/>
          <p:cNvSpPr>
            <a:spLocks noGrp="1"/>
          </p:cNvSpPr>
          <p:nvPr>
            <p:ph type="subTitle" idx="1"/>
          </p:nvPr>
        </p:nvSpPr>
        <p:spPr>
          <a:xfrm>
            <a:off x="1371600" y="4343400"/>
            <a:ext cx="6934200" cy="1676400"/>
          </a:xfrm>
        </p:spPr>
        <p:txBody>
          <a:bodyPr>
            <a:normAutofit/>
          </a:bodyPr>
          <a:lstStyle/>
          <a:p>
            <a:r>
              <a:rPr lang="en-US" dirty="0" smtClean="0">
                <a:solidFill>
                  <a:schemeClr val="tx1"/>
                </a:solidFill>
              </a:rPr>
              <a:t>						    Presented by:</a:t>
            </a:r>
          </a:p>
          <a:p>
            <a:r>
              <a:rPr lang="en-US" dirty="0">
                <a:solidFill>
                  <a:schemeClr val="tx1"/>
                </a:solidFill>
              </a:rPr>
              <a:t>	</a:t>
            </a:r>
            <a:r>
              <a:rPr lang="en-US" dirty="0" smtClean="0">
                <a:solidFill>
                  <a:schemeClr val="tx1"/>
                </a:solidFill>
              </a:rPr>
              <a:t>							  Name: </a:t>
            </a:r>
            <a:r>
              <a:rPr lang="en-US" b="1" dirty="0" smtClean="0">
                <a:solidFill>
                  <a:schemeClr val="tx1"/>
                </a:solidFill>
              </a:rPr>
              <a:t>Vishal Duratkar</a:t>
            </a:r>
          </a:p>
          <a:p>
            <a:r>
              <a:rPr lang="en-US" dirty="0">
                <a:solidFill>
                  <a:schemeClr val="tx1"/>
                </a:solidFill>
              </a:rPr>
              <a:t>	</a:t>
            </a:r>
            <a:r>
              <a:rPr lang="en-US" dirty="0" smtClean="0">
                <a:solidFill>
                  <a:schemeClr val="tx1"/>
                </a:solidFill>
              </a:rPr>
              <a:t>						  Student ID: </a:t>
            </a:r>
            <a:r>
              <a:rPr lang="en-US" b="1" dirty="0" smtClean="0">
                <a:solidFill>
                  <a:schemeClr val="tx1"/>
                </a:solidFill>
              </a:rPr>
              <a:t>S171107500150</a:t>
            </a:r>
          </a:p>
          <a:p>
            <a:r>
              <a:rPr lang="en-US" dirty="0">
                <a:solidFill>
                  <a:schemeClr val="tx1"/>
                </a:solidFill>
              </a:rPr>
              <a:t>	</a:t>
            </a:r>
            <a:r>
              <a:rPr lang="en-US" dirty="0" smtClean="0">
                <a:solidFill>
                  <a:schemeClr val="tx1"/>
                </a:solidFill>
              </a:rPr>
              <a:t>	                                            Center: </a:t>
            </a:r>
            <a:r>
              <a:rPr lang="en-US" b="1" dirty="0" smtClean="0">
                <a:solidFill>
                  <a:schemeClr val="tx1"/>
                </a:solidFill>
              </a:rPr>
              <a:t>Pune Deccan</a:t>
            </a:r>
          </a:p>
        </p:txBody>
      </p:sp>
      <p:sp>
        <p:nvSpPr>
          <p:cNvPr id="4" name="Rectangle 3"/>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9600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YARN</a:t>
            </a: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507" t="13796" r="2167" b="9110"/>
          <a:stretch/>
        </p:blipFill>
        <p:spPr>
          <a:xfrm>
            <a:off x="914400" y="1295400"/>
            <a:ext cx="7670043" cy="3489278"/>
          </a:xfrm>
        </p:spPr>
      </p:pic>
      <p:sp>
        <p:nvSpPr>
          <p:cNvPr id="8" name="Rectangle 7"/>
          <p:cNvSpPr/>
          <p:nvPr/>
        </p:nvSpPr>
        <p:spPr>
          <a:xfrm>
            <a:off x="914400" y="4953000"/>
            <a:ext cx="7659950" cy="1323439"/>
          </a:xfrm>
          <a:prstGeom prst="rect">
            <a:avLst/>
          </a:prstGeom>
        </p:spPr>
        <p:txBody>
          <a:bodyPr wrap="square">
            <a:spAutoFit/>
          </a:bodyPr>
          <a:lstStyle/>
          <a:p>
            <a:pPr algn="just"/>
            <a:r>
              <a:rPr lang="en-US" sz="1600" dirty="0">
                <a:solidFill>
                  <a:schemeClr val="tx1">
                    <a:lumMod val="75000"/>
                    <a:lumOff val="25000"/>
                  </a:schemeClr>
                </a:solidFill>
                <a:latin typeface="Bookman Old Style" panose="02050604050505020204" pitchFamily="18" charset="0"/>
              </a:rPr>
              <a:t>The fundamental idea of YARN is to split up the functionalities of resource management and job scheduling/monitoring into separate daemons. The idea is to have a global ResourceManager (RM) and per-application ApplicationMaster (AM). An application is either a single job or a DAG of jobs.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09600" y="914400"/>
            <a:ext cx="8229600" cy="5410200"/>
          </a:xfrm>
        </p:spPr>
        <p:txBody>
          <a:bodyPr/>
          <a:lstStyle/>
          <a:p>
            <a:pPr marL="0" indent="0">
              <a:buNone/>
            </a:pPr>
            <a:endParaRPr lang="en-IN" b="1" dirty="0" smtClean="0"/>
          </a:p>
          <a:p>
            <a:pPr marL="0" indent="0">
              <a:buNone/>
            </a:pPr>
            <a:r>
              <a:rPr lang="en-IN" b="1" dirty="0" smtClean="0"/>
              <a:t>Analysis </a:t>
            </a:r>
            <a:r>
              <a:rPr lang="en-IN" b="1" dirty="0"/>
              <a:t>1:</a:t>
            </a:r>
          </a:p>
          <a:p>
            <a:pPr marL="0" indent="0" algn="just">
              <a:buNone/>
            </a:pPr>
            <a:r>
              <a:rPr lang="en-IN" sz="1400" dirty="0" smtClean="0">
                <a:latin typeface="Bookman Old Style" panose="02050604050505020204" pitchFamily="18" charset="0"/>
              </a:rPr>
              <a:t>a)   </a:t>
            </a:r>
            <a:r>
              <a:rPr lang="en-IN" sz="1600" dirty="0" smtClean="0">
                <a:latin typeface="Bookman Old Style" panose="02050604050505020204" pitchFamily="18" charset="0"/>
              </a:rPr>
              <a:t>Is </a:t>
            </a:r>
            <a:r>
              <a:rPr lang="en-IN" sz="1600" dirty="0">
                <a:latin typeface="Bookman Old Style" panose="02050604050505020204" pitchFamily="18" charset="0"/>
              </a:rPr>
              <a:t>the number of petitions with Data Engineer job title increasing   over time?</a:t>
            </a:r>
          </a:p>
          <a:p>
            <a:pPr marL="0" indent="0" algn="just">
              <a:buNone/>
            </a:pPr>
            <a:r>
              <a:rPr lang="en-US" b="1" dirty="0"/>
              <a:t>Technology used :  </a:t>
            </a:r>
            <a:r>
              <a:rPr lang="en-US" dirty="0">
                <a:latin typeface="Bookman Old Style" panose="02050604050505020204" pitchFamily="18" charset="0"/>
              </a:rPr>
              <a:t>Map Reduce</a:t>
            </a:r>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err="1">
                <a:solidFill>
                  <a:schemeClr val="tx1"/>
                </a:solidFill>
              </a:rPr>
              <a:t>Hadoop</a:t>
            </a:r>
            <a:r>
              <a:rPr lang="en-IN" sz="3200" dirty="0">
                <a:solidFill>
                  <a:schemeClr val="tx1"/>
                </a:solidFill>
              </a:rPr>
              <a:t> Ecosystem</a:t>
            </a:r>
            <a:endParaRPr lang="en-US" sz="3200" dirty="0">
              <a:solidFill>
                <a:schemeClr val="tx1"/>
              </a:solidFill>
            </a:endParaRPr>
          </a:p>
        </p:txBody>
      </p:sp>
      <p:pic>
        <p:nvPicPr>
          <p:cNvPr id="2" name="Picture 1"/>
          <p:cNvPicPr>
            <a:picLocks noChangeAspect="1"/>
          </p:cNvPicPr>
          <p:nvPr/>
        </p:nvPicPr>
        <p:blipFill>
          <a:blip r:embed="rId2"/>
          <a:stretch>
            <a:fillRect/>
          </a:stretch>
        </p:blipFill>
        <p:spPr>
          <a:xfrm>
            <a:off x="1676400" y="2879724"/>
            <a:ext cx="5984848" cy="35972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8686799" cy="4267200"/>
          </a:xfrm>
        </p:spPr>
        <p:txBody>
          <a:bodyPr>
            <a:normAutofit fontScale="77500" lnSpcReduction="20000"/>
          </a:bodyPr>
          <a:lstStyle/>
          <a:p>
            <a:pPr marL="0" indent="0">
              <a:buNone/>
            </a:pPr>
            <a:r>
              <a:rPr lang="en-US" sz="2300" b="1" dirty="0"/>
              <a:t>Analysis 1</a:t>
            </a:r>
          </a:p>
          <a:p>
            <a:pPr marL="0" indent="0">
              <a:buNone/>
            </a:pPr>
            <a:r>
              <a:rPr lang="en-IN" sz="2100" dirty="0">
                <a:latin typeface="Bookman Old Style" panose="02050604050505020204" pitchFamily="18" charset="0"/>
              </a:rPr>
              <a:t>b) Find top 5 job titles who are having highest growth in  applications.</a:t>
            </a:r>
          </a:p>
          <a:p>
            <a:pPr marL="0" indent="0">
              <a:buNone/>
            </a:pPr>
            <a:r>
              <a:rPr lang="en-US" sz="2300" b="1" dirty="0"/>
              <a:t>Technology used: </a:t>
            </a:r>
            <a:r>
              <a:rPr lang="en-US" sz="2300" dirty="0">
                <a:latin typeface="Bookman Old Style" panose="02050604050505020204" pitchFamily="18" charset="0"/>
              </a:rPr>
              <a:t>Map Reduce</a:t>
            </a:r>
          </a:p>
          <a:p>
            <a:pPr marL="0" indent="0">
              <a:buNone/>
            </a:pPr>
            <a:r>
              <a:rPr lang="en-US" sz="2300" b="1" dirty="0"/>
              <a:t>Sample output:</a:t>
            </a:r>
          </a:p>
          <a:p>
            <a:pPr marL="0" indent="0">
              <a:buNone/>
            </a:pPr>
            <a:endParaRPr lang="en-US" sz="2400" b="1" dirty="0" smtClean="0"/>
          </a:p>
          <a:p>
            <a:pPr marL="0" indent="0">
              <a:buNone/>
            </a:pPr>
            <a:r>
              <a:rPr lang="en-US" sz="1900" dirty="0"/>
              <a:t> SENIOR SYSTEMS ANALYST JC60  Cycle Growth -&gt; ( 21150.0,-7.0,31.0,17.0,86.0)   Average Growth -&gt; 4255.4</a:t>
            </a:r>
          </a:p>
          <a:p>
            <a:pPr marL="0" indent="0">
              <a:buNone/>
            </a:pPr>
            <a:r>
              <a:rPr lang="en-US" sz="1900" dirty="0"/>
              <a:t>SYSTEMS ANALYST JC65                 Cycle Growth -&gt; ( 14850.0,-7.0,23.0,-22.0,81.0)  Average Growth -&gt; 2985.0</a:t>
            </a:r>
          </a:p>
          <a:p>
            <a:pPr marL="0" indent="0">
              <a:buNone/>
            </a:pPr>
            <a:r>
              <a:rPr lang="en-US" sz="1900" dirty="0"/>
              <a:t>MODULE LEAD                                Cycle Growth -&gt; ( 14566.0,-96.0,98.0,51.0,-33.0)Average Growth -&gt; 2917.2</a:t>
            </a:r>
          </a:p>
          <a:p>
            <a:pPr marL="0" indent="0">
              <a:buNone/>
            </a:pPr>
            <a:r>
              <a:rPr lang="en-US" sz="1900" dirty="0"/>
              <a:t>SYSTEMS ANALYST - III                     Cycle Growth -&gt; ( 0.0,14200.0,62.0,56.0,-27.0)   Average Growth -&gt; 2858.2</a:t>
            </a:r>
          </a:p>
          <a:p>
            <a:pPr marL="0" indent="0">
              <a:buNone/>
            </a:pPr>
            <a:r>
              <a:rPr lang="en-US" sz="1900" dirty="0"/>
              <a:t>PROGRAMMER/DEVELOPER         Cycle Growth -&gt; ( -71.0,300.0,25.0,60.0,9381.0) Average Growth -&gt; 1939.0                                                                                                                                                                                                                                                                                                                                                                                                                                                                                                                                                                                                                                                                                             </a:t>
            </a:r>
            <a:endParaRPr lang="en-IN" sz="1900" dirty="0"/>
          </a:p>
        </p:txBody>
      </p:sp>
      <p:sp>
        <p:nvSpPr>
          <p:cNvPr id="6" name="Rectangle 5"/>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err="1">
                <a:solidFill>
                  <a:schemeClr val="tx1"/>
                </a:solidFill>
              </a:rPr>
              <a:t>Hadoop</a:t>
            </a:r>
            <a:r>
              <a:rPr lang="en-IN" sz="3200" dirty="0">
                <a:solidFill>
                  <a:schemeClr val="tx1"/>
                </a:solidFill>
              </a:rPr>
              <a:t> Ecosystem</a:t>
            </a:r>
            <a:endParaRPr lang="en-US" sz="3200" dirty="0">
              <a:solidFill>
                <a:schemeClr val="tx1"/>
              </a:solidFill>
            </a:endParaRPr>
          </a:p>
        </p:txBody>
      </p:sp>
    </p:spTree>
    <p:extLst>
      <p:ext uri="{BB962C8B-B14F-4D97-AF65-F5344CB8AC3E}">
        <p14:creationId xmlns:p14="http://schemas.microsoft.com/office/powerpoint/2010/main" val="934385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143000"/>
            <a:ext cx="8229600" cy="5562600"/>
          </a:xfrm>
        </p:spPr>
        <p:txBody>
          <a:bodyPr>
            <a:normAutofit/>
          </a:bodyPr>
          <a:lstStyle/>
          <a:p>
            <a:pPr marL="0" indent="0">
              <a:buNone/>
            </a:pPr>
            <a:endParaRPr lang="en-US" sz="1600" dirty="0" smtClean="0">
              <a:latin typeface="Bookman Old Style" panose="02050604050505020204" pitchFamily="18" charset="0"/>
            </a:endParaRPr>
          </a:p>
          <a:p>
            <a:pPr marL="0" indent="0">
              <a:lnSpc>
                <a:spcPct val="80000"/>
              </a:lnSpc>
              <a:buNone/>
            </a:pPr>
            <a:r>
              <a:rPr lang="en-US" b="1" dirty="0"/>
              <a:t>Analysis 2:</a:t>
            </a:r>
          </a:p>
          <a:p>
            <a:pPr marL="0" indent="0">
              <a:buNone/>
            </a:pPr>
            <a:r>
              <a:rPr lang="en-IN" sz="1600" dirty="0">
                <a:latin typeface="Bookman Old Style" panose="02050604050505020204" pitchFamily="18" charset="0"/>
              </a:rPr>
              <a:t>   a) Which part of the US has the most Data Engineer jobs for each year?</a:t>
            </a:r>
          </a:p>
          <a:p>
            <a:pPr marL="0" indent="0">
              <a:buNone/>
            </a:pPr>
            <a:r>
              <a:rPr lang="en-US" b="1" dirty="0"/>
              <a:t>Technology used: </a:t>
            </a:r>
            <a:r>
              <a:rPr lang="en-US" sz="1600" dirty="0">
                <a:latin typeface="Bookman Old Style" panose="02050604050505020204" pitchFamily="18" charset="0"/>
              </a:rPr>
              <a:t>MapReduce</a:t>
            </a:r>
          </a:p>
          <a:p>
            <a:pPr marL="0" indent="0">
              <a:lnSpc>
                <a:spcPct val="80000"/>
              </a:lnSpc>
              <a:buNone/>
            </a:pPr>
            <a:r>
              <a:rPr lang="en-US" b="1" dirty="0"/>
              <a:t>Sample Output:</a:t>
            </a:r>
            <a:endParaRPr lang="en-IN" b="1" dirty="0"/>
          </a:p>
          <a:p>
            <a:pPr marL="0" indent="0">
              <a:buNone/>
            </a:pPr>
            <a:r>
              <a:rPr lang="en-US" sz="1400" dirty="0" smtClean="0">
                <a:latin typeface="Bookman Old Style" panose="02050604050505020204" pitchFamily="18" charset="0"/>
              </a:rPr>
              <a:t>2011</a:t>
            </a:r>
            <a:r>
              <a:rPr lang="en-US" sz="1400" dirty="0">
                <a:latin typeface="Bookman Old Style" panose="02050604050505020204" pitchFamily="18" charset="0"/>
              </a:rPr>
              <a:t>    WASHINGTON    </a:t>
            </a:r>
            <a:r>
              <a:rPr lang="en-US" sz="1400" dirty="0" smtClean="0">
                <a:latin typeface="Bookman Old Style" panose="02050604050505020204" pitchFamily="18" charset="0"/>
              </a:rPr>
              <a:t>      20      	</a:t>
            </a:r>
            <a:r>
              <a:rPr lang="en-US" sz="1400" dirty="0" smtClean="0"/>
              <a:t>2014</a:t>
            </a:r>
            <a:r>
              <a:rPr lang="en-US" sz="1400" dirty="0"/>
              <a:t>    CALIFORNIA    </a:t>
            </a:r>
            <a:r>
              <a:rPr lang="en-US" sz="1400" dirty="0" smtClean="0"/>
              <a:t>   129 </a:t>
            </a:r>
            <a:r>
              <a:rPr lang="en-US" sz="1400" dirty="0">
                <a:latin typeface="Bookman Old Style" panose="02050604050505020204" pitchFamily="18" charset="0"/>
              </a:rPr>
              <a:t/>
            </a:r>
            <a:br>
              <a:rPr lang="en-US" sz="1400" dirty="0">
                <a:latin typeface="Bookman Old Style" panose="02050604050505020204" pitchFamily="18" charset="0"/>
              </a:rPr>
            </a:br>
            <a:r>
              <a:rPr lang="en-US" sz="1400" dirty="0">
                <a:latin typeface="Bookman Old Style" panose="02050604050505020204" pitchFamily="18" charset="0"/>
              </a:rPr>
              <a:t>2011    CALIFORNIA    </a:t>
            </a:r>
            <a:r>
              <a:rPr lang="en-US" sz="1400" dirty="0" smtClean="0">
                <a:latin typeface="Bookman Old Style" panose="02050604050505020204" pitchFamily="18" charset="0"/>
              </a:rPr>
              <a:t>        13		</a:t>
            </a:r>
            <a:r>
              <a:rPr lang="en-US" sz="1400" dirty="0"/>
              <a:t>2014    WASHINGTON   </a:t>
            </a:r>
            <a:r>
              <a:rPr lang="en-US" sz="1400" dirty="0" smtClean="0"/>
              <a:t> 45</a:t>
            </a:r>
            <a:r>
              <a:rPr lang="en-US" sz="1400" dirty="0" smtClean="0">
                <a:latin typeface="Bookman Old Style" panose="02050604050505020204" pitchFamily="18" charset="0"/>
              </a:rPr>
              <a:t>						   2011</a:t>
            </a:r>
            <a:r>
              <a:rPr lang="en-US" sz="1400" dirty="0">
                <a:latin typeface="Bookman Old Style" panose="02050604050505020204" pitchFamily="18" charset="0"/>
              </a:rPr>
              <a:t>    NEW YORK    </a:t>
            </a:r>
            <a:r>
              <a:rPr lang="en-US" sz="1400" dirty="0" smtClean="0">
                <a:latin typeface="Bookman Old Style" panose="02050604050505020204" pitchFamily="18" charset="0"/>
              </a:rPr>
              <a:t>           5		</a:t>
            </a:r>
            <a:r>
              <a:rPr lang="en-US" sz="1400" dirty="0"/>
              <a:t>2014    NEW YORK    </a:t>
            </a:r>
            <a:r>
              <a:rPr lang="en-US" sz="1400" dirty="0" smtClean="0"/>
              <a:t>      20</a:t>
            </a:r>
            <a:endParaRPr lang="en-US" sz="1400" dirty="0">
              <a:latin typeface="Bookman Old Style" panose="02050604050505020204" pitchFamily="18" charset="0"/>
            </a:endParaRPr>
          </a:p>
          <a:p>
            <a:pPr marL="0" indent="0">
              <a:buNone/>
            </a:pPr>
            <a:r>
              <a:rPr lang="en-US" sz="1400" dirty="0" smtClean="0">
                <a:latin typeface="Bookman Old Style" panose="02050604050505020204" pitchFamily="18" charset="0"/>
              </a:rPr>
              <a:t>2012</a:t>
            </a:r>
            <a:r>
              <a:rPr lang="en-US" sz="1400" dirty="0">
                <a:latin typeface="Bookman Old Style" panose="02050604050505020204" pitchFamily="18" charset="0"/>
              </a:rPr>
              <a:t>    WASHINGTON    </a:t>
            </a:r>
            <a:r>
              <a:rPr lang="en-US" sz="1400" dirty="0" smtClean="0">
                <a:latin typeface="Bookman Old Style" panose="02050604050505020204" pitchFamily="18" charset="0"/>
              </a:rPr>
              <a:t>      32		</a:t>
            </a:r>
            <a:r>
              <a:rPr lang="en-US" sz="1400" dirty="0" smtClean="0"/>
              <a:t>2015</a:t>
            </a:r>
            <a:r>
              <a:rPr lang="en-US" sz="1400" dirty="0"/>
              <a:t>    CALIFORNIA    </a:t>
            </a:r>
            <a:r>
              <a:rPr lang="en-US" sz="1400" dirty="0" smtClean="0"/>
              <a:t>   197</a:t>
            </a:r>
            <a:r>
              <a:rPr lang="en-US" sz="1400" dirty="0">
                <a:latin typeface="Bookman Old Style" panose="02050604050505020204" pitchFamily="18" charset="0"/>
              </a:rPr>
              <a:t/>
            </a:r>
            <a:br>
              <a:rPr lang="en-US" sz="1400" dirty="0">
                <a:latin typeface="Bookman Old Style" panose="02050604050505020204" pitchFamily="18" charset="0"/>
              </a:rPr>
            </a:br>
            <a:r>
              <a:rPr lang="en-US" sz="1400" dirty="0">
                <a:latin typeface="Bookman Old Style" panose="02050604050505020204" pitchFamily="18" charset="0"/>
              </a:rPr>
              <a:t>2012    CALIFORNIA    </a:t>
            </a:r>
            <a:r>
              <a:rPr lang="en-US" sz="1400" dirty="0" smtClean="0">
                <a:latin typeface="Bookman Old Style" panose="02050604050505020204" pitchFamily="18" charset="0"/>
              </a:rPr>
              <a:t>         22	</a:t>
            </a:r>
            <a:r>
              <a:rPr lang="en-US" sz="1400" dirty="0" smtClean="0"/>
              <a:t>2015</a:t>
            </a:r>
            <a:r>
              <a:rPr lang="en-US" sz="1400" dirty="0"/>
              <a:t>    WASHINGTON    </a:t>
            </a:r>
            <a:r>
              <a:rPr lang="en-US" sz="1400" dirty="0" smtClean="0"/>
              <a:t>66</a:t>
            </a:r>
            <a:r>
              <a:rPr lang="en-US" sz="1400" dirty="0">
                <a:latin typeface="Bookman Old Style" panose="02050604050505020204" pitchFamily="18" charset="0"/>
              </a:rPr>
              <a:t/>
            </a:r>
            <a:br>
              <a:rPr lang="en-US" sz="1400" dirty="0">
                <a:latin typeface="Bookman Old Style" panose="02050604050505020204" pitchFamily="18" charset="0"/>
              </a:rPr>
            </a:br>
            <a:r>
              <a:rPr lang="en-US" sz="1400" dirty="0">
                <a:latin typeface="Bookman Old Style" panose="02050604050505020204" pitchFamily="18" charset="0"/>
              </a:rPr>
              <a:t>2012    MASSACHUSETTS    </a:t>
            </a:r>
            <a:r>
              <a:rPr lang="en-US" sz="1400" dirty="0" smtClean="0">
                <a:latin typeface="Bookman Old Style" panose="02050604050505020204" pitchFamily="18" charset="0"/>
              </a:rPr>
              <a:t>5		</a:t>
            </a:r>
            <a:r>
              <a:rPr lang="en-US" sz="1400" dirty="0"/>
              <a:t>2015    NEW YORK    </a:t>
            </a:r>
            <a:r>
              <a:rPr lang="en-US" sz="1400" dirty="0" smtClean="0"/>
              <a:t>      49</a:t>
            </a:r>
            <a:endParaRPr lang="en-US" sz="1400" dirty="0">
              <a:latin typeface="Bookman Old Style" panose="02050604050505020204" pitchFamily="18" charset="0"/>
            </a:endParaRPr>
          </a:p>
          <a:p>
            <a:pPr marL="0" indent="0">
              <a:buNone/>
            </a:pPr>
            <a:r>
              <a:rPr lang="en-US" sz="1400" dirty="0" smtClean="0">
                <a:latin typeface="Bookman Old Style" panose="02050604050505020204" pitchFamily="18" charset="0"/>
              </a:rPr>
              <a:t>2013</a:t>
            </a:r>
            <a:r>
              <a:rPr lang="en-US" sz="1400" dirty="0">
                <a:latin typeface="Bookman Old Style" panose="02050604050505020204" pitchFamily="18" charset="0"/>
              </a:rPr>
              <a:t>    CALIFORNIA    </a:t>
            </a:r>
            <a:r>
              <a:rPr lang="en-US" sz="1400" dirty="0" smtClean="0">
                <a:latin typeface="Bookman Old Style" panose="02050604050505020204" pitchFamily="18" charset="0"/>
              </a:rPr>
              <a:t>         56	</a:t>
            </a:r>
            <a:r>
              <a:rPr lang="en-US" sz="1400" dirty="0"/>
              <a:t>2016    CALIFORNIA    </a:t>
            </a:r>
            <a:r>
              <a:rPr lang="en-US" sz="1400" dirty="0" smtClean="0"/>
              <a:t>   328</a:t>
            </a:r>
            <a:r>
              <a:rPr lang="en-US" sz="1400" dirty="0">
                <a:latin typeface="Bookman Old Style" panose="02050604050505020204" pitchFamily="18" charset="0"/>
              </a:rPr>
              <a:t/>
            </a:r>
            <a:br>
              <a:rPr lang="en-US" sz="1400" dirty="0">
                <a:latin typeface="Bookman Old Style" panose="02050604050505020204" pitchFamily="18" charset="0"/>
              </a:rPr>
            </a:br>
            <a:r>
              <a:rPr lang="en-US" sz="1400" dirty="0">
                <a:latin typeface="Bookman Old Style" panose="02050604050505020204" pitchFamily="18" charset="0"/>
              </a:rPr>
              <a:t>2013    WASHINGTON    </a:t>
            </a:r>
            <a:r>
              <a:rPr lang="en-US" sz="1400" dirty="0" smtClean="0">
                <a:latin typeface="Bookman Old Style" panose="02050604050505020204" pitchFamily="18" charset="0"/>
              </a:rPr>
              <a:t>      47		</a:t>
            </a:r>
            <a:r>
              <a:rPr lang="en-US" sz="1400" dirty="0"/>
              <a:t>2016    WASHINGTON    140</a:t>
            </a:r>
            <a:r>
              <a:rPr lang="en-US" sz="1400" dirty="0">
                <a:latin typeface="Bookman Old Style" panose="02050604050505020204" pitchFamily="18" charset="0"/>
              </a:rPr>
              <a:t/>
            </a:r>
            <a:br>
              <a:rPr lang="en-US" sz="1400" dirty="0">
                <a:latin typeface="Bookman Old Style" panose="02050604050505020204" pitchFamily="18" charset="0"/>
              </a:rPr>
            </a:br>
            <a:r>
              <a:rPr lang="en-US" sz="1400" dirty="0">
                <a:latin typeface="Bookman Old Style" panose="02050604050505020204" pitchFamily="18" charset="0"/>
              </a:rPr>
              <a:t>2013    GEORGIA    </a:t>
            </a:r>
            <a:r>
              <a:rPr lang="en-US" sz="1400" dirty="0" smtClean="0">
                <a:latin typeface="Bookman Old Style" panose="02050604050505020204" pitchFamily="18" charset="0"/>
              </a:rPr>
              <a:t>             9		</a:t>
            </a:r>
            <a:r>
              <a:rPr lang="en-US" sz="1400" dirty="0"/>
              <a:t>2016    NEW YORK    </a:t>
            </a:r>
            <a:r>
              <a:rPr lang="en-US" sz="1400" dirty="0" smtClean="0"/>
              <a:t>      82</a:t>
            </a:r>
            <a:endParaRPr lang="en-IN" sz="1400" dirty="0">
              <a:latin typeface="Bookman Old Style" panose="02050604050505020204" pitchFamily="18" charset="0"/>
            </a:endParaRPr>
          </a:p>
          <a:p>
            <a:pPr marL="0" indent="0">
              <a:buNone/>
            </a:pPr>
            <a:endParaRPr lang="en-IN" sz="1800" dirty="0" smtClean="0"/>
          </a:p>
          <a:p>
            <a:pPr marL="0" indent="0">
              <a:buNone/>
            </a:pPr>
            <a:endParaRPr lang="en-IN" sz="2400" dirty="0"/>
          </a:p>
          <a:p>
            <a:pPr marL="0" indent="0">
              <a:buNone/>
            </a:pPr>
            <a:endParaRPr lang="en-IN" sz="2400" dirty="0"/>
          </a:p>
          <a:p>
            <a:pPr marL="0" indent="0">
              <a:buNone/>
            </a:pPr>
            <a:endParaRPr lang="it-IT" sz="2400" dirty="0" smtClean="0"/>
          </a:p>
          <a:p>
            <a:pPr marL="0" indent="0">
              <a:buNone/>
            </a:pPr>
            <a:endParaRPr lang="it-IT" sz="2400" dirty="0"/>
          </a:p>
          <a:p>
            <a:pPr marL="0" indent="0">
              <a:buNone/>
            </a:pPr>
            <a:endParaRPr lang="en-IN" sz="2400" dirty="0"/>
          </a:p>
          <a:p>
            <a:endParaRPr lang="en-IN" dirty="0"/>
          </a:p>
        </p:txBody>
      </p:sp>
      <p:sp>
        <p:nvSpPr>
          <p:cNvPr id="4" name="Rectangle 3"/>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err="1">
                <a:solidFill>
                  <a:schemeClr val="tx1"/>
                </a:solidFill>
              </a:rPr>
              <a:t>Hadoop</a:t>
            </a:r>
            <a:r>
              <a:rPr lang="en-IN" sz="3200" dirty="0">
                <a:solidFill>
                  <a:schemeClr val="tx1"/>
                </a:solidFill>
              </a:rPr>
              <a:t> Ecosystem</a:t>
            </a:r>
            <a:endParaRPr lang="en-US" sz="3200" dirty="0">
              <a:solidFill>
                <a:schemeClr val="tx1"/>
              </a:solidFill>
            </a:endParaRPr>
          </a:p>
        </p:txBody>
      </p:sp>
    </p:spTree>
    <p:extLst>
      <p:ext uri="{BB962C8B-B14F-4D97-AF65-F5344CB8AC3E}">
        <p14:creationId xmlns:p14="http://schemas.microsoft.com/office/powerpoint/2010/main" val="2945730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914400" y="1447800"/>
            <a:ext cx="8229600" cy="5410200"/>
          </a:xfrm>
        </p:spPr>
        <p:txBody>
          <a:bodyPr>
            <a:normAutofit/>
          </a:bodyPr>
          <a:lstStyle/>
          <a:p>
            <a:pPr marL="0" indent="0">
              <a:buNone/>
            </a:pPr>
            <a:r>
              <a:rPr lang="en-IN" b="1" dirty="0"/>
              <a:t>Analysis 2:</a:t>
            </a:r>
          </a:p>
          <a:p>
            <a:pPr marL="0" indent="0">
              <a:buNone/>
            </a:pPr>
            <a:r>
              <a:rPr lang="en-IN" sz="2400" dirty="0" smtClean="0"/>
              <a:t>  </a:t>
            </a:r>
            <a:r>
              <a:rPr lang="en-IN" sz="1600" dirty="0">
                <a:latin typeface="Bookman Old Style" panose="02050604050505020204" pitchFamily="18" charset="0"/>
              </a:rPr>
              <a:t>b) find top 5 locations in the US who have got certified visa for </a:t>
            </a:r>
            <a:r>
              <a:rPr lang="en-IN" sz="1600" dirty="0" smtClean="0">
                <a:latin typeface="Bookman Old Style" panose="02050604050505020204" pitchFamily="18" charset="0"/>
              </a:rPr>
              <a:t>each </a:t>
            </a:r>
            <a:r>
              <a:rPr lang="en-IN" sz="1600" dirty="0">
                <a:latin typeface="Bookman Old Style" panose="02050604050505020204" pitchFamily="18" charset="0"/>
              </a:rPr>
              <a:t>year.</a:t>
            </a:r>
          </a:p>
          <a:p>
            <a:pPr marL="0" indent="0">
              <a:buNone/>
            </a:pPr>
            <a:r>
              <a:rPr lang="en-US" b="1" dirty="0"/>
              <a:t>Technology used: </a:t>
            </a:r>
            <a:r>
              <a:rPr lang="en-US" sz="2400" dirty="0" smtClean="0"/>
              <a:t>Hive</a:t>
            </a:r>
            <a:endParaRPr lang="en-US" sz="2400" dirty="0" smtClean="0"/>
          </a:p>
          <a:p>
            <a:pPr marL="0" indent="0">
              <a:buNone/>
            </a:pPr>
            <a:r>
              <a:rPr lang="en-US" b="1" dirty="0"/>
              <a:t>Sample Output:</a:t>
            </a:r>
          </a:p>
          <a:p>
            <a:pPr marL="0" indent="0">
              <a:buNone/>
            </a:pPr>
            <a:r>
              <a:rPr lang="en-US" sz="1400" dirty="0">
                <a:latin typeface="Bookman Old Style" panose="02050604050505020204" pitchFamily="18" charset="0"/>
              </a:rPr>
              <a:t>2011    CALIFORNIA    </a:t>
            </a:r>
            <a:r>
              <a:rPr lang="en-US" sz="1400" dirty="0" smtClean="0">
                <a:latin typeface="Bookman Old Style" panose="02050604050505020204" pitchFamily="18" charset="0"/>
              </a:rPr>
              <a:t>56252			</a:t>
            </a:r>
            <a:r>
              <a:rPr lang="en-US" sz="1400" dirty="0"/>
              <a:t>2014    CALIFORNIA    85164</a:t>
            </a:r>
            <a:r>
              <a:rPr lang="en-US" sz="1400" dirty="0">
                <a:latin typeface="Bookman Old Style" panose="02050604050505020204" pitchFamily="18" charset="0"/>
              </a:rPr>
              <a:t/>
            </a:r>
            <a:br>
              <a:rPr lang="en-US" sz="1400" dirty="0">
                <a:latin typeface="Bookman Old Style" panose="02050604050505020204" pitchFamily="18" charset="0"/>
              </a:rPr>
            </a:br>
            <a:r>
              <a:rPr lang="en-US" sz="1400" dirty="0">
                <a:latin typeface="Bookman Old Style" panose="02050604050505020204" pitchFamily="18" charset="0"/>
              </a:rPr>
              <a:t>2011    NEW YORK    </a:t>
            </a:r>
            <a:r>
              <a:rPr lang="en-US" sz="1400" dirty="0" smtClean="0">
                <a:latin typeface="Bookman Old Style" panose="02050604050505020204" pitchFamily="18" charset="0"/>
              </a:rPr>
              <a:t>  35244			</a:t>
            </a:r>
            <a:r>
              <a:rPr lang="en-US" sz="1400" dirty="0"/>
              <a:t>2014    TEXAS    </a:t>
            </a:r>
            <a:r>
              <a:rPr lang="en-US" sz="1400" dirty="0" smtClean="0"/>
              <a:t>           45091</a:t>
            </a:r>
            <a:endParaRPr lang="en-US" sz="1400" dirty="0">
              <a:latin typeface="Bookman Old Style" panose="02050604050505020204" pitchFamily="18" charset="0"/>
            </a:endParaRPr>
          </a:p>
          <a:p>
            <a:pPr marL="0" indent="0">
              <a:buNone/>
            </a:pPr>
            <a:r>
              <a:rPr lang="en-US" sz="1400" dirty="0">
                <a:latin typeface="Bookman Old Style" panose="02050604050505020204" pitchFamily="18" charset="0"/>
              </a:rPr>
              <a:t>2012    CALIFORNIA    </a:t>
            </a:r>
            <a:r>
              <a:rPr lang="en-US" sz="1400" dirty="0" smtClean="0">
                <a:latin typeface="Bookman Old Style" panose="02050604050505020204" pitchFamily="18" charset="0"/>
              </a:rPr>
              <a:t>64537			</a:t>
            </a:r>
            <a:r>
              <a:rPr lang="en-US" sz="1400" dirty="0"/>
              <a:t>2015    CALIFORNIA    100710</a:t>
            </a:r>
            <a:r>
              <a:rPr lang="en-US" sz="1400" dirty="0">
                <a:latin typeface="Bookman Old Style" panose="02050604050505020204" pitchFamily="18" charset="0"/>
              </a:rPr>
              <a:t/>
            </a:r>
            <a:br>
              <a:rPr lang="en-US" sz="1400" dirty="0">
                <a:latin typeface="Bookman Old Style" panose="02050604050505020204" pitchFamily="18" charset="0"/>
              </a:rPr>
            </a:br>
            <a:r>
              <a:rPr lang="en-US" sz="1400" dirty="0">
                <a:latin typeface="Bookman Old Style" panose="02050604050505020204" pitchFamily="18" charset="0"/>
              </a:rPr>
              <a:t>2012    NEW YORK    </a:t>
            </a:r>
            <a:r>
              <a:rPr lang="en-US" sz="1400" dirty="0" smtClean="0">
                <a:latin typeface="Bookman Old Style" panose="02050604050505020204" pitchFamily="18" charset="0"/>
              </a:rPr>
              <a:t>  37086			</a:t>
            </a:r>
            <a:r>
              <a:rPr lang="en-US" sz="1400" dirty="0"/>
              <a:t>2015    TEXAS    </a:t>
            </a:r>
            <a:r>
              <a:rPr lang="en-US" sz="1400" dirty="0" smtClean="0"/>
              <a:t>            55066</a:t>
            </a:r>
            <a:endParaRPr lang="en-US" sz="1400" dirty="0">
              <a:latin typeface="Bookman Old Style" panose="02050604050505020204" pitchFamily="18" charset="0"/>
            </a:endParaRPr>
          </a:p>
          <a:p>
            <a:pPr marL="0" indent="0">
              <a:buNone/>
            </a:pPr>
            <a:r>
              <a:rPr lang="en-US" sz="1400" dirty="0">
                <a:latin typeface="Bookman Old Style" panose="02050604050505020204" pitchFamily="18" charset="0"/>
              </a:rPr>
              <a:t>2013    CALIFORNIA    </a:t>
            </a:r>
            <a:r>
              <a:rPr lang="en-US" sz="1400" dirty="0" smtClean="0">
                <a:latin typeface="Bookman Old Style" panose="02050604050505020204" pitchFamily="18" charset="0"/>
              </a:rPr>
              <a:t>72171			</a:t>
            </a:r>
            <a:r>
              <a:rPr lang="en-US" sz="1400" dirty="0"/>
              <a:t>2016    CALIFORNIA    104070</a:t>
            </a:r>
            <a:r>
              <a:rPr lang="en-US" sz="1400" dirty="0">
                <a:latin typeface="Bookman Old Style" panose="02050604050505020204" pitchFamily="18" charset="0"/>
              </a:rPr>
              <a:t/>
            </a:r>
            <a:br>
              <a:rPr lang="en-US" sz="1400" dirty="0">
                <a:latin typeface="Bookman Old Style" panose="02050604050505020204" pitchFamily="18" charset="0"/>
              </a:rPr>
            </a:br>
            <a:r>
              <a:rPr lang="en-US" sz="1400" dirty="0">
                <a:latin typeface="Bookman Old Style" panose="02050604050505020204" pitchFamily="18" charset="0"/>
              </a:rPr>
              <a:t>2013    NEW YORK    </a:t>
            </a:r>
            <a:r>
              <a:rPr lang="en-US" sz="1400" dirty="0" smtClean="0">
                <a:latin typeface="Bookman Old Style" panose="02050604050505020204" pitchFamily="18" charset="0"/>
              </a:rPr>
              <a:t>  36460			</a:t>
            </a:r>
            <a:r>
              <a:rPr lang="en-US" sz="1400" dirty="0"/>
              <a:t>2016    TEXAS    </a:t>
            </a:r>
            <a:r>
              <a:rPr lang="en-US" sz="1400" dirty="0" smtClean="0"/>
              <a:t>           59694</a:t>
            </a:r>
            <a:endParaRPr lang="en-US" sz="1400" dirty="0">
              <a:latin typeface="Bookman Old Style" panose="02050604050505020204" pitchFamily="18" charset="0"/>
            </a:endParaRPr>
          </a:p>
          <a:p>
            <a:pPr marL="0" indent="0">
              <a:buNone/>
            </a:pPr>
            <a:endParaRPr lang="en-IN" sz="1900" dirty="0"/>
          </a:p>
          <a:p>
            <a:pPr marL="0" indent="0">
              <a:buNone/>
            </a:pPr>
            <a:endParaRPr lang="en-US" sz="2400" b="1" dirty="0" smtClean="0"/>
          </a:p>
          <a:p>
            <a:pPr marL="0" indent="0">
              <a:buNone/>
            </a:pPr>
            <a:endParaRPr lang="en-US" sz="2400" dirty="0" smtClean="0"/>
          </a:p>
          <a:p>
            <a:pPr marL="0" indent="0">
              <a:buNone/>
            </a:pPr>
            <a:endParaRPr lang="en-IN" sz="2400" dirty="0"/>
          </a:p>
          <a:p>
            <a:endParaRPr lang="en-IN"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err="1">
                <a:solidFill>
                  <a:schemeClr val="tx1"/>
                </a:solidFill>
              </a:rPr>
              <a:t>Hadoop</a:t>
            </a:r>
            <a:r>
              <a:rPr lang="en-IN" sz="3200" dirty="0">
                <a:solidFill>
                  <a:schemeClr val="tx1"/>
                </a:solidFill>
              </a:rPr>
              <a:t> Ecosystem</a:t>
            </a:r>
            <a:endParaRPr lang="en-US" sz="3200" dirty="0">
              <a:solidFill>
                <a:schemeClr val="tx1"/>
              </a:solidFill>
            </a:endParaRPr>
          </a:p>
        </p:txBody>
      </p:sp>
    </p:spTree>
    <p:extLst>
      <p:ext uri="{BB962C8B-B14F-4D97-AF65-F5344CB8AC3E}">
        <p14:creationId xmlns:p14="http://schemas.microsoft.com/office/powerpoint/2010/main" val="1395183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914400" y="1447800"/>
            <a:ext cx="8229600" cy="5410200"/>
          </a:xfrm>
        </p:spPr>
        <p:txBody>
          <a:bodyPr>
            <a:normAutofit/>
          </a:bodyPr>
          <a:lstStyle/>
          <a:p>
            <a:pPr marL="0" indent="0">
              <a:buNone/>
            </a:pPr>
            <a:r>
              <a:rPr lang="en-IN" b="1" dirty="0"/>
              <a:t>Analysis </a:t>
            </a:r>
            <a:r>
              <a:rPr lang="en-IN" b="1" dirty="0" smtClean="0"/>
              <a:t>3:</a:t>
            </a:r>
            <a:endParaRPr lang="en-IN" b="1" dirty="0"/>
          </a:p>
          <a:p>
            <a:pPr marL="0" indent="0">
              <a:buNone/>
            </a:pPr>
            <a:r>
              <a:rPr lang="en-IN" sz="1600" dirty="0" smtClean="0">
                <a:latin typeface="Bookman Old Style" panose="02050604050505020204" pitchFamily="18" charset="0"/>
              </a:rPr>
              <a:t>Which </a:t>
            </a:r>
            <a:r>
              <a:rPr lang="en-IN" sz="1600" dirty="0">
                <a:latin typeface="Bookman Old Style" panose="02050604050505020204" pitchFamily="18" charset="0"/>
              </a:rPr>
              <a:t>industry(SOC_NAME) has the most number of Data Scientist positions?</a:t>
            </a:r>
          </a:p>
          <a:p>
            <a:pPr marL="0" indent="0">
              <a:buNone/>
            </a:pPr>
            <a:r>
              <a:rPr lang="en-US" b="1" dirty="0"/>
              <a:t>Technology used: </a:t>
            </a:r>
            <a:r>
              <a:rPr lang="en-US" sz="2400" dirty="0" smtClean="0"/>
              <a:t>Pig</a:t>
            </a:r>
            <a:endParaRPr lang="en-US" sz="2400" dirty="0" smtClean="0"/>
          </a:p>
          <a:p>
            <a:pPr marL="0" indent="0">
              <a:buNone/>
            </a:pPr>
            <a:r>
              <a:rPr lang="en-US" b="1" dirty="0"/>
              <a:t>Sample Output:</a:t>
            </a:r>
          </a:p>
          <a:p>
            <a:pPr marL="0" indent="0">
              <a:buNone/>
            </a:pPr>
            <a:r>
              <a:rPr lang="en-US" sz="1400" dirty="0"/>
              <a:t>STATISTICIANS    </a:t>
            </a:r>
            <a:r>
              <a:rPr lang="en-US" sz="1400" dirty="0" smtClean="0"/>
              <a:t>									564</a:t>
            </a:r>
            <a:r>
              <a:rPr lang="en-US" sz="1400" dirty="0"/>
              <a:t/>
            </a:r>
            <a:br>
              <a:rPr lang="en-US" sz="1400" dirty="0"/>
            </a:br>
            <a:r>
              <a:rPr lang="en-US" sz="1400" dirty="0"/>
              <a:t>COMPUTER AND INFORMATION RESEARCH SCIENTISTS    </a:t>
            </a:r>
            <a:r>
              <a:rPr lang="en-US" sz="1400" dirty="0" smtClean="0"/>
              <a:t>	466</a:t>
            </a:r>
            <a:r>
              <a:rPr lang="en-US" sz="1400" dirty="0"/>
              <a:t/>
            </a:r>
            <a:br>
              <a:rPr lang="en-US" sz="1400" dirty="0"/>
            </a:br>
            <a:r>
              <a:rPr lang="en-US" sz="1400" dirty="0"/>
              <a:t>OPERATIONS RESEARCH ANALYSTS    </a:t>
            </a:r>
            <a:r>
              <a:rPr lang="en-US" sz="1400" dirty="0" smtClean="0"/>
              <a:t>					350</a:t>
            </a:r>
            <a:r>
              <a:rPr lang="en-US" sz="1400" dirty="0"/>
              <a:t/>
            </a:r>
            <a:br>
              <a:rPr lang="en-US" sz="1400" dirty="0"/>
            </a:br>
            <a:r>
              <a:rPr lang="en-US" sz="1400" dirty="0"/>
              <a:t>Computer and Information Research Scientists    </a:t>
            </a:r>
            <a:r>
              <a:rPr lang="en-US" sz="1400" dirty="0" smtClean="0"/>
              <a:t>		205</a:t>
            </a:r>
            <a:r>
              <a:rPr lang="en-US" sz="1400" dirty="0"/>
              <a:t/>
            </a:r>
            <a:br>
              <a:rPr lang="en-US" sz="1400" dirty="0"/>
            </a:br>
            <a:r>
              <a:rPr lang="en-US" sz="1400" dirty="0"/>
              <a:t>COMPUTER OCCUPATIONS, ALL OTHER    </a:t>
            </a:r>
            <a:r>
              <a:rPr lang="en-US" sz="1400" dirty="0" smtClean="0"/>
              <a:t>				158</a:t>
            </a:r>
            <a:r>
              <a:rPr lang="en-US" sz="1400" dirty="0"/>
              <a:t/>
            </a:r>
            <a:br>
              <a:rPr lang="en-US" sz="1400" dirty="0"/>
            </a:br>
            <a:r>
              <a:rPr lang="en-US" sz="1400" dirty="0"/>
              <a:t>Statisticians    </a:t>
            </a:r>
            <a:r>
              <a:rPr lang="en-US" sz="1400" dirty="0" smtClean="0"/>
              <a:t>									135</a:t>
            </a:r>
            <a:r>
              <a:rPr lang="en-US" sz="1400" dirty="0"/>
              <a:t/>
            </a:r>
            <a:br>
              <a:rPr lang="en-US" sz="1400" dirty="0"/>
            </a:br>
            <a:r>
              <a:rPr lang="en-US" sz="1400" dirty="0"/>
              <a:t>MATHEMATICIANS    </a:t>
            </a:r>
            <a:r>
              <a:rPr lang="en-US" sz="1400" dirty="0" smtClean="0"/>
              <a:t>								131</a:t>
            </a:r>
            <a:r>
              <a:rPr lang="en-US" sz="1400" dirty="0"/>
              <a:t/>
            </a:r>
            <a:br>
              <a:rPr lang="en-US" sz="1400" dirty="0"/>
            </a:br>
            <a:r>
              <a:rPr lang="en-US" sz="1400" dirty="0"/>
              <a:t>SOFTWARE DEVELOPERS, APPLICATIONS    </a:t>
            </a:r>
            <a:r>
              <a:rPr lang="en-US" sz="1400" dirty="0" smtClean="0"/>
              <a:t>				127</a:t>
            </a:r>
            <a:r>
              <a:rPr lang="en-US" sz="1400" dirty="0"/>
              <a:t/>
            </a:r>
            <a:br>
              <a:rPr lang="en-US" sz="1400" dirty="0"/>
            </a:br>
            <a:r>
              <a:rPr lang="en-US" sz="1400" dirty="0"/>
              <a:t>COMPUTER SYSTEMS ANALYSTS    </a:t>
            </a:r>
            <a:r>
              <a:rPr lang="en-US" sz="1400" dirty="0" smtClean="0"/>
              <a:t>					111</a:t>
            </a:r>
            <a:r>
              <a:rPr lang="en-US" sz="1400" dirty="0"/>
              <a:t/>
            </a:r>
            <a:br>
              <a:rPr lang="en-US" sz="1400" dirty="0"/>
            </a:br>
            <a:r>
              <a:rPr lang="en-US" sz="1400" dirty="0"/>
              <a:t>Operations Research Analysts    </a:t>
            </a:r>
            <a:r>
              <a:rPr lang="en-US" sz="1400" dirty="0" smtClean="0"/>
              <a:t>					102</a:t>
            </a:r>
            <a:endParaRPr lang="en-IN" sz="1900" dirty="0"/>
          </a:p>
          <a:p>
            <a:pPr marL="0" indent="0">
              <a:buNone/>
            </a:pPr>
            <a:endParaRPr lang="en-US" sz="2400" b="1" dirty="0" smtClean="0"/>
          </a:p>
          <a:p>
            <a:pPr marL="0" indent="0">
              <a:buNone/>
            </a:pPr>
            <a:endParaRPr lang="en-US" sz="2400" dirty="0" smtClean="0"/>
          </a:p>
          <a:p>
            <a:pPr marL="0" indent="0">
              <a:buNone/>
            </a:pPr>
            <a:endParaRPr lang="en-IN" sz="2400" dirty="0"/>
          </a:p>
          <a:p>
            <a:endParaRPr lang="en-IN"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err="1">
                <a:solidFill>
                  <a:schemeClr val="tx1"/>
                </a:solidFill>
              </a:rPr>
              <a:t>Hadoop</a:t>
            </a:r>
            <a:r>
              <a:rPr lang="en-IN" sz="3200" dirty="0">
                <a:solidFill>
                  <a:schemeClr val="tx1"/>
                </a:solidFill>
              </a:rPr>
              <a:t> Ecosystem</a:t>
            </a:r>
            <a:endParaRPr lang="en-US" sz="3200" dirty="0">
              <a:solidFill>
                <a:schemeClr val="tx1"/>
              </a:solidFill>
            </a:endParaRPr>
          </a:p>
        </p:txBody>
      </p:sp>
    </p:spTree>
    <p:extLst>
      <p:ext uri="{BB962C8B-B14F-4D97-AF65-F5344CB8AC3E}">
        <p14:creationId xmlns:p14="http://schemas.microsoft.com/office/powerpoint/2010/main" val="3219689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914400" y="1447800"/>
            <a:ext cx="8229600" cy="5410200"/>
          </a:xfrm>
        </p:spPr>
        <p:txBody>
          <a:bodyPr>
            <a:normAutofit/>
          </a:bodyPr>
          <a:lstStyle/>
          <a:p>
            <a:pPr marL="0" indent="0">
              <a:buNone/>
            </a:pPr>
            <a:r>
              <a:rPr lang="en-IN" b="1" dirty="0"/>
              <a:t>Analysis </a:t>
            </a:r>
            <a:r>
              <a:rPr lang="en-IN" b="1" dirty="0" smtClean="0"/>
              <a:t>4:</a:t>
            </a:r>
          </a:p>
          <a:p>
            <a:pPr marL="0" indent="0">
              <a:buNone/>
            </a:pPr>
            <a:r>
              <a:rPr lang="en-IN" sz="1600" dirty="0" smtClean="0">
                <a:latin typeface="Bookman Old Style" panose="02050604050505020204" pitchFamily="18" charset="0"/>
              </a:rPr>
              <a:t>Which </a:t>
            </a:r>
            <a:r>
              <a:rPr lang="en-IN" sz="1600" dirty="0">
                <a:latin typeface="Bookman Old Style" panose="02050604050505020204" pitchFamily="18" charset="0"/>
              </a:rPr>
              <a:t>top 5 employers file the most petitions each year? - Case Status - ALL</a:t>
            </a:r>
          </a:p>
          <a:p>
            <a:pPr marL="0" indent="0">
              <a:buNone/>
            </a:pPr>
            <a:r>
              <a:rPr lang="en-US" b="1" dirty="0"/>
              <a:t>Technology used: </a:t>
            </a:r>
            <a:r>
              <a:rPr lang="en-US" sz="2400" dirty="0" smtClean="0"/>
              <a:t>Hive</a:t>
            </a:r>
            <a:endParaRPr lang="en-US" sz="2400" dirty="0" smtClean="0"/>
          </a:p>
          <a:p>
            <a:pPr marL="0" indent="0">
              <a:buNone/>
            </a:pPr>
            <a:r>
              <a:rPr lang="en-US" b="1" dirty="0"/>
              <a:t>Sample Output:</a:t>
            </a:r>
          </a:p>
          <a:p>
            <a:pPr marL="0" indent="0">
              <a:buNone/>
            </a:pPr>
            <a:r>
              <a:rPr lang="en-US" sz="1400" dirty="0"/>
              <a:t>2011    TATA CONSULTANCY SERVICES LIMITED    </a:t>
            </a:r>
            <a:r>
              <a:rPr lang="en-US" sz="1400" dirty="0" smtClean="0"/>
              <a:t>  5416</a:t>
            </a:r>
            <a:r>
              <a:rPr lang="en-US" sz="1400" dirty="0"/>
              <a:t/>
            </a:r>
            <a:br>
              <a:rPr lang="en-US" sz="1400" dirty="0"/>
            </a:br>
            <a:r>
              <a:rPr lang="en-US" sz="1400" dirty="0"/>
              <a:t>2011    MICROSOFT CORPORATION    </a:t>
            </a:r>
            <a:r>
              <a:rPr lang="en-US" sz="1400" dirty="0" smtClean="0"/>
              <a:t>			 4253</a:t>
            </a:r>
            <a:endParaRPr lang="en-US" sz="1400" dirty="0"/>
          </a:p>
          <a:p>
            <a:pPr marL="0" indent="0">
              <a:buNone/>
            </a:pPr>
            <a:r>
              <a:rPr lang="en-US" sz="1400" dirty="0"/>
              <a:t>2012    INFOSYS LIMITED    </a:t>
            </a:r>
            <a:r>
              <a:rPr lang="en-US" sz="1400" dirty="0" smtClean="0"/>
              <a:t>					 15818</a:t>
            </a:r>
            <a:r>
              <a:rPr lang="en-US" sz="1400" dirty="0"/>
              <a:t/>
            </a:r>
            <a:br>
              <a:rPr lang="en-US" sz="1400" dirty="0"/>
            </a:br>
            <a:r>
              <a:rPr lang="en-US" sz="1400" dirty="0"/>
              <a:t>2012    WIPRO LIMITED    </a:t>
            </a:r>
            <a:r>
              <a:rPr lang="en-US" sz="1400" dirty="0" smtClean="0"/>
              <a:t>					 7182</a:t>
            </a:r>
            <a:endParaRPr lang="en-US" sz="1400" dirty="0"/>
          </a:p>
          <a:p>
            <a:pPr marL="0" indent="0">
              <a:buNone/>
            </a:pPr>
            <a:r>
              <a:rPr lang="en-US" sz="1400" dirty="0"/>
              <a:t>2013    INFOSYS LIMITED    </a:t>
            </a:r>
            <a:r>
              <a:rPr lang="en-US" sz="1400" dirty="0" smtClean="0"/>
              <a:t>					 32223</a:t>
            </a:r>
            <a:r>
              <a:rPr lang="en-US" sz="1400" dirty="0"/>
              <a:t/>
            </a:r>
            <a:br>
              <a:rPr lang="en-US" sz="1400" dirty="0"/>
            </a:br>
            <a:r>
              <a:rPr lang="en-US" sz="1400" dirty="0"/>
              <a:t>2013    TATA CONSULTANCY SERVICES LIMITED    </a:t>
            </a:r>
            <a:r>
              <a:rPr lang="en-US" sz="1400" dirty="0" smtClean="0"/>
              <a:t>  8790</a:t>
            </a:r>
            <a:endParaRPr lang="en-US" sz="1400" dirty="0"/>
          </a:p>
          <a:p>
            <a:pPr marL="0" indent="0">
              <a:buNone/>
            </a:pPr>
            <a:r>
              <a:rPr lang="en-US" sz="1400" dirty="0"/>
              <a:t>2014    INFOSYS LIMITED    </a:t>
            </a:r>
            <a:r>
              <a:rPr lang="en-US" sz="1400" dirty="0" smtClean="0"/>
              <a:t>					 23759</a:t>
            </a:r>
            <a:r>
              <a:rPr lang="en-US" sz="1400" dirty="0"/>
              <a:t/>
            </a:r>
            <a:br>
              <a:rPr lang="en-US" sz="1400" dirty="0"/>
            </a:br>
            <a:r>
              <a:rPr lang="en-US" sz="1400" dirty="0"/>
              <a:t>2014    TATA CONSULTANCY SERVICES LIMITED    </a:t>
            </a:r>
            <a:r>
              <a:rPr lang="en-US" sz="1400" dirty="0" smtClean="0"/>
              <a:t> 14098</a:t>
            </a:r>
          </a:p>
          <a:p>
            <a:pPr marL="0" indent="0">
              <a:buNone/>
            </a:pPr>
            <a:r>
              <a:rPr lang="en-US" sz="1400" dirty="0"/>
              <a:t>2015    INFOSYS LIMITED    </a:t>
            </a:r>
            <a:r>
              <a:rPr lang="en-US" sz="1400" dirty="0" smtClean="0"/>
              <a:t>					33245</a:t>
            </a:r>
            <a:r>
              <a:rPr lang="en-US" sz="1400" dirty="0"/>
              <a:t/>
            </a:r>
            <a:br>
              <a:rPr lang="en-US" sz="1400" dirty="0"/>
            </a:br>
            <a:r>
              <a:rPr lang="en-US" sz="1400" dirty="0"/>
              <a:t>2015    TATA CONSULTANCY SERVICES LIMITED    </a:t>
            </a:r>
            <a:r>
              <a:rPr lang="en-US" sz="1400" dirty="0" smtClean="0"/>
              <a:t> 16553</a:t>
            </a:r>
          </a:p>
          <a:p>
            <a:pPr marL="0" indent="0">
              <a:buNone/>
            </a:pPr>
            <a:r>
              <a:rPr lang="en-US" sz="1400" dirty="0"/>
              <a:t>2016    INFOSYS LIMITED    </a:t>
            </a:r>
            <a:r>
              <a:rPr lang="en-US" sz="1400" dirty="0" smtClean="0"/>
              <a:t>					25352</a:t>
            </a:r>
            <a:r>
              <a:rPr lang="en-US" sz="1400" dirty="0"/>
              <a:t/>
            </a:r>
            <a:br>
              <a:rPr lang="en-US" sz="1400" dirty="0"/>
            </a:br>
            <a:r>
              <a:rPr lang="en-US" sz="1400" dirty="0"/>
              <a:t>2016    CAPGEMINI AMERICA INC    </a:t>
            </a:r>
            <a:r>
              <a:rPr lang="en-US" sz="1400" dirty="0" smtClean="0"/>
              <a:t>			16725</a:t>
            </a:r>
            <a:r>
              <a:rPr lang="en-US" sz="1400" dirty="0"/>
              <a:t/>
            </a:r>
            <a:br>
              <a:rPr lang="en-US" sz="1400" dirty="0"/>
            </a:br>
            <a:r>
              <a:rPr lang="en-US" sz="1400" dirty="0"/>
              <a:t>2016    TATA CONSULTANCY SERVICES LIMITED    </a:t>
            </a:r>
            <a:r>
              <a:rPr lang="en-US" sz="1400" dirty="0" smtClean="0"/>
              <a:t> 13134</a:t>
            </a:r>
            <a:endParaRPr lang="en-US" sz="1400" dirty="0"/>
          </a:p>
          <a:p>
            <a:pPr marL="0" indent="0">
              <a:buNone/>
            </a:pPr>
            <a:endParaRPr lang="en-US" sz="2400" dirty="0" smtClean="0"/>
          </a:p>
          <a:p>
            <a:pPr marL="0" indent="0">
              <a:buNone/>
            </a:pPr>
            <a:endParaRPr lang="en-IN" sz="2400" dirty="0"/>
          </a:p>
          <a:p>
            <a:endParaRPr lang="en-IN"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err="1">
                <a:solidFill>
                  <a:schemeClr val="tx1"/>
                </a:solidFill>
              </a:rPr>
              <a:t>Hadoop</a:t>
            </a:r>
            <a:r>
              <a:rPr lang="en-IN" sz="3200" dirty="0">
                <a:solidFill>
                  <a:schemeClr val="tx1"/>
                </a:solidFill>
              </a:rPr>
              <a:t> Ecosystem</a:t>
            </a:r>
            <a:endParaRPr lang="en-US" sz="3200" dirty="0">
              <a:solidFill>
                <a:schemeClr val="tx1"/>
              </a:solidFill>
            </a:endParaRPr>
          </a:p>
        </p:txBody>
      </p:sp>
    </p:spTree>
    <p:extLst>
      <p:ext uri="{BB962C8B-B14F-4D97-AF65-F5344CB8AC3E}">
        <p14:creationId xmlns:p14="http://schemas.microsoft.com/office/powerpoint/2010/main" val="296676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914400" y="1447800"/>
            <a:ext cx="8229600" cy="5410200"/>
          </a:xfrm>
        </p:spPr>
        <p:txBody>
          <a:bodyPr>
            <a:normAutofit/>
          </a:bodyPr>
          <a:lstStyle/>
          <a:p>
            <a:pPr marL="0" indent="0">
              <a:buNone/>
            </a:pPr>
            <a:r>
              <a:rPr lang="en-IN" b="1" dirty="0"/>
              <a:t>Analysis </a:t>
            </a:r>
            <a:r>
              <a:rPr lang="en-IN" b="1" dirty="0" smtClean="0"/>
              <a:t>5:</a:t>
            </a:r>
          </a:p>
          <a:p>
            <a:pPr marL="0" indent="0">
              <a:buNone/>
            </a:pPr>
            <a:r>
              <a:rPr lang="en-IN" sz="1600" dirty="0" smtClean="0">
                <a:latin typeface="Bookman Old Style" panose="02050604050505020204" pitchFamily="18" charset="0"/>
              </a:rPr>
              <a:t>a) Find </a:t>
            </a:r>
            <a:r>
              <a:rPr lang="en-IN" sz="1600" dirty="0">
                <a:latin typeface="Bookman Old Style" panose="02050604050505020204" pitchFamily="18" charset="0"/>
              </a:rPr>
              <a:t>the most popular top 10 job positions for H1B visa applications for each </a:t>
            </a:r>
            <a:r>
              <a:rPr lang="en-IN" sz="1600" dirty="0" smtClean="0">
                <a:latin typeface="Bookman Old Style" panose="02050604050505020204" pitchFamily="18" charset="0"/>
              </a:rPr>
              <a:t>year?	for </a:t>
            </a:r>
            <a:r>
              <a:rPr lang="en-IN" sz="1600" dirty="0">
                <a:latin typeface="Bookman Old Style" panose="02050604050505020204" pitchFamily="18" charset="0"/>
              </a:rPr>
              <a:t>all the </a:t>
            </a:r>
            <a:r>
              <a:rPr lang="en-IN" sz="1600" dirty="0" smtClean="0">
                <a:latin typeface="Bookman Old Style" panose="02050604050505020204" pitchFamily="18" charset="0"/>
              </a:rPr>
              <a:t>applications</a:t>
            </a:r>
            <a:endParaRPr lang="en-IN" sz="1600" dirty="0">
              <a:latin typeface="Bookman Old Style" panose="02050604050505020204" pitchFamily="18" charset="0"/>
            </a:endParaRPr>
          </a:p>
          <a:p>
            <a:pPr marL="0" indent="0">
              <a:buNone/>
            </a:pPr>
            <a:r>
              <a:rPr lang="en-US" b="1" dirty="0"/>
              <a:t>Technology used: </a:t>
            </a:r>
            <a:r>
              <a:rPr lang="en-US" sz="2400" dirty="0" smtClean="0"/>
              <a:t>Hive</a:t>
            </a:r>
            <a:endParaRPr lang="en-US" sz="2400" dirty="0" smtClean="0"/>
          </a:p>
          <a:p>
            <a:pPr marL="0" indent="0">
              <a:buNone/>
            </a:pPr>
            <a:r>
              <a:rPr lang="en-US" b="1" dirty="0"/>
              <a:t>Sample Output:</a:t>
            </a:r>
          </a:p>
          <a:p>
            <a:pPr marL="0" indent="0">
              <a:buNone/>
            </a:pPr>
            <a:r>
              <a:rPr lang="en-US" sz="1400" dirty="0"/>
              <a:t>2011    PROGRAMMER ANALYST    </a:t>
            </a:r>
            <a:r>
              <a:rPr lang="en-US" sz="1400" dirty="0" smtClean="0"/>
              <a:t>	31799</a:t>
            </a:r>
            <a:r>
              <a:rPr lang="en-US" sz="1400" dirty="0"/>
              <a:t/>
            </a:r>
            <a:br>
              <a:rPr lang="en-US" sz="1400" dirty="0"/>
            </a:br>
            <a:r>
              <a:rPr lang="en-US" sz="1400" dirty="0"/>
              <a:t>2011    SOFTWARE ENGINEER    </a:t>
            </a:r>
            <a:r>
              <a:rPr lang="en-US" sz="1400" dirty="0" smtClean="0"/>
              <a:t>		12763</a:t>
            </a:r>
          </a:p>
          <a:p>
            <a:pPr marL="0" indent="0">
              <a:buNone/>
            </a:pPr>
            <a:r>
              <a:rPr lang="en-US" sz="1400" dirty="0"/>
              <a:t>2012    PROGRAMMER ANALYST    </a:t>
            </a:r>
            <a:r>
              <a:rPr lang="en-US" sz="1400" dirty="0" smtClean="0"/>
              <a:t>	33066</a:t>
            </a:r>
            <a:r>
              <a:rPr lang="en-US" sz="1400" dirty="0"/>
              <a:t/>
            </a:r>
            <a:br>
              <a:rPr lang="en-US" sz="1400" dirty="0"/>
            </a:br>
            <a:r>
              <a:rPr lang="en-US" sz="1400" dirty="0"/>
              <a:t>2012    SOFTWARE ENGINEER    </a:t>
            </a:r>
            <a:r>
              <a:rPr lang="en-US" sz="1400" dirty="0" smtClean="0"/>
              <a:t>		14437</a:t>
            </a:r>
          </a:p>
          <a:p>
            <a:pPr marL="0" indent="0">
              <a:buNone/>
            </a:pPr>
            <a:r>
              <a:rPr lang="en-US" sz="1400" dirty="0"/>
              <a:t>2013    PROGRAMMER ANALYST    </a:t>
            </a:r>
            <a:r>
              <a:rPr lang="en-US" sz="1400" dirty="0" smtClean="0"/>
              <a:t>	33880</a:t>
            </a:r>
            <a:r>
              <a:rPr lang="en-US" sz="1400" dirty="0"/>
              <a:t/>
            </a:r>
            <a:br>
              <a:rPr lang="en-US" sz="1400" dirty="0"/>
            </a:br>
            <a:r>
              <a:rPr lang="en-US" sz="1400" dirty="0"/>
              <a:t>2013    SOFTWARE ENGINEER    </a:t>
            </a:r>
            <a:r>
              <a:rPr lang="en-US" sz="1400" dirty="0" smtClean="0"/>
              <a:t>		15680</a:t>
            </a:r>
          </a:p>
          <a:p>
            <a:pPr marL="0" indent="0">
              <a:buNone/>
            </a:pPr>
            <a:r>
              <a:rPr lang="en-US" sz="1400" dirty="0"/>
              <a:t>2014    PROGRAMMER ANALYST    </a:t>
            </a:r>
            <a:r>
              <a:rPr lang="en-US" sz="1400" dirty="0" smtClean="0"/>
              <a:t>	43114</a:t>
            </a:r>
            <a:r>
              <a:rPr lang="en-US" sz="1400" dirty="0"/>
              <a:t/>
            </a:r>
            <a:br>
              <a:rPr lang="en-US" sz="1400" dirty="0"/>
            </a:br>
            <a:r>
              <a:rPr lang="en-US" sz="1400" dirty="0"/>
              <a:t>2014    SOFTWARE ENGINEER    </a:t>
            </a:r>
            <a:r>
              <a:rPr lang="en-US" sz="1400" dirty="0" smtClean="0"/>
              <a:t>		20500</a:t>
            </a:r>
          </a:p>
          <a:p>
            <a:pPr marL="0" indent="0">
              <a:buNone/>
            </a:pPr>
            <a:r>
              <a:rPr lang="en-US" sz="1400" dirty="0"/>
              <a:t>2015    PROGRAMMER ANALYST    </a:t>
            </a:r>
            <a:r>
              <a:rPr lang="en-US" sz="1400" dirty="0" smtClean="0"/>
              <a:t>	53436</a:t>
            </a:r>
            <a:r>
              <a:rPr lang="en-US" sz="1400" dirty="0"/>
              <a:t/>
            </a:r>
            <a:br>
              <a:rPr lang="en-US" sz="1400" dirty="0"/>
            </a:br>
            <a:r>
              <a:rPr lang="en-US" sz="1400" dirty="0"/>
              <a:t>2015    SOFTWARE ENGINEER    </a:t>
            </a:r>
            <a:r>
              <a:rPr lang="en-US" sz="1400" dirty="0" smtClean="0"/>
              <a:t>		27259</a:t>
            </a:r>
          </a:p>
          <a:p>
            <a:pPr marL="0" indent="0">
              <a:buNone/>
            </a:pPr>
            <a:r>
              <a:rPr lang="en-US" sz="1400" dirty="0"/>
              <a:t>2016    PROGRAMMER ANALYST    </a:t>
            </a:r>
            <a:r>
              <a:rPr lang="en-US" sz="1400" dirty="0" smtClean="0"/>
              <a:t>	53743</a:t>
            </a:r>
            <a:r>
              <a:rPr lang="en-US" sz="1400" dirty="0"/>
              <a:t/>
            </a:r>
            <a:br>
              <a:rPr lang="en-US" sz="1400" dirty="0"/>
            </a:br>
            <a:r>
              <a:rPr lang="en-US" sz="1400" dirty="0"/>
              <a:t>2016    SOFTWARE ENGINEER    </a:t>
            </a:r>
            <a:r>
              <a:rPr lang="en-US" sz="1400" dirty="0" smtClean="0"/>
              <a:t>		30668</a:t>
            </a:r>
            <a:endParaRPr lang="en-US" sz="2400" dirty="0" smtClean="0"/>
          </a:p>
          <a:p>
            <a:pPr marL="0" indent="0">
              <a:buNone/>
            </a:pPr>
            <a:endParaRPr lang="en-IN" sz="2400" dirty="0"/>
          </a:p>
          <a:p>
            <a:endParaRPr lang="en-IN"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err="1">
                <a:solidFill>
                  <a:schemeClr val="tx1"/>
                </a:solidFill>
              </a:rPr>
              <a:t>Hadoop</a:t>
            </a:r>
            <a:r>
              <a:rPr lang="en-IN" sz="3200" dirty="0">
                <a:solidFill>
                  <a:schemeClr val="tx1"/>
                </a:solidFill>
              </a:rPr>
              <a:t> Ecosystem</a:t>
            </a:r>
            <a:endParaRPr lang="en-US" sz="3200" dirty="0">
              <a:solidFill>
                <a:schemeClr val="tx1"/>
              </a:solidFill>
            </a:endParaRPr>
          </a:p>
        </p:txBody>
      </p:sp>
    </p:spTree>
    <p:extLst>
      <p:ext uri="{BB962C8B-B14F-4D97-AF65-F5344CB8AC3E}">
        <p14:creationId xmlns:p14="http://schemas.microsoft.com/office/powerpoint/2010/main" val="3076939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914400" y="1447800"/>
            <a:ext cx="8229600" cy="5410200"/>
          </a:xfrm>
        </p:spPr>
        <p:txBody>
          <a:bodyPr>
            <a:normAutofit/>
          </a:bodyPr>
          <a:lstStyle/>
          <a:p>
            <a:pPr marL="0" indent="0">
              <a:buNone/>
            </a:pPr>
            <a:r>
              <a:rPr lang="en-IN" b="1" dirty="0"/>
              <a:t>Analysis </a:t>
            </a:r>
            <a:r>
              <a:rPr lang="en-IN" b="1" dirty="0" smtClean="0"/>
              <a:t>5:</a:t>
            </a:r>
          </a:p>
          <a:p>
            <a:pPr marL="0" indent="0">
              <a:buNone/>
            </a:pPr>
            <a:r>
              <a:rPr lang="en-IN" sz="1600" dirty="0">
                <a:latin typeface="Bookman Old Style" panose="02050604050505020204" pitchFamily="18" charset="0"/>
              </a:rPr>
              <a:t>b</a:t>
            </a:r>
            <a:r>
              <a:rPr lang="en-IN" sz="1600" dirty="0" smtClean="0">
                <a:latin typeface="Bookman Old Style" panose="02050604050505020204" pitchFamily="18" charset="0"/>
              </a:rPr>
              <a:t>) Find </a:t>
            </a:r>
            <a:r>
              <a:rPr lang="en-IN" sz="1600" dirty="0">
                <a:latin typeface="Bookman Old Style" panose="02050604050505020204" pitchFamily="18" charset="0"/>
              </a:rPr>
              <a:t>the most popular top 10 job positions for H1B visa applications for each </a:t>
            </a:r>
            <a:r>
              <a:rPr lang="en-IN" sz="1600" dirty="0" smtClean="0">
                <a:latin typeface="Bookman Old Style" panose="02050604050505020204" pitchFamily="18" charset="0"/>
              </a:rPr>
              <a:t>year?	for </a:t>
            </a:r>
            <a:r>
              <a:rPr lang="en-IN" sz="1600" dirty="0">
                <a:latin typeface="Bookman Old Style" panose="02050604050505020204" pitchFamily="18" charset="0"/>
              </a:rPr>
              <a:t>only certified applications.</a:t>
            </a:r>
            <a:endParaRPr lang="en-US" sz="1600" dirty="0">
              <a:latin typeface="Bookman Old Style" panose="02050604050505020204" pitchFamily="18" charset="0"/>
            </a:endParaRPr>
          </a:p>
          <a:p>
            <a:pPr marL="0" indent="0">
              <a:buNone/>
            </a:pPr>
            <a:r>
              <a:rPr lang="en-US" b="1" dirty="0" smtClean="0"/>
              <a:t>Technology </a:t>
            </a:r>
            <a:r>
              <a:rPr lang="en-US" b="1" dirty="0"/>
              <a:t>used: </a:t>
            </a:r>
            <a:r>
              <a:rPr lang="en-US" sz="2400" dirty="0" smtClean="0"/>
              <a:t>Hive</a:t>
            </a:r>
            <a:endParaRPr lang="en-US" sz="2400" dirty="0" smtClean="0"/>
          </a:p>
          <a:p>
            <a:pPr marL="0" indent="0">
              <a:buNone/>
            </a:pPr>
            <a:r>
              <a:rPr lang="en-US" b="1" dirty="0"/>
              <a:t>Sample Output:</a:t>
            </a:r>
          </a:p>
          <a:p>
            <a:pPr marL="0" indent="0">
              <a:buNone/>
            </a:pPr>
            <a:r>
              <a:rPr lang="en-US" sz="1400" dirty="0"/>
              <a:t>2011    PROGRAMMER ANALYST    </a:t>
            </a:r>
            <a:r>
              <a:rPr lang="en-US" sz="1400" dirty="0" smtClean="0"/>
              <a:t>	28806</a:t>
            </a:r>
            <a:r>
              <a:rPr lang="en-US" sz="1400" dirty="0"/>
              <a:t/>
            </a:r>
            <a:br>
              <a:rPr lang="en-US" sz="1400" dirty="0"/>
            </a:br>
            <a:r>
              <a:rPr lang="en-US" sz="1400" dirty="0"/>
              <a:t>2011    SOFTWARE ENGINEER    </a:t>
            </a:r>
            <a:r>
              <a:rPr lang="en-US" sz="1400" dirty="0" smtClean="0"/>
              <a:t>		11224</a:t>
            </a:r>
            <a:endParaRPr lang="en-US" sz="1400" dirty="0"/>
          </a:p>
          <a:p>
            <a:pPr marL="0" indent="0">
              <a:buNone/>
            </a:pPr>
            <a:r>
              <a:rPr lang="en-US" sz="1400" dirty="0"/>
              <a:t>2012    PROGRAMMER ANALYST    </a:t>
            </a:r>
            <a:r>
              <a:rPr lang="en-US" sz="1400" dirty="0" smtClean="0"/>
              <a:t>	29226</a:t>
            </a:r>
            <a:r>
              <a:rPr lang="en-US" sz="1400" dirty="0"/>
              <a:t/>
            </a:r>
            <a:br>
              <a:rPr lang="en-US" sz="1400" dirty="0"/>
            </a:br>
            <a:r>
              <a:rPr lang="en-US" sz="1400" dirty="0"/>
              <a:t>2012    SOFTWARE ENGINEER    </a:t>
            </a:r>
            <a:r>
              <a:rPr lang="en-US" sz="1400" dirty="0" smtClean="0"/>
              <a:t>		12273</a:t>
            </a:r>
            <a:endParaRPr lang="en-US" sz="1400" dirty="0"/>
          </a:p>
          <a:p>
            <a:pPr marL="0" indent="0">
              <a:buNone/>
            </a:pPr>
            <a:r>
              <a:rPr lang="en-US" sz="1400" dirty="0"/>
              <a:t>2013    PROGRAMMER ANALYST    </a:t>
            </a:r>
            <a:r>
              <a:rPr lang="en-US" sz="1400" dirty="0" smtClean="0"/>
              <a:t>	29906</a:t>
            </a:r>
            <a:r>
              <a:rPr lang="en-US" sz="1400" dirty="0"/>
              <a:t/>
            </a:r>
            <a:br>
              <a:rPr lang="en-US" sz="1400" dirty="0"/>
            </a:br>
            <a:r>
              <a:rPr lang="en-US" sz="1400" dirty="0"/>
              <a:t>2013    SOFTWARE ENGINEER    </a:t>
            </a:r>
            <a:r>
              <a:rPr lang="en-US" sz="1400" dirty="0" smtClean="0"/>
              <a:t>		12973</a:t>
            </a:r>
            <a:endParaRPr lang="en-IN" sz="1400" dirty="0"/>
          </a:p>
          <a:p>
            <a:pPr marL="0" indent="0">
              <a:buNone/>
            </a:pPr>
            <a:r>
              <a:rPr lang="en-US" sz="1400" dirty="0"/>
              <a:t>2014    PROGRAMMER ANALYST    </a:t>
            </a:r>
            <a:r>
              <a:rPr lang="en-US" sz="1400" dirty="0" smtClean="0"/>
              <a:t>	38625</a:t>
            </a:r>
            <a:r>
              <a:rPr lang="en-US" sz="1400" dirty="0"/>
              <a:t/>
            </a:r>
            <a:br>
              <a:rPr lang="en-US" sz="1400" dirty="0"/>
            </a:br>
            <a:r>
              <a:rPr lang="en-US" sz="1400" dirty="0"/>
              <a:t>2014    SOFTWARE ENGINEER    </a:t>
            </a:r>
            <a:r>
              <a:rPr lang="en-US" sz="1400" dirty="0" smtClean="0"/>
              <a:t>		17278</a:t>
            </a:r>
          </a:p>
          <a:p>
            <a:pPr marL="0" indent="0">
              <a:buNone/>
            </a:pPr>
            <a:r>
              <a:rPr lang="en-US" sz="1400" dirty="0"/>
              <a:t>2015    PROGRAMMER ANALYST    </a:t>
            </a:r>
            <a:r>
              <a:rPr lang="en-US" sz="1400" dirty="0" smtClean="0"/>
              <a:t>	48203</a:t>
            </a:r>
            <a:r>
              <a:rPr lang="en-US" sz="1400" dirty="0"/>
              <a:t/>
            </a:r>
            <a:br>
              <a:rPr lang="en-US" sz="1400" dirty="0"/>
            </a:br>
            <a:r>
              <a:rPr lang="en-US" sz="1400" dirty="0"/>
              <a:t>2015    SOFTWARE ENGINEER    </a:t>
            </a:r>
            <a:r>
              <a:rPr lang="en-US" sz="1400" dirty="0" smtClean="0"/>
              <a:t>		23352</a:t>
            </a:r>
          </a:p>
          <a:p>
            <a:pPr marL="0" indent="0">
              <a:buNone/>
            </a:pPr>
            <a:r>
              <a:rPr lang="en-US" sz="1400" dirty="0"/>
              <a:t>2016    PROGRAMMER ANALYST    </a:t>
            </a:r>
            <a:r>
              <a:rPr lang="en-US" sz="1400" dirty="0" smtClean="0"/>
              <a:t>	47964</a:t>
            </a:r>
            <a:r>
              <a:rPr lang="en-US" sz="1400" dirty="0"/>
              <a:t/>
            </a:r>
            <a:br>
              <a:rPr lang="en-US" sz="1400" dirty="0"/>
            </a:br>
            <a:r>
              <a:rPr lang="en-US" sz="1400" dirty="0"/>
              <a:t>2016    SOFTWARE ENGINEER    </a:t>
            </a:r>
            <a:r>
              <a:rPr lang="en-US" sz="1400" dirty="0" smtClean="0"/>
              <a:t>		25890</a:t>
            </a:r>
            <a:endParaRPr lang="en-IN" sz="1400"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err="1">
                <a:solidFill>
                  <a:schemeClr val="tx1"/>
                </a:solidFill>
              </a:rPr>
              <a:t>Hadoop</a:t>
            </a:r>
            <a:r>
              <a:rPr lang="en-IN" sz="3200" dirty="0">
                <a:solidFill>
                  <a:schemeClr val="tx1"/>
                </a:solidFill>
              </a:rPr>
              <a:t> Ecosystem</a:t>
            </a:r>
            <a:endParaRPr lang="en-US" sz="3200" dirty="0">
              <a:solidFill>
                <a:schemeClr val="tx1"/>
              </a:solidFill>
            </a:endParaRPr>
          </a:p>
        </p:txBody>
      </p:sp>
    </p:spTree>
    <p:extLst>
      <p:ext uri="{BB962C8B-B14F-4D97-AF65-F5344CB8AC3E}">
        <p14:creationId xmlns:p14="http://schemas.microsoft.com/office/powerpoint/2010/main" val="781409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914400" y="1447800"/>
            <a:ext cx="8229600" cy="5410200"/>
          </a:xfrm>
        </p:spPr>
        <p:txBody>
          <a:bodyPr>
            <a:normAutofit/>
          </a:bodyPr>
          <a:lstStyle/>
          <a:p>
            <a:pPr marL="0" indent="0">
              <a:buNone/>
            </a:pPr>
            <a:r>
              <a:rPr lang="en-IN" b="1" dirty="0"/>
              <a:t>Analysis 6</a:t>
            </a:r>
            <a:r>
              <a:rPr lang="en-IN" b="1" dirty="0" smtClean="0"/>
              <a:t>:</a:t>
            </a:r>
          </a:p>
          <a:p>
            <a:pPr marL="0" indent="0">
              <a:buNone/>
            </a:pPr>
            <a:r>
              <a:rPr lang="en-IN" sz="1600" dirty="0" smtClean="0">
                <a:latin typeface="Bookman Old Style" panose="02050604050505020204" pitchFamily="18" charset="0"/>
              </a:rPr>
              <a:t>Find </a:t>
            </a:r>
            <a:r>
              <a:rPr lang="en-IN" sz="1600" dirty="0">
                <a:latin typeface="Bookman Old Style" panose="02050604050505020204" pitchFamily="18" charset="0"/>
              </a:rPr>
              <a:t>the percentage and the count of each case status on total applications for each year. Create a line graph depicting the pattern of All the cases over the period of time</a:t>
            </a:r>
            <a:endParaRPr lang="en-US" sz="1600" dirty="0">
              <a:latin typeface="Bookman Old Style" panose="02050604050505020204" pitchFamily="18" charset="0"/>
            </a:endParaRPr>
          </a:p>
          <a:p>
            <a:pPr marL="0" indent="0">
              <a:buNone/>
            </a:pPr>
            <a:r>
              <a:rPr lang="en-US" b="1" dirty="0" smtClean="0"/>
              <a:t>Technology </a:t>
            </a:r>
            <a:r>
              <a:rPr lang="en-US" b="1" dirty="0"/>
              <a:t>used: </a:t>
            </a:r>
            <a:r>
              <a:rPr lang="en-US" sz="2400" dirty="0" smtClean="0"/>
              <a:t>Pig</a:t>
            </a:r>
            <a:endParaRPr lang="en-US" sz="2400" dirty="0" smtClean="0"/>
          </a:p>
          <a:p>
            <a:pPr marL="0" indent="0">
              <a:buNone/>
            </a:pPr>
            <a:endParaRPr lang="en-US" sz="2400" dirty="0" smtClean="0"/>
          </a:p>
          <a:p>
            <a:pPr marL="0" indent="0">
              <a:buNone/>
            </a:pPr>
            <a:r>
              <a:rPr lang="en-US" sz="1400" dirty="0"/>
              <a:t/>
            </a:r>
            <a:br>
              <a:rPr lang="en-US" sz="1400" dirty="0"/>
            </a:br>
            <a:endParaRPr lang="en-IN" sz="1400"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err="1">
                <a:solidFill>
                  <a:schemeClr val="tx1"/>
                </a:solidFill>
              </a:rPr>
              <a:t>Hadoop</a:t>
            </a:r>
            <a:r>
              <a:rPr lang="en-IN" sz="3200" dirty="0">
                <a:solidFill>
                  <a:schemeClr val="tx1"/>
                </a:solidFill>
              </a:rPr>
              <a:t> Ecosystem</a:t>
            </a:r>
            <a:endParaRPr lang="en-US" sz="3200" dirty="0">
              <a:solidFill>
                <a:schemeClr val="tx1"/>
              </a:solidFill>
            </a:endParaRPr>
          </a:p>
        </p:txBody>
      </p:sp>
      <p:pic>
        <p:nvPicPr>
          <p:cNvPr id="2" name="Picture 1"/>
          <p:cNvPicPr>
            <a:picLocks noChangeAspect="1"/>
          </p:cNvPicPr>
          <p:nvPr/>
        </p:nvPicPr>
        <p:blipFill>
          <a:blip r:embed="rId2"/>
          <a:stretch>
            <a:fillRect/>
          </a:stretch>
        </p:blipFill>
        <p:spPr>
          <a:xfrm>
            <a:off x="1981200" y="3200400"/>
            <a:ext cx="5486400" cy="3291840"/>
          </a:xfrm>
          <a:prstGeom prst="rect">
            <a:avLst/>
          </a:prstGeom>
        </p:spPr>
      </p:pic>
    </p:spTree>
    <p:extLst>
      <p:ext uri="{BB962C8B-B14F-4D97-AF65-F5344CB8AC3E}">
        <p14:creationId xmlns:p14="http://schemas.microsoft.com/office/powerpoint/2010/main" val="4100887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0"/>
            <a:ext cx="7543800" cy="2362200"/>
          </a:xfrm>
        </p:spPr>
        <p:txBody>
          <a:bodyPr>
            <a:normAutofit/>
          </a:bodyPr>
          <a:lstStyle/>
          <a:p>
            <a:pPr marL="0" indent="0">
              <a:buNone/>
            </a:pPr>
            <a:r>
              <a:rPr lang="en-IN" dirty="0" smtClean="0">
                <a:latin typeface="Bookman Old Style" panose="02050604050505020204" pitchFamily="18" charset="0"/>
              </a:rPr>
              <a:t>To analyse </a:t>
            </a:r>
            <a:r>
              <a:rPr lang="en-IN" dirty="0" smtClean="0">
                <a:latin typeface="Bookman Old Style" panose="02050604050505020204" pitchFamily="18" charset="0"/>
                <a:cs typeface="Arial" panose="020B0604020202020204" pitchFamily="34" charset="0"/>
              </a:rPr>
              <a:t>various</a:t>
            </a:r>
            <a:r>
              <a:rPr lang="en-IN" dirty="0" smtClean="0">
                <a:latin typeface="Bookman Old Style" panose="02050604050505020204" pitchFamily="18" charset="0"/>
              </a:rPr>
              <a:t> factors  related  to visas like Applicant, Employers, number of application, popular jobs etc…</a:t>
            </a:r>
            <a:endParaRPr lang="en-US" dirty="0">
              <a:latin typeface="Bookman Old Style" panose="02050604050505020204" pitchFamily="18" charset="0"/>
            </a:endParaRPr>
          </a:p>
        </p:txBody>
      </p:sp>
      <p:sp>
        <p:nvSpPr>
          <p:cNvPr id="4" name="Rectangle 3"/>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mj-lt"/>
              </a:rPr>
              <a:t>Objective </a:t>
            </a:r>
            <a:endParaRPr lang="en-US" sz="3600" dirty="0">
              <a:solidFill>
                <a:schemeClr val="tx1"/>
              </a:solidFill>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914400" y="1447800"/>
            <a:ext cx="8229600" cy="5410200"/>
          </a:xfrm>
        </p:spPr>
        <p:txBody>
          <a:bodyPr>
            <a:normAutofit/>
          </a:bodyPr>
          <a:lstStyle/>
          <a:p>
            <a:pPr marL="0" indent="0">
              <a:buNone/>
            </a:pPr>
            <a:r>
              <a:rPr lang="en-IN" b="1" dirty="0"/>
              <a:t>Analysis </a:t>
            </a:r>
            <a:r>
              <a:rPr lang="en-IN" b="1" dirty="0" smtClean="0"/>
              <a:t>7:</a:t>
            </a:r>
          </a:p>
          <a:p>
            <a:pPr marL="0" indent="0">
              <a:buNone/>
            </a:pPr>
            <a:r>
              <a:rPr lang="en-IN" sz="1600" dirty="0" smtClean="0">
                <a:latin typeface="Bookman Old Style" panose="02050604050505020204" pitchFamily="18" charset="0"/>
              </a:rPr>
              <a:t>Create a </a:t>
            </a:r>
            <a:r>
              <a:rPr lang="en-IN" sz="1600" dirty="0">
                <a:latin typeface="Bookman Old Style" panose="02050604050505020204" pitchFamily="18" charset="0"/>
              </a:rPr>
              <a:t>bar graph to depict the number of applications for each </a:t>
            </a:r>
            <a:r>
              <a:rPr lang="en-IN" sz="1600" dirty="0" smtClean="0">
                <a:latin typeface="Bookman Old Style" panose="02050604050505020204" pitchFamily="18" charset="0"/>
              </a:rPr>
              <a:t>year</a:t>
            </a:r>
            <a:endParaRPr lang="en-US" sz="1600" dirty="0">
              <a:latin typeface="Bookman Old Style" panose="02050604050505020204" pitchFamily="18" charset="0"/>
            </a:endParaRPr>
          </a:p>
          <a:p>
            <a:pPr marL="0" indent="0">
              <a:buNone/>
            </a:pPr>
            <a:r>
              <a:rPr lang="en-US" b="1" dirty="0" smtClean="0"/>
              <a:t>Technology </a:t>
            </a:r>
            <a:r>
              <a:rPr lang="en-US" b="1" dirty="0"/>
              <a:t>used: </a:t>
            </a:r>
            <a:r>
              <a:rPr lang="en-US" sz="2400" dirty="0" smtClean="0"/>
              <a:t>Pig</a:t>
            </a:r>
            <a:endParaRPr lang="en-US" sz="2400" dirty="0" smtClean="0"/>
          </a:p>
          <a:p>
            <a:pPr marL="0" indent="0">
              <a:buNone/>
            </a:pPr>
            <a:endParaRPr lang="en-US" sz="2400" dirty="0" smtClean="0"/>
          </a:p>
          <a:p>
            <a:pPr marL="0" indent="0">
              <a:buNone/>
            </a:pPr>
            <a:r>
              <a:rPr lang="en-US" sz="1400" dirty="0"/>
              <a:t/>
            </a:r>
            <a:br>
              <a:rPr lang="en-US" sz="1400" dirty="0"/>
            </a:br>
            <a:endParaRPr lang="en-IN" sz="1400"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err="1">
                <a:solidFill>
                  <a:schemeClr val="tx1"/>
                </a:solidFill>
              </a:rPr>
              <a:t>Hadoop</a:t>
            </a:r>
            <a:r>
              <a:rPr lang="en-IN" sz="3200" dirty="0">
                <a:solidFill>
                  <a:schemeClr val="tx1"/>
                </a:solidFill>
              </a:rPr>
              <a:t> Ecosystem</a:t>
            </a:r>
            <a:endParaRPr lang="en-US" sz="3200" dirty="0">
              <a:solidFill>
                <a:schemeClr val="tx1"/>
              </a:solidFill>
            </a:endParaRPr>
          </a:p>
        </p:txBody>
      </p:sp>
      <p:pic>
        <p:nvPicPr>
          <p:cNvPr id="3" name="Picture 2"/>
          <p:cNvPicPr>
            <a:picLocks noChangeAspect="1"/>
          </p:cNvPicPr>
          <p:nvPr/>
        </p:nvPicPr>
        <p:blipFill>
          <a:blip r:embed="rId2"/>
          <a:stretch>
            <a:fillRect/>
          </a:stretch>
        </p:blipFill>
        <p:spPr>
          <a:xfrm>
            <a:off x="1981200" y="2667000"/>
            <a:ext cx="5461000" cy="3276600"/>
          </a:xfrm>
          <a:prstGeom prst="rect">
            <a:avLst/>
          </a:prstGeom>
        </p:spPr>
      </p:pic>
    </p:spTree>
    <p:extLst>
      <p:ext uri="{BB962C8B-B14F-4D97-AF65-F5344CB8AC3E}">
        <p14:creationId xmlns:p14="http://schemas.microsoft.com/office/powerpoint/2010/main" val="2131100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914400" y="1447800"/>
            <a:ext cx="8229600" cy="5410200"/>
          </a:xfrm>
        </p:spPr>
        <p:txBody>
          <a:bodyPr>
            <a:normAutofit lnSpcReduction="10000"/>
          </a:bodyPr>
          <a:lstStyle/>
          <a:p>
            <a:pPr marL="0" indent="0">
              <a:buNone/>
            </a:pPr>
            <a:r>
              <a:rPr lang="en-IN" b="1" dirty="0"/>
              <a:t>Analysis 8</a:t>
            </a:r>
            <a:r>
              <a:rPr lang="en-IN" b="1" dirty="0" smtClean="0"/>
              <a:t>:</a:t>
            </a:r>
          </a:p>
          <a:p>
            <a:pPr marL="0" indent="0">
              <a:buNone/>
            </a:pPr>
            <a:r>
              <a:rPr lang="en-IN" sz="1600" dirty="0" smtClean="0">
                <a:latin typeface="Bookman Old Style" panose="02050604050505020204" pitchFamily="18" charset="0"/>
              </a:rPr>
              <a:t>Find </a:t>
            </a:r>
            <a:r>
              <a:rPr lang="en-IN" sz="1600" dirty="0">
                <a:latin typeface="Bookman Old Style" panose="02050604050505020204" pitchFamily="18" charset="0"/>
              </a:rPr>
              <a:t>the average Prevailing Wage for each Job for each Year (take part time and full time separate). Arrange the output in descending order</a:t>
            </a:r>
            <a:r>
              <a:rPr lang="en-IN" sz="1600" dirty="0" smtClean="0">
                <a:latin typeface="Bookman Old Style" panose="02050604050505020204" pitchFamily="18" charset="0"/>
              </a:rPr>
              <a:t>.</a:t>
            </a:r>
            <a:endParaRPr lang="en-US" sz="1600" dirty="0">
              <a:latin typeface="Bookman Old Style" panose="02050604050505020204" pitchFamily="18" charset="0"/>
            </a:endParaRPr>
          </a:p>
          <a:p>
            <a:pPr marL="0" indent="0">
              <a:buNone/>
            </a:pPr>
            <a:r>
              <a:rPr lang="en-US" b="1" dirty="0" smtClean="0"/>
              <a:t>Technology </a:t>
            </a:r>
            <a:r>
              <a:rPr lang="en-US" b="1" dirty="0"/>
              <a:t>used: </a:t>
            </a:r>
            <a:r>
              <a:rPr lang="en-US" sz="2400" dirty="0" smtClean="0"/>
              <a:t>Pig</a:t>
            </a:r>
            <a:endParaRPr lang="en-US" sz="2400" dirty="0" smtClean="0"/>
          </a:p>
          <a:p>
            <a:pPr marL="0" indent="0">
              <a:buNone/>
            </a:pPr>
            <a:r>
              <a:rPr lang="en-US" sz="2400" b="1" dirty="0"/>
              <a:t>Sample Output</a:t>
            </a:r>
            <a:r>
              <a:rPr lang="en-US" sz="2400" b="1" dirty="0" smtClean="0"/>
              <a:t>:</a:t>
            </a:r>
          </a:p>
          <a:p>
            <a:pPr marL="0" indent="0">
              <a:buNone/>
            </a:pPr>
            <a:r>
              <a:rPr lang="en-US" sz="1500" dirty="0"/>
              <a:t>2011 Full Time</a:t>
            </a:r>
          </a:p>
          <a:p>
            <a:pPr marL="0" indent="0">
              <a:buNone/>
            </a:pPr>
            <a:r>
              <a:rPr lang="en-US" sz="1500" dirty="0"/>
              <a:t>ASSOCIATE SQA ENGINEER    </a:t>
            </a:r>
            <a:r>
              <a:rPr lang="en-US" sz="1500" dirty="0" smtClean="0"/>
              <a:t>					9853122.909090908</a:t>
            </a:r>
            <a:r>
              <a:rPr lang="en-US" sz="1500" dirty="0"/>
              <a:t/>
            </a:r>
            <a:br>
              <a:rPr lang="en-US" sz="1500" dirty="0"/>
            </a:br>
            <a:r>
              <a:rPr lang="en-US" sz="1500" dirty="0"/>
              <a:t>TEACHER (MATHEMATICS)    </a:t>
            </a:r>
            <a:r>
              <a:rPr lang="en-US" sz="1500" dirty="0" smtClean="0"/>
              <a:t>					9491354.0</a:t>
            </a:r>
            <a:r>
              <a:rPr lang="en-US" sz="1500" dirty="0"/>
              <a:t/>
            </a:r>
            <a:br>
              <a:rPr lang="en-US" sz="1500" dirty="0"/>
            </a:br>
            <a:r>
              <a:rPr lang="en-US" sz="1500" dirty="0"/>
              <a:t>SENIOR AUDIT ASSOCIATE    </a:t>
            </a:r>
            <a:r>
              <a:rPr lang="en-US" sz="1500" dirty="0" smtClean="0"/>
              <a:t>					9422870.636363637</a:t>
            </a:r>
            <a:r>
              <a:rPr lang="en-US" sz="1500" dirty="0"/>
              <a:t/>
            </a:r>
            <a:br>
              <a:rPr lang="en-US" sz="1500" dirty="0"/>
            </a:br>
            <a:r>
              <a:rPr lang="en-US" sz="1500" dirty="0"/>
              <a:t>ELEMENTARY SCHOOL SPANISH TEACHER    </a:t>
            </a:r>
            <a:r>
              <a:rPr lang="en-US" sz="1500" dirty="0" smtClean="0"/>
              <a:t>		9078950.0</a:t>
            </a:r>
            <a:endParaRPr lang="en-US" sz="1500" dirty="0"/>
          </a:p>
          <a:p>
            <a:pPr marL="0" indent="0">
              <a:buNone/>
            </a:pPr>
            <a:endParaRPr lang="en-US" sz="1400" dirty="0"/>
          </a:p>
          <a:p>
            <a:pPr marL="0" indent="0">
              <a:buNone/>
            </a:pPr>
            <a:r>
              <a:rPr lang="en-US" sz="1500" dirty="0"/>
              <a:t>2011 Part Time</a:t>
            </a:r>
          </a:p>
          <a:p>
            <a:pPr marL="0" indent="0">
              <a:buNone/>
            </a:pPr>
            <a:r>
              <a:rPr lang="en-US" sz="1500" dirty="0"/>
              <a:t>INSTRUCTOR OF COMPUTER SCIENCE    </a:t>
            </a:r>
            <a:r>
              <a:rPr lang="en-US" sz="1500" dirty="0" smtClean="0"/>
              <a:t>			189820.0</a:t>
            </a:r>
            <a:r>
              <a:rPr lang="en-US" sz="1500" dirty="0"/>
              <a:t/>
            </a:r>
            <a:br>
              <a:rPr lang="en-US" sz="1500" dirty="0"/>
            </a:br>
            <a:r>
              <a:rPr lang="en-US" sz="1500" dirty="0"/>
              <a:t>HEAD, GLOBAL FINANCIAL SECTOR PRACTICE    </a:t>
            </a:r>
            <a:r>
              <a:rPr lang="en-US" sz="1500" dirty="0" smtClean="0"/>
              <a:t>	189779.0</a:t>
            </a:r>
            <a:r>
              <a:rPr lang="en-US" sz="1500" dirty="0"/>
              <a:t/>
            </a:r>
            <a:br>
              <a:rPr lang="en-US" sz="1500" dirty="0"/>
            </a:br>
            <a:r>
              <a:rPr lang="en-US" sz="1500" dirty="0"/>
              <a:t>SENIOR VICE PRESIDENT, SURVEY RESEARCH    </a:t>
            </a:r>
            <a:r>
              <a:rPr lang="en-US" sz="1500" dirty="0" smtClean="0"/>
              <a:t>	189779.0</a:t>
            </a:r>
            <a:r>
              <a:rPr lang="en-US" sz="1500" dirty="0"/>
              <a:t/>
            </a:r>
            <a:br>
              <a:rPr lang="en-US" sz="1500" dirty="0"/>
            </a:br>
            <a:r>
              <a:rPr lang="en-US" sz="1500" dirty="0"/>
              <a:t>DIRECTOR OF BRAND PARTNERSHIPS    </a:t>
            </a:r>
            <a:r>
              <a:rPr lang="en-US" sz="1500" dirty="0" smtClean="0"/>
              <a:t>			189280.0</a:t>
            </a:r>
            <a:endParaRPr lang="en-US" sz="1500" dirty="0"/>
          </a:p>
          <a:p>
            <a:pPr marL="0" indent="0">
              <a:buNone/>
            </a:pPr>
            <a:r>
              <a:rPr lang="en-US" sz="1400" dirty="0"/>
              <a:t/>
            </a:r>
            <a:br>
              <a:rPr lang="en-US" sz="1400" dirty="0"/>
            </a:br>
            <a:endParaRPr lang="en-IN" sz="1400"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err="1">
                <a:solidFill>
                  <a:schemeClr val="tx1"/>
                </a:solidFill>
              </a:rPr>
              <a:t>Hadoop</a:t>
            </a:r>
            <a:r>
              <a:rPr lang="en-IN" sz="3200" dirty="0">
                <a:solidFill>
                  <a:schemeClr val="tx1"/>
                </a:solidFill>
              </a:rPr>
              <a:t> Ecosystem</a:t>
            </a:r>
            <a:endParaRPr lang="en-US" sz="3200" dirty="0">
              <a:solidFill>
                <a:schemeClr val="tx1"/>
              </a:solidFill>
            </a:endParaRPr>
          </a:p>
        </p:txBody>
      </p:sp>
    </p:spTree>
    <p:extLst>
      <p:ext uri="{BB962C8B-B14F-4D97-AF65-F5344CB8AC3E}">
        <p14:creationId xmlns:p14="http://schemas.microsoft.com/office/powerpoint/2010/main" val="3445861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914400" y="1447800"/>
            <a:ext cx="8229600" cy="5410200"/>
          </a:xfrm>
        </p:spPr>
        <p:txBody>
          <a:bodyPr>
            <a:normAutofit fontScale="92500" lnSpcReduction="10000"/>
          </a:bodyPr>
          <a:lstStyle/>
          <a:p>
            <a:pPr marL="0" indent="0">
              <a:buNone/>
            </a:pPr>
            <a:r>
              <a:rPr lang="en-IN" sz="1900" b="1" dirty="0"/>
              <a:t>Analysis </a:t>
            </a:r>
            <a:r>
              <a:rPr lang="en-IN" sz="1900" b="1" dirty="0"/>
              <a:t>9:</a:t>
            </a:r>
          </a:p>
          <a:p>
            <a:pPr marL="0" indent="0">
              <a:buNone/>
            </a:pPr>
            <a:r>
              <a:rPr lang="en-IN" sz="1600" dirty="0" smtClean="0">
                <a:latin typeface="Bookman Old Style" panose="02050604050505020204" pitchFamily="18" charset="0"/>
              </a:rPr>
              <a:t>Which </a:t>
            </a:r>
            <a:r>
              <a:rPr lang="en-IN" sz="1600" dirty="0">
                <a:latin typeface="Bookman Old Style" panose="02050604050505020204" pitchFamily="18" charset="0"/>
              </a:rPr>
              <a:t>are the employers along with the number of petitions who have the success rate more than 70%  in petitions. (total petitions filed more than 1000) ?</a:t>
            </a:r>
            <a:endParaRPr lang="en-US" sz="1600" dirty="0">
              <a:latin typeface="Bookman Old Style" panose="02050604050505020204" pitchFamily="18" charset="0"/>
            </a:endParaRPr>
          </a:p>
          <a:p>
            <a:pPr marL="0" indent="0">
              <a:buNone/>
            </a:pPr>
            <a:r>
              <a:rPr lang="en-US" b="1" dirty="0" smtClean="0"/>
              <a:t>Technology </a:t>
            </a:r>
            <a:r>
              <a:rPr lang="en-US" b="1" dirty="0"/>
              <a:t>used: </a:t>
            </a:r>
            <a:r>
              <a:rPr lang="en-US" sz="2400" dirty="0" smtClean="0"/>
              <a:t>MapReduce</a:t>
            </a:r>
          </a:p>
          <a:p>
            <a:pPr marL="0" indent="0">
              <a:buNone/>
            </a:pPr>
            <a:r>
              <a:rPr lang="en-US" sz="2400" b="1" dirty="0"/>
              <a:t>Sample Output</a:t>
            </a:r>
            <a:r>
              <a:rPr lang="en-US" sz="2400" b="1" dirty="0" smtClean="0"/>
              <a:t>:</a:t>
            </a:r>
          </a:p>
          <a:p>
            <a:pPr marL="0" indent="0">
              <a:buNone/>
            </a:pPr>
            <a:r>
              <a:rPr lang="en-US" sz="1500" dirty="0" smtClean="0"/>
              <a:t>INFOSYS </a:t>
            </a:r>
            <a:r>
              <a:rPr lang="en-US" sz="1500" dirty="0"/>
              <a:t>LIMITED    </a:t>
            </a:r>
            <a:r>
              <a:rPr lang="en-US" sz="1500" dirty="0" smtClean="0"/>
              <a:t>					99.54</a:t>
            </a:r>
            <a:endParaRPr lang="en-US" sz="1500" dirty="0"/>
          </a:p>
          <a:p>
            <a:pPr marL="0" indent="0">
              <a:buNone/>
            </a:pPr>
            <a:r>
              <a:rPr lang="en-US" sz="1500" dirty="0"/>
              <a:t>DIASPARK, INC.    </a:t>
            </a:r>
            <a:r>
              <a:rPr lang="en-US" sz="1500" dirty="0" smtClean="0"/>
              <a:t>					99.51</a:t>
            </a:r>
            <a:endParaRPr lang="en-US" sz="1500" dirty="0"/>
          </a:p>
          <a:p>
            <a:pPr marL="0" indent="0">
              <a:buNone/>
            </a:pPr>
            <a:r>
              <a:rPr lang="en-US" sz="1500" dirty="0"/>
              <a:t>ACCENTURE LLP    </a:t>
            </a:r>
            <a:r>
              <a:rPr lang="en-US" sz="1500" dirty="0" smtClean="0"/>
              <a:t>					99.39</a:t>
            </a:r>
            <a:endParaRPr lang="en-US" sz="1500" dirty="0"/>
          </a:p>
          <a:p>
            <a:pPr marL="0" indent="0">
              <a:buNone/>
            </a:pPr>
            <a:r>
              <a:rPr lang="en-US" sz="1500" dirty="0"/>
              <a:t>TECH MAHINDRA (AMERICAS),INC.    </a:t>
            </a:r>
            <a:r>
              <a:rPr lang="en-US" sz="1500" dirty="0" smtClean="0"/>
              <a:t>		99.34</a:t>
            </a:r>
            <a:endParaRPr lang="en-US" sz="1500" dirty="0"/>
          </a:p>
          <a:p>
            <a:pPr marL="0" indent="0">
              <a:buNone/>
            </a:pPr>
            <a:r>
              <a:rPr lang="en-US" sz="1500" dirty="0"/>
              <a:t>TATA CONSULTANCY SERVICES LIMITED    </a:t>
            </a:r>
            <a:r>
              <a:rPr lang="en-US" sz="1500" dirty="0" smtClean="0"/>
              <a:t>	99.34</a:t>
            </a:r>
            <a:endParaRPr lang="en-US" sz="1500" dirty="0"/>
          </a:p>
          <a:p>
            <a:pPr marL="0" indent="0">
              <a:buNone/>
            </a:pPr>
            <a:r>
              <a:rPr lang="en-US" sz="1500" dirty="0"/>
              <a:t>YASH TECHNOLOGIES, INC.    </a:t>
            </a:r>
            <a:r>
              <a:rPr lang="en-US" sz="1500" dirty="0" smtClean="0"/>
              <a:t>			99.28</a:t>
            </a:r>
            <a:endParaRPr lang="en-US" sz="1500" dirty="0"/>
          </a:p>
          <a:p>
            <a:pPr marL="0" indent="0">
              <a:buNone/>
            </a:pPr>
            <a:r>
              <a:rPr lang="en-US" sz="1500" dirty="0"/>
              <a:t>YASH &amp; LUJAN CONSULTING, INC.    </a:t>
            </a:r>
            <a:r>
              <a:rPr lang="en-US" sz="1500" dirty="0" smtClean="0"/>
              <a:t>		99.27</a:t>
            </a:r>
            <a:endParaRPr lang="en-US" sz="1500" dirty="0"/>
          </a:p>
          <a:p>
            <a:pPr marL="0" indent="0">
              <a:buNone/>
            </a:pPr>
            <a:r>
              <a:rPr lang="en-US" sz="1500" dirty="0"/>
              <a:t>HCL AMERICA, INC.    </a:t>
            </a:r>
            <a:r>
              <a:rPr lang="en-US" sz="1500" dirty="0" smtClean="0"/>
              <a:t>				99.27</a:t>
            </a:r>
            <a:endParaRPr lang="en-US" sz="1500" dirty="0"/>
          </a:p>
          <a:p>
            <a:pPr marL="0" indent="0">
              <a:buNone/>
            </a:pPr>
            <a:r>
              <a:rPr lang="en-US" sz="1500" dirty="0"/>
              <a:t>RELIABLE SOFTWARE RESOURCES, INC.    </a:t>
            </a:r>
            <a:r>
              <a:rPr lang="en-US" sz="1500" dirty="0" smtClean="0"/>
              <a:t>	99.15</a:t>
            </a:r>
            <a:endParaRPr lang="en-US" sz="1500" dirty="0"/>
          </a:p>
          <a:p>
            <a:pPr marL="0" indent="0">
              <a:buNone/>
            </a:pPr>
            <a:r>
              <a:rPr lang="en-US" sz="1500" dirty="0"/>
              <a:t>NTT DATA, INC.    </a:t>
            </a:r>
            <a:r>
              <a:rPr lang="en-US" sz="1500" dirty="0" smtClean="0"/>
              <a:t>					99.13</a:t>
            </a:r>
            <a:r>
              <a:rPr lang="en-US" sz="1400" dirty="0" smtClean="0"/>
              <a:t/>
            </a:r>
            <a:br>
              <a:rPr lang="en-US" sz="1400" dirty="0" smtClean="0"/>
            </a:br>
            <a:endParaRPr lang="en-IN" sz="1400"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err="1">
                <a:solidFill>
                  <a:schemeClr val="tx1"/>
                </a:solidFill>
              </a:rPr>
              <a:t>Hadoop</a:t>
            </a:r>
            <a:r>
              <a:rPr lang="en-IN" sz="3200" dirty="0">
                <a:solidFill>
                  <a:schemeClr val="tx1"/>
                </a:solidFill>
              </a:rPr>
              <a:t> Ecosystem</a:t>
            </a:r>
            <a:endParaRPr lang="en-US" sz="3200" dirty="0">
              <a:solidFill>
                <a:schemeClr val="tx1"/>
              </a:solidFill>
            </a:endParaRPr>
          </a:p>
        </p:txBody>
      </p:sp>
    </p:spTree>
    <p:extLst>
      <p:ext uri="{BB962C8B-B14F-4D97-AF65-F5344CB8AC3E}">
        <p14:creationId xmlns:p14="http://schemas.microsoft.com/office/powerpoint/2010/main" val="3954837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914400" y="1447800"/>
            <a:ext cx="8229600" cy="5410200"/>
          </a:xfrm>
        </p:spPr>
        <p:txBody>
          <a:bodyPr>
            <a:normAutofit/>
          </a:bodyPr>
          <a:lstStyle/>
          <a:p>
            <a:pPr marL="0" indent="0">
              <a:buNone/>
            </a:pPr>
            <a:r>
              <a:rPr lang="en-IN" b="1" dirty="0"/>
              <a:t>Analysis </a:t>
            </a:r>
            <a:r>
              <a:rPr lang="en-IN" b="1" dirty="0" smtClean="0"/>
              <a:t>10:</a:t>
            </a:r>
          </a:p>
          <a:p>
            <a:pPr marL="0" indent="0">
              <a:buNone/>
            </a:pPr>
            <a:r>
              <a:rPr lang="en-IN" sz="1600" dirty="0" smtClean="0">
                <a:latin typeface="Bookman Old Style" panose="02050604050505020204" pitchFamily="18" charset="0"/>
              </a:rPr>
              <a:t>Which </a:t>
            </a:r>
            <a:r>
              <a:rPr lang="en-IN" sz="1600" dirty="0">
                <a:latin typeface="Bookman Old Style" panose="02050604050505020204" pitchFamily="18" charset="0"/>
              </a:rPr>
              <a:t>are the  job positions along with the number of petitions which have the success rate more than 70%  in petitions (total petitions filed more than 1000)?</a:t>
            </a:r>
            <a:endParaRPr lang="en-US" sz="1600" dirty="0">
              <a:latin typeface="Bookman Old Style" panose="02050604050505020204" pitchFamily="18" charset="0"/>
            </a:endParaRPr>
          </a:p>
          <a:p>
            <a:pPr marL="0" indent="0">
              <a:buNone/>
            </a:pPr>
            <a:r>
              <a:rPr lang="en-US" b="1" dirty="0" smtClean="0"/>
              <a:t>Technology </a:t>
            </a:r>
            <a:r>
              <a:rPr lang="en-US" b="1" dirty="0"/>
              <a:t>used: </a:t>
            </a:r>
            <a:r>
              <a:rPr lang="en-US" sz="2400" dirty="0" smtClean="0"/>
              <a:t>MapReduce</a:t>
            </a:r>
          </a:p>
          <a:p>
            <a:pPr marL="0" indent="0">
              <a:buNone/>
            </a:pPr>
            <a:r>
              <a:rPr lang="en-US" sz="2400" b="1" dirty="0"/>
              <a:t>Sample Output</a:t>
            </a:r>
            <a:r>
              <a:rPr lang="en-US" sz="2400" b="1" dirty="0" smtClean="0"/>
              <a:t>:</a:t>
            </a:r>
          </a:p>
          <a:p>
            <a:pPr marL="0" indent="0">
              <a:buNone/>
            </a:pPr>
            <a:r>
              <a:rPr lang="en-US" sz="1500" dirty="0" smtClean="0"/>
              <a:t>ASSOCIATE </a:t>
            </a:r>
            <a:r>
              <a:rPr lang="en-US" sz="1500" dirty="0"/>
              <a:t>CONSULTANT - US    </a:t>
            </a:r>
            <a:r>
              <a:rPr lang="en-US" sz="1500" dirty="0" smtClean="0"/>
              <a:t>				99.93</a:t>
            </a:r>
            <a:endParaRPr lang="en-US" sz="1500" dirty="0"/>
          </a:p>
          <a:p>
            <a:pPr marL="0" indent="0">
              <a:buNone/>
            </a:pPr>
            <a:r>
              <a:rPr lang="en-US" sz="1500" dirty="0"/>
              <a:t>SYSTEMS ENGINEER - US    </a:t>
            </a:r>
            <a:r>
              <a:rPr lang="en-US" sz="1500" dirty="0" smtClean="0"/>
              <a:t>					99.90</a:t>
            </a:r>
            <a:endParaRPr lang="en-US" sz="1500" dirty="0"/>
          </a:p>
          <a:p>
            <a:pPr marL="0" indent="0">
              <a:buNone/>
            </a:pPr>
            <a:r>
              <a:rPr lang="en-US" sz="1500" dirty="0"/>
              <a:t>TEST ENGINEER - US    </a:t>
            </a:r>
            <a:r>
              <a:rPr lang="en-US" sz="1500" dirty="0" smtClean="0"/>
              <a:t>						99.86</a:t>
            </a:r>
            <a:endParaRPr lang="en-US" sz="1500" dirty="0"/>
          </a:p>
          <a:p>
            <a:pPr marL="0" indent="0">
              <a:buNone/>
            </a:pPr>
            <a:r>
              <a:rPr lang="en-US" sz="1500" dirty="0"/>
              <a:t>PRODUCTION SUPPORT ANALYST - US    </a:t>
            </a:r>
            <a:r>
              <a:rPr lang="en-US" sz="1500" dirty="0" smtClean="0"/>
              <a:t>		</a:t>
            </a:r>
            <a:r>
              <a:rPr lang="en-US" sz="1500" dirty="0" smtClean="0"/>
              <a:t>	99.86</a:t>
            </a:r>
            <a:endParaRPr lang="en-US" sz="1500" dirty="0"/>
          </a:p>
          <a:p>
            <a:pPr marL="0" indent="0">
              <a:buNone/>
            </a:pPr>
            <a:r>
              <a:rPr lang="en-US" sz="1500" dirty="0"/>
              <a:t>TEST ANALYST - US    </a:t>
            </a:r>
            <a:r>
              <a:rPr lang="en-US" sz="1500" dirty="0" smtClean="0"/>
              <a:t>						</a:t>
            </a:r>
            <a:r>
              <a:rPr lang="en-US" sz="1500" dirty="0" smtClean="0"/>
              <a:t>	99.82</a:t>
            </a:r>
            <a:endParaRPr lang="en-US" sz="1500" dirty="0"/>
          </a:p>
          <a:p>
            <a:pPr marL="0" indent="0">
              <a:buNone/>
            </a:pPr>
            <a:r>
              <a:rPr lang="en-US" sz="1500" dirty="0"/>
              <a:t>CONSULTANT - US    </a:t>
            </a:r>
            <a:r>
              <a:rPr lang="en-US" sz="1500" dirty="0" smtClean="0"/>
              <a:t>						</a:t>
            </a:r>
            <a:r>
              <a:rPr lang="en-US" sz="1500" dirty="0" smtClean="0"/>
              <a:t>	99.81</a:t>
            </a:r>
            <a:endParaRPr lang="en-US" sz="1500" dirty="0"/>
          </a:p>
          <a:p>
            <a:pPr marL="0" indent="0">
              <a:buNone/>
            </a:pPr>
            <a:r>
              <a:rPr lang="en-US" sz="1500" dirty="0"/>
              <a:t>TECHNOLOGY LEAD - US    </a:t>
            </a:r>
            <a:r>
              <a:rPr lang="en-US" sz="1500" dirty="0" smtClean="0"/>
              <a:t>					99.80</a:t>
            </a:r>
            <a:endParaRPr lang="en-US" sz="1500" dirty="0"/>
          </a:p>
          <a:p>
            <a:pPr marL="0" indent="0">
              <a:buNone/>
            </a:pPr>
            <a:r>
              <a:rPr lang="en-US" sz="1500" dirty="0"/>
              <a:t>TECHNICAL TEST LEAD - US    </a:t>
            </a:r>
            <a:r>
              <a:rPr lang="en-US" sz="1500" dirty="0" smtClean="0"/>
              <a:t>				</a:t>
            </a:r>
            <a:r>
              <a:rPr lang="en-US" sz="1500" dirty="0" smtClean="0"/>
              <a:t>	99.80</a:t>
            </a:r>
            <a:endParaRPr lang="en-US" sz="1500" dirty="0"/>
          </a:p>
          <a:p>
            <a:pPr marL="0" indent="0">
              <a:buNone/>
            </a:pPr>
            <a:r>
              <a:rPr lang="en-US" sz="1500" dirty="0"/>
              <a:t>SENIOR TECHNOLOGY ARCHITECT - US    </a:t>
            </a:r>
            <a:r>
              <a:rPr lang="en-US" sz="1500" dirty="0" smtClean="0"/>
              <a:t>		99.79</a:t>
            </a:r>
            <a:r>
              <a:rPr lang="en-US" sz="1400" dirty="0" smtClean="0"/>
              <a:t/>
            </a:r>
            <a:br>
              <a:rPr lang="en-US" sz="1400" dirty="0" smtClean="0"/>
            </a:br>
            <a:endParaRPr lang="en-IN" sz="1400"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err="1">
                <a:solidFill>
                  <a:schemeClr val="tx1"/>
                </a:solidFill>
              </a:rPr>
              <a:t>Hadoop</a:t>
            </a:r>
            <a:r>
              <a:rPr lang="en-IN" sz="3200" dirty="0">
                <a:solidFill>
                  <a:schemeClr val="tx1"/>
                </a:solidFill>
              </a:rPr>
              <a:t> Ecosystem</a:t>
            </a:r>
            <a:endParaRPr lang="en-US" sz="3200" dirty="0">
              <a:solidFill>
                <a:schemeClr val="tx1"/>
              </a:solidFill>
            </a:endParaRPr>
          </a:p>
        </p:txBody>
      </p:sp>
    </p:spTree>
    <p:extLst>
      <p:ext uri="{BB962C8B-B14F-4D97-AF65-F5344CB8AC3E}">
        <p14:creationId xmlns:p14="http://schemas.microsoft.com/office/powerpoint/2010/main" val="930200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914400" y="1447800"/>
            <a:ext cx="8229600" cy="5410200"/>
          </a:xfrm>
        </p:spPr>
        <p:txBody>
          <a:bodyPr>
            <a:normAutofit/>
          </a:bodyPr>
          <a:lstStyle/>
          <a:p>
            <a:pPr marL="0" indent="0">
              <a:buNone/>
            </a:pPr>
            <a:r>
              <a:rPr lang="en-IN" b="1" dirty="0"/>
              <a:t>Analysis </a:t>
            </a:r>
            <a:r>
              <a:rPr lang="en-IN" b="1" dirty="0" smtClean="0"/>
              <a:t>11:</a:t>
            </a:r>
          </a:p>
          <a:p>
            <a:pPr marL="0" indent="0">
              <a:buNone/>
            </a:pPr>
            <a:r>
              <a:rPr lang="en-IN" sz="1600" dirty="0" smtClean="0">
                <a:latin typeface="Bookman Old Style" panose="02050604050505020204" pitchFamily="18" charset="0"/>
              </a:rPr>
              <a:t>Export </a:t>
            </a:r>
            <a:r>
              <a:rPr lang="en-IN" sz="1600" dirty="0">
                <a:latin typeface="Bookman Old Style" panose="02050604050505020204" pitchFamily="18" charset="0"/>
              </a:rPr>
              <a:t>result for question no 10 to </a:t>
            </a:r>
            <a:r>
              <a:rPr lang="en-IN" sz="1600" dirty="0" err="1">
                <a:latin typeface="Bookman Old Style" panose="02050604050505020204" pitchFamily="18" charset="0"/>
              </a:rPr>
              <a:t>MySql</a:t>
            </a:r>
            <a:r>
              <a:rPr lang="en-IN" sz="1600" dirty="0">
                <a:latin typeface="Bookman Old Style" panose="02050604050505020204" pitchFamily="18" charset="0"/>
              </a:rPr>
              <a:t> database.</a:t>
            </a:r>
            <a:endParaRPr lang="en-US" sz="1600" dirty="0">
              <a:latin typeface="Bookman Old Style" panose="02050604050505020204" pitchFamily="18" charset="0"/>
            </a:endParaRPr>
          </a:p>
          <a:p>
            <a:pPr marL="0" indent="0">
              <a:buNone/>
            </a:pPr>
            <a:endParaRPr lang="en-US" sz="1600" dirty="0">
              <a:latin typeface="Bookman Old Style" panose="02050604050505020204" pitchFamily="18" charset="0"/>
            </a:endParaRPr>
          </a:p>
          <a:p>
            <a:pPr marL="0" indent="0">
              <a:buNone/>
            </a:pPr>
            <a:r>
              <a:rPr lang="en-US" b="1" dirty="0" smtClean="0"/>
              <a:t>Technology </a:t>
            </a:r>
            <a:r>
              <a:rPr lang="en-US" b="1" dirty="0"/>
              <a:t>used: </a:t>
            </a:r>
            <a:r>
              <a:rPr lang="en-US" sz="2400" dirty="0" smtClean="0"/>
              <a:t>MapReduce</a:t>
            </a:r>
          </a:p>
          <a:p>
            <a:pPr marL="0" indent="0">
              <a:buNone/>
            </a:pPr>
            <a:r>
              <a:rPr lang="en-US" sz="2400" b="1" dirty="0"/>
              <a:t>Sample </a:t>
            </a:r>
            <a:r>
              <a:rPr lang="en-US" sz="2400" b="1" dirty="0" smtClean="0"/>
              <a:t>Code:</a:t>
            </a:r>
          </a:p>
          <a:p>
            <a:pPr marL="0" indent="0">
              <a:buNone/>
            </a:pPr>
            <a:r>
              <a:rPr lang="en-US" sz="1400" dirty="0" err="1" smtClean="0"/>
              <a:t>sqoop</a:t>
            </a:r>
            <a:r>
              <a:rPr lang="en-US" sz="1400" dirty="0" smtClean="0"/>
              <a:t> </a:t>
            </a:r>
            <a:r>
              <a:rPr lang="en-US" sz="1400" dirty="0"/>
              <a:t>export --connect </a:t>
            </a:r>
            <a:r>
              <a:rPr lang="en-US" sz="1400" dirty="0" err="1"/>
              <a:t>jdbc:mysql</a:t>
            </a:r>
            <a:r>
              <a:rPr lang="en-US" sz="1400" dirty="0"/>
              <a:t>://</a:t>
            </a:r>
            <a:r>
              <a:rPr lang="en-US" sz="1400" dirty="0" err="1"/>
              <a:t>localhost</a:t>
            </a:r>
            <a:r>
              <a:rPr lang="en-US" sz="1400" dirty="0"/>
              <a:t>/project --username </a:t>
            </a:r>
            <a:r>
              <a:rPr lang="en-US" sz="1400" dirty="0" smtClean="0"/>
              <a:t>root</a:t>
            </a:r>
          </a:p>
          <a:p>
            <a:pPr marL="0" indent="0">
              <a:buNone/>
            </a:pPr>
            <a:r>
              <a:rPr lang="en-US" sz="1400" dirty="0"/>
              <a:t>--password '</a:t>
            </a:r>
            <a:r>
              <a:rPr lang="en-US" sz="1400" dirty="0" err="1"/>
              <a:t>vishal</a:t>
            </a:r>
            <a:r>
              <a:rPr lang="en-US" sz="1400" dirty="0"/>
              <a:t>' --table </a:t>
            </a:r>
            <a:r>
              <a:rPr lang="en-US" sz="1400" dirty="0" smtClean="0"/>
              <a:t>problem10data</a:t>
            </a:r>
          </a:p>
          <a:p>
            <a:pPr marL="0" indent="0">
              <a:buNone/>
            </a:pPr>
            <a:r>
              <a:rPr lang="en-US" sz="1400" dirty="0"/>
              <a:t>--update-mode </a:t>
            </a:r>
            <a:r>
              <a:rPr lang="en-US" sz="1400" dirty="0" err="1"/>
              <a:t>allowinsert</a:t>
            </a:r>
            <a:r>
              <a:rPr lang="en-US" sz="1400" dirty="0"/>
              <a:t> --update-key </a:t>
            </a:r>
            <a:r>
              <a:rPr lang="en-US" sz="1400" dirty="0" err="1" smtClean="0"/>
              <a:t>job_title</a:t>
            </a:r>
            <a:endParaRPr lang="en-US" sz="1400" dirty="0" smtClean="0"/>
          </a:p>
          <a:p>
            <a:pPr marL="0" indent="0">
              <a:buNone/>
            </a:pPr>
            <a:r>
              <a:rPr lang="en-US" sz="1400" dirty="0" smtClean="0"/>
              <a:t>--export-</a:t>
            </a:r>
            <a:r>
              <a:rPr lang="en-US" sz="1400" dirty="0" err="1" smtClean="0"/>
              <a:t>dir</a:t>
            </a:r>
            <a:r>
              <a:rPr lang="en-US" sz="1400" dirty="0" smtClean="0"/>
              <a:t> /project/project10/part-r-00000</a:t>
            </a:r>
          </a:p>
          <a:p>
            <a:pPr marL="0" indent="0">
              <a:buNone/>
            </a:pPr>
            <a:r>
              <a:rPr lang="en-US" sz="1400" dirty="0" smtClean="0"/>
              <a:t>--</a:t>
            </a:r>
            <a:r>
              <a:rPr lang="en-US" sz="1400" dirty="0"/>
              <a:t>input-fields-terminated-by '\t';</a:t>
            </a:r>
            <a:endParaRPr lang="en-US" sz="1400" dirty="0" smtClean="0"/>
          </a:p>
          <a:p>
            <a:pPr marL="0" indent="0">
              <a:buNone/>
            </a:pPr>
            <a:r>
              <a:rPr lang="en-US" sz="1400" dirty="0" smtClean="0"/>
              <a:t/>
            </a:r>
            <a:br>
              <a:rPr lang="en-US" sz="1400" dirty="0" smtClean="0"/>
            </a:br>
            <a:endParaRPr lang="en-IN" sz="1400"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err="1">
                <a:solidFill>
                  <a:schemeClr val="tx1"/>
                </a:solidFill>
              </a:rPr>
              <a:t>Hadoop</a:t>
            </a:r>
            <a:r>
              <a:rPr lang="en-IN" sz="3200" dirty="0">
                <a:solidFill>
                  <a:schemeClr val="tx1"/>
                </a:solidFill>
              </a:rPr>
              <a:t> Ecosystem</a:t>
            </a:r>
            <a:endParaRPr lang="en-US" sz="3200" dirty="0">
              <a:solidFill>
                <a:schemeClr val="tx1"/>
              </a:solidFill>
            </a:endParaRPr>
          </a:p>
        </p:txBody>
      </p:sp>
    </p:spTree>
    <p:extLst>
      <p:ext uri="{BB962C8B-B14F-4D97-AF65-F5344CB8AC3E}">
        <p14:creationId xmlns:p14="http://schemas.microsoft.com/office/powerpoint/2010/main" val="2908329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From my analysis I have found that  Infosys and TCS are the top most companies who are granting more visas, and the number of the petitioners are increasing in each year.</a:t>
            </a:r>
            <a:endParaRPr lang="en-IN" dirty="0"/>
          </a:p>
        </p:txBody>
      </p:sp>
      <p:sp>
        <p:nvSpPr>
          <p:cNvPr id="6" name="Rectangle 5"/>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r>
              <a:rPr lang="en-US" sz="3200" dirty="0" smtClean="0">
                <a:solidFill>
                  <a:schemeClr val="tx1"/>
                </a:solidFill>
              </a:rPr>
              <a:t>Conclusion</a:t>
            </a:r>
            <a:endParaRPr lang="en-US" sz="3200" dirty="0">
              <a:solidFill>
                <a:schemeClr val="tx1"/>
              </a:solidFill>
            </a:endParaRPr>
          </a:p>
        </p:txBody>
      </p:sp>
    </p:spTree>
    <p:extLst>
      <p:ext uri="{BB962C8B-B14F-4D97-AF65-F5344CB8AC3E}">
        <p14:creationId xmlns:p14="http://schemas.microsoft.com/office/powerpoint/2010/main" val="3542024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mtClean="0">
                <a:latin typeface="Berlin Sans FB" panose="020E0602020502020306" pitchFamily="34" charset="0"/>
              </a:rPr>
              <a:t>THANK YOU…</a:t>
            </a:r>
            <a:endParaRPr lang="en-IN" dirty="0">
              <a:latin typeface="Berlin Sans FB" panose="020E0602020502020306" pitchFamily="34" charset="0"/>
            </a:endParaRPr>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err="1">
                <a:solidFill>
                  <a:schemeClr val="tx1"/>
                </a:solidFill>
              </a:rPr>
              <a:t>Hadoop</a:t>
            </a:r>
            <a:r>
              <a:rPr lang="en-IN" sz="3200" dirty="0">
                <a:solidFill>
                  <a:schemeClr val="tx1"/>
                </a:solidFill>
              </a:rPr>
              <a:t> Ecosystem</a:t>
            </a:r>
            <a:endParaRPr lang="en-US" sz="3200" dirty="0">
              <a:solidFill>
                <a:schemeClr val="tx1"/>
              </a:solidFill>
            </a:endParaRPr>
          </a:p>
        </p:txBody>
      </p:sp>
    </p:spTree>
    <p:extLst>
      <p:ext uri="{BB962C8B-B14F-4D97-AF65-F5344CB8AC3E}">
        <p14:creationId xmlns:p14="http://schemas.microsoft.com/office/powerpoint/2010/main" val="90813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990600"/>
            <a:ext cx="8229600" cy="5943600"/>
          </a:xfrm>
        </p:spPr>
        <p:txBody>
          <a:bodyPr>
            <a:normAutofit fontScale="55000" lnSpcReduction="20000"/>
          </a:bodyPr>
          <a:lstStyle/>
          <a:p>
            <a:pPr marL="0" indent="0" fontAlgn="base">
              <a:buNone/>
            </a:pPr>
            <a:r>
              <a:rPr lang="en-IN" dirty="0" smtClean="0"/>
              <a:t>		</a:t>
            </a:r>
            <a:r>
              <a:rPr lang="en-IN" sz="2900" dirty="0" smtClean="0">
                <a:latin typeface="Bookman Old Style" panose="02050604050505020204" pitchFamily="18" charset="0"/>
              </a:rPr>
              <a:t>We </a:t>
            </a:r>
            <a:r>
              <a:rPr lang="en-IN" sz="2900" dirty="0">
                <a:latin typeface="Bookman Old Style" panose="02050604050505020204" pitchFamily="18" charset="0"/>
              </a:rPr>
              <a:t>will be </a:t>
            </a:r>
            <a:r>
              <a:rPr lang="en-IN" sz="2900" dirty="0" smtClean="0">
                <a:latin typeface="Bookman Old Style" panose="02050604050505020204" pitchFamily="18" charset="0"/>
              </a:rPr>
              <a:t>evaluating below factors on the </a:t>
            </a:r>
            <a:r>
              <a:rPr lang="en-IN" sz="2900" dirty="0">
                <a:latin typeface="Bookman Old Style" panose="02050604050505020204" pitchFamily="18" charset="0"/>
              </a:rPr>
              <a:t>H1B visa applicants between the years </a:t>
            </a:r>
            <a:r>
              <a:rPr lang="en-IN" sz="2900" dirty="0" smtClean="0">
                <a:latin typeface="Bookman Old Style" panose="02050604050505020204" pitchFamily="18" charset="0"/>
              </a:rPr>
              <a:t>2011-2016. </a:t>
            </a:r>
            <a:r>
              <a:rPr lang="en-IN" sz="1400" dirty="0">
                <a:latin typeface="Bookman Old Style" panose="02050604050505020204" pitchFamily="18" charset="0"/>
              </a:rPr>
              <a:t> </a:t>
            </a:r>
            <a:endParaRPr lang="en-US" sz="1400" dirty="0">
              <a:latin typeface="Bookman Old Style" panose="02050604050505020204" pitchFamily="18" charset="0"/>
            </a:endParaRPr>
          </a:p>
          <a:p>
            <a:pPr marL="0" indent="0" algn="just">
              <a:lnSpc>
                <a:spcPct val="110000"/>
              </a:lnSpc>
              <a:buNone/>
            </a:pPr>
            <a:r>
              <a:rPr lang="en-IN" sz="2500" dirty="0">
                <a:latin typeface="Bookman Old Style" panose="02050604050505020204" pitchFamily="18" charset="0"/>
              </a:rPr>
              <a:t>1 a) Is the number of petitions with Data Engineer job title increasing over </a:t>
            </a:r>
            <a:r>
              <a:rPr lang="en-IN" sz="2500" dirty="0" smtClean="0">
                <a:latin typeface="Bookman Old Style" panose="02050604050505020204" pitchFamily="18" charset="0"/>
              </a:rPr>
              <a:t>time?</a:t>
            </a:r>
            <a:endParaRPr lang="en-US" sz="2500" dirty="0">
              <a:latin typeface="Bookman Old Style" panose="02050604050505020204" pitchFamily="18" charset="0"/>
            </a:endParaRPr>
          </a:p>
          <a:p>
            <a:pPr marL="0" indent="0" algn="just">
              <a:lnSpc>
                <a:spcPct val="110000"/>
              </a:lnSpc>
              <a:buNone/>
            </a:pPr>
            <a:r>
              <a:rPr lang="en-IN" sz="2500" dirty="0">
                <a:latin typeface="Bookman Old Style" panose="02050604050505020204" pitchFamily="18" charset="0"/>
              </a:rPr>
              <a:t>   b) Find top 5 job titles who are having highest growth in applications</a:t>
            </a:r>
            <a:r>
              <a:rPr lang="en-IN" sz="2500" dirty="0" smtClean="0">
                <a:latin typeface="Bookman Old Style" panose="02050604050505020204" pitchFamily="18" charset="0"/>
              </a:rPr>
              <a:t>.</a:t>
            </a:r>
            <a:endParaRPr lang="en-US" sz="2500" dirty="0">
              <a:latin typeface="Bookman Old Style" panose="02050604050505020204" pitchFamily="18" charset="0"/>
            </a:endParaRPr>
          </a:p>
          <a:p>
            <a:pPr marL="0" indent="0" algn="just">
              <a:lnSpc>
                <a:spcPct val="110000"/>
              </a:lnSpc>
              <a:buNone/>
            </a:pPr>
            <a:r>
              <a:rPr lang="en-IN" sz="2500" dirty="0">
                <a:latin typeface="Bookman Old Style" panose="02050604050505020204" pitchFamily="18" charset="0"/>
              </a:rPr>
              <a:t>2 a) Which part of the US has the most Data Engineer jobs for each year?</a:t>
            </a:r>
            <a:endParaRPr lang="en-US" sz="2500" dirty="0">
              <a:latin typeface="Bookman Old Style" panose="02050604050505020204" pitchFamily="18" charset="0"/>
            </a:endParaRPr>
          </a:p>
          <a:p>
            <a:pPr marL="0" indent="0" algn="just">
              <a:lnSpc>
                <a:spcPct val="110000"/>
              </a:lnSpc>
              <a:buNone/>
            </a:pPr>
            <a:r>
              <a:rPr lang="en-IN" sz="2500" dirty="0">
                <a:latin typeface="Bookman Old Style" panose="02050604050505020204" pitchFamily="18" charset="0"/>
              </a:rPr>
              <a:t>   b) find top 5 locations in the US who have got certified visa for each year</a:t>
            </a:r>
            <a:r>
              <a:rPr lang="en-IN" sz="2500" dirty="0" smtClean="0">
                <a:latin typeface="Bookman Old Style" panose="02050604050505020204" pitchFamily="18" charset="0"/>
              </a:rPr>
              <a:t>.</a:t>
            </a:r>
            <a:endParaRPr lang="en-US" sz="2500" dirty="0">
              <a:latin typeface="Bookman Old Style" panose="02050604050505020204" pitchFamily="18" charset="0"/>
            </a:endParaRPr>
          </a:p>
          <a:p>
            <a:pPr marL="0" indent="0" algn="just">
              <a:lnSpc>
                <a:spcPct val="110000"/>
              </a:lnSpc>
              <a:buNone/>
            </a:pPr>
            <a:r>
              <a:rPr lang="en-IN" sz="2500" dirty="0">
                <a:latin typeface="Bookman Old Style" panose="02050604050505020204" pitchFamily="18" charset="0"/>
              </a:rPr>
              <a:t>3</a:t>
            </a:r>
            <a:r>
              <a:rPr lang="en-IN" sz="2500" dirty="0" smtClean="0">
                <a:latin typeface="Bookman Old Style" panose="02050604050505020204" pitchFamily="18" charset="0"/>
              </a:rPr>
              <a:t>)    Which </a:t>
            </a:r>
            <a:r>
              <a:rPr lang="en-IN" sz="2500" dirty="0">
                <a:latin typeface="Bookman Old Style" panose="02050604050505020204" pitchFamily="18" charset="0"/>
              </a:rPr>
              <a:t>industry has the most number of Data Scientist positions</a:t>
            </a:r>
            <a:r>
              <a:rPr lang="en-IN" sz="2500" dirty="0" smtClean="0">
                <a:latin typeface="Bookman Old Style" panose="02050604050505020204" pitchFamily="18" charset="0"/>
              </a:rPr>
              <a:t>?</a:t>
            </a:r>
            <a:endParaRPr lang="en-US" sz="2500" dirty="0">
              <a:latin typeface="Bookman Old Style" panose="02050604050505020204" pitchFamily="18" charset="0"/>
            </a:endParaRPr>
          </a:p>
          <a:p>
            <a:pPr marL="0" indent="0" algn="just">
              <a:lnSpc>
                <a:spcPct val="110000"/>
              </a:lnSpc>
              <a:buNone/>
            </a:pPr>
            <a:r>
              <a:rPr lang="en-IN" sz="2500" dirty="0">
                <a:latin typeface="Bookman Old Style" panose="02050604050505020204" pitchFamily="18" charset="0"/>
              </a:rPr>
              <a:t>4</a:t>
            </a:r>
            <a:r>
              <a:rPr lang="en-IN" sz="2500" dirty="0" smtClean="0">
                <a:latin typeface="Bookman Old Style" panose="02050604050505020204" pitchFamily="18" charset="0"/>
              </a:rPr>
              <a:t>)    Which </a:t>
            </a:r>
            <a:r>
              <a:rPr lang="en-IN" sz="2500" dirty="0">
                <a:latin typeface="Bookman Old Style" panose="02050604050505020204" pitchFamily="18" charset="0"/>
              </a:rPr>
              <a:t>top 5 employers file the most petitions each year?</a:t>
            </a:r>
            <a:endParaRPr lang="en-US" sz="2500" dirty="0">
              <a:latin typeface="Bookman Old Style" panose="02050604050505020204" pitchFamily="18" charset="0"/>
            </a:endParaRPr>
          </a:p>
          <a:p>
            <a:pPr marL="0" indent="0" algn="just">
              <a:lnSpc>
                <a:spcPct val="110000"/>
              </a:lnSpc>
              <a:buNone/>
            </a:pPr>
            <a:r>
              <a:rPr lang="en-US" sz="2500" dirty="0">
                <a:latin typeface="Bookman Old Style" panose="02050604050505020204" pitchFamily="18" charset="0"/>
              </a:rPr>
              <a:t>5)    Find the most popular top 10 job positions for H1B visa applications for each year?</a:t>
            </a:r>
          </a:p>
          <a:p>
            <a:pPr marL="0" indent="0" algn="just">
              <a:lnSpc>
                <a:spcPct val="110000"/>
              </a:lnSpc>
              <a:buNone/>
            </a:pPr>
            <a:r>
              <a:rPr lang="en-US" sz="2500" dirty="0" smtClean="0">
                <a:latin typeface="Bookman Old Style" panose="02050604050505020204" pitchFamily="18" charset="0"/>
              </a:rPr>
              <a:t>6)   Find </a:t>
            </a:r>
            <a:r>
              <a:rPr lang="en-US" sz="2500" dirty="0">
                <a:latin typeface="Bookman Old Style" panose="02050604050505020204" pitchFamily="18" charset="0"/>
              </a:rPr>
              <a:t>the percentage and the count of each case status on total applications for each year. Create a graph depicting the pattern of All the cases over the period of time. 	     </a:t>
            </a:r>
          </a:p>
          <a:p>
            <a:pPr marL="0" indent="0" algn="just">
              <a:lnSpc>
                <a:spcPct val="110000"/>
              </a:lnSpc>
              <a:buNone/>
            </a:pPr>
            <a:r>
              <a:rPr lang="en-IN" sz="2500" dirty="0" smtClean="0">
                <a:latin typeface="Bookman Old Style" panose="02050604050505020204" pitchFamily="18" charset="0"/>
              </a:rPr>
              <a:t>7)   Create </a:t>
            </a:r>
            <a:r>
              <a:rPr lang="en-IN" sz="2500" dirty="0">
                <a:latin typeface="Bookman Old Style" panose="02050604050505020204" pitchFamily="18" charset="0"/>
              </a:rPr>
              <a:t>a bar graph to depict the number of applications for each year.                                     </a:t>
            </a:r>
            <a:endParaRPr lang="en-IN" sz="2500" dirty="0" smtClean="0">
              <a:latin typeface="Bookman Old Style" panose="02050604050505020204" pitchFamily="18" charset="0"/>
            </a:endParaRPr>
          </a:p>
          <a:p>
            <a:pPr marL="0" indent="0" algn="just">
              <a:lnSpc>
                <a:spcPct val="110000"/>
              </a:lnSpc>
              <a:buNone/>
            </a:pPr>
            <a:r>
              <a:rPr lang="en-IN" sz="2500" dirty="0" smtClean="0">
                <a:latin typeface="Bookman Old Style" panose="02050604050505020204" pitchFamily="18" charset="0"/>
              </a:rPr>
              <a:t>8)   Find </a:t>
            </a:r>
            <a:r>
              <a:rPr lang="en-IN" sz="2500" dirty="0">
                <a:latin typeface="Bookman Old Style" panose="02050604050505020204" pitchFamily="18" charset="0"/>
              </a:rPr>
              <a:t>the average Prevailing Wage for each Job for each Year (take part time and full time separate). Arrange the output in descending order.</a:t>
            </a:r>
            <a:r>
              <a:rPr lang="en-US" sz="2500" dirty="0">
                <a:latin typeface="Bookman Old Style" panose="02050604050505020204" pitchFamily="18" charset="0"/>
              </a:rPr>
              <a:t> 						          	   </a:t>
            </a:r>
          </a:p>
          <a:p>
            <a:pPr marL="0" indent="0" algn="just">
              <a:lnSpc>
                <a:spcPct val="110000"/>
              </a:lnSpc>
              <a:buNone/>
            </a:pPr>
            <a:r>
              <a:rPr lang="en-US" sz="2500" dirty="0" smtClean="0">
                <a:latin typeface="Bookman Old Style" panose="02050604050505020204" pitchFamily="18" charset="0"/>
              </a:rPr>
              <a:t>9)   </a:t>
            </a:r>
            <a:r>
              <a:rPr lang="en-IN" sz="2500" dirty="0" smtClean="0">
                <a:latin typeface="Bookman Old Style" panose="02050604050505020204" pitchFamily="18" charset="0"/>
              </a:rPr>
              <a:t>Which </a:t>
            </a:r>
            <a:r>
              <a:rPr lang="en-IN" sz="2500" dirty="0">
                <a:latin typeface="Bookman Old Style" panose="02050604050505020204" pitchFamily="18" charset="0"/>
              </a:rPr>
              <a:t>are the employers along with the number of petitions who have the success rate more than 70%  in petitions. (total petitions filed more than 1000) ? 				</a:t>
            </a:r>
            <a:r>
              <a:rPr lang="en-IN" sz="2500" dirty="0" smtClean="0">
                <a:latin typeface="Bookman Old Style" panose="02050604050505020204" pitchFamily="18" charset="0"/>
              </a:rPr>
              <a:t>           </a:t>
            </a:r>
          </a:p>
          <a:p>
            <a:pPr marL="0" indent="0" algn="just">
              <a:lnSpc>
                <a:spcPct val="110000"/>
              </a:lnSpc>
              <a:buNone/>
            </a:pPr>
            <a:r>
              <a:rPr lang="en-IN" sz="2500" dirty="0" smtClean="0">
                <a:latin typeface="Bookman Old Style" panose="02050604050505020204" pitchFamily="18" charset="0"/>
              </a:rPr>
              <a:t>10) Which </a:t>
            </a:r>
            <a:r>
              <a:rPr lang="en-IN" sz="2500" dirty="0">
                <a:latin typeface="Bookman Old Style" panose="02050604050505020204" pitchFamily="18" charset="0"/>
              </a:rPr>
              <a:t>are the  job positions along with the number of petitions which have the success rate more than 70%  in petitions (total petitions filed more than 1000)? 			  </a:t>
            </a:r>
            <a:endParaRPr lang="en-IN" sz="2500" dirty="0" smtClean="0">
              <a:latin typeface="Bookman Old Style" panose="02050604050505020204" pitchFamily="18" charset="0"/>
            </a:endParaRPr>
          </a:p>
          <a:p>
            <a:pPr marL="0" indent="0" algn="just">
              <a:lnSpc>
                <a:spcPct val="110000"/>
              </a:lnSpc>
              <a:buNone/>
            </a:pPr>
            <a:r>
              <a:rPr lang="en-IN" sz="2500" dirty="0" smtClean="0">
                <a:latin typeface="Bookman Old Style" panose="02050604050505020204" pitchFamily="18" charset="0"/>
              </a:rPr>
              <a:t>11</a:t>
            </a:r>
            <a:r>
              <a:rPr lang="en-IN" sz="2500" dirty="0">
                <a:latin typeface="Bookman Old Style" panose="02050604050505020204" pitchFamily="18" charset="0"/>
              </a:rPr>
              <a:t>) Export result for question no 10 to </a:t>
            </a:r>
            <a:r>
              <a:rPr lang="en-IN" sz="2500" dirty="0" err="1">
                <a:latin typeface="Bookman Old Style" panose="02050604050505020204" pitchFamily="18" charset="0"/>
              </a:rPr>
              <a:t>MySql</a:t>
            </a:r>
            <a:r>
              <a:rPr lang="en-IN" sz="2500" dirty="0">
                <a:latin typeface="Bookman Old Style" panose="02050604050505020204" pitchFamily="18" charset="0"/>
              </a:rPr>
              <a:t> database.</a:t>
            </a:r>
            <a:endParaRPr lang="en-US" sz="2500" dirty="0">
              <a:latin typeface="Bookman Old Style" panose="02050604050505020204" pitchFamily="18" charset="0"/>
            </a:endParaRPr>
          </a:p>
          <a:p>
            <a:pPr marL="0" indent="0">
              <a:buNone/>
            </a:pPr>
            <a:endParaRPr lang="en-US" sz="1400" dirty="0">
              <a:latin typeface="Bookman Old Style" panose="02050604050505020204" pitchFamily="18" charset="0"/>
            </a:endParaRPr>
          </a:p>
          <a:p>
            <a:pPr>
              <a:buAutoNum type="arabicParenR" startAt="6"/>
            </a:pPr>
            <a:endParaRPr lang="en-US" sz="1400" dirty="0">
              <a:latin typeface="Bookman Old Style" panose="02050604050505020204" pitchFamily="18" charset="0"/>
            </a:endParaRPr>
          </a:p>
          <a:p>
            <a:pPr marL="0" indent="0">
              <a:buNone/>
            </a:pPr>
            <a:endParaRPr lang="en-US" sz="1400" dirty="0" smtClean="0">
              <a:latin typeface="Bookman Old Style" panose="02050604050505020204" pitchFamily="18" charset="0"/>
            </a:endParaRPr>
          </a:p>
          <a:p>
            <a:pPr marL="0" indent="0">
              <a:buNone/>
            </a:pPr>
            <a:endParaRPr lang="en-US" dirty="0"/>
          </a:p>
          <a:p>
            <a:pPr marL="0" indent="0">
              <a:buNone/>
            </a:pPr>
            <a:endParaRPr lang="en-US" dirty="0"/>
          </a:p>
        </p:txBody>
      </p:sp>
      <p:sp>
        <p:nvSpPr>
          <p:cNvPr id="4" name="Rectangle 3"/>
          <p:cNvSpPr/>
          <p:nvPr/>
        </p:nvSpPr>
        <p:spPr>
          <a:xfrm>
            <a:off x="0" y="0"/>
            <a:ext cx="9144000" cy="990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Analyzing   Factors</a:t>
            </a:r>
            <a:endParaRPr lang="en-US" sz="3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19200"/>
            <a:ext cx="8229600" cy="5334000"/>
          </a:xfrm>
        </p:spPr>
        <p:txBody>
          <a:bodyPr>
            <a:normAutofit fontScale="47500" lnSpcReduction="20000"/>
          </a:bodyPr>
          <a:lstStyle/>
          <a:p>
            <a:pPr>
              <a:buFont typeface="Wingdings" panose="05000000000000000000" pitchFamily="2" charset="2"/>
              <a:buChar char="q"/>
            </a:pPr>
            <a:r>
              <a:rPr lang="en-IN" sz="3800" b="1" dirty="0"/>
              <a:t>Map Reduce : </a:t>
            </a:r>
          </a:p>
          <a:p>
            <a:pPr marL="0" indent="0" algn="just">
              <a:buNone/>
            </a:pPr>
            <a:r>
              <a:rPr lang="en-IN" sz="2100" dirty="0">
                <a:latin typeface="Bookman Old Style" panose="02050604050505020204" pitchFamily="18" charset="0"/>
              </a:rPr>
              <a:t>	</a:t>
            </a:r>
            <a:r>
              <a:rPr lang="en-IN" sz="2100" dirty="0" smtClean="0">
                <a:latin typeface="Bookman Old Style" panose="02050604050505020204" pitchFamily="18" charset="0"/>
              </a:rPr>
              <a:t>	</a:t>
            </a:r>
            <a:r>
              <a:rPr lang="en-US" sz="2900" dirty="0" smtClean="0">
                <a:latin typeface="Bookman Old Style" panose="02050604050505020204" pitchFamily="18" charset="0"/>
              </a:rPr>
              <a:t>A programming model and </a:t>
            </a:r>
            <a:r>
              <a:rPr lang="en-US" sz="2900" dirty="0">
                <a:latin typeface="Bookman Old Style" panose="02050604050505020204" pitchFamily="18" charset="0"/>
              </a:rPr>
              <a:t>an associated implementation for processing and </a:t>
            </a:r>
            <a:r>
              <a:rPr lang="en-US" sz="2900" dirty="0" smtClean="0">
                <a:latin typeface="Bookman Old Style" panose="02050604050505020204" pitchFamily="18" charset="0"/>
              </a:rPr>
              <a:t>generating big data</a:t>
            </a:r>
            <a:r>
              <a:rPr lang="en-US" sz="2900" dirty="0">
                <a:latin typeface="Bookman Old Style" panose="02050604050505020204" pitchFamily="18" charset="0"/>
              </a:rPr>
              <a:t> sets with </a:t>
            </a:r>
            <a:r>
              <a:rPr lang="en-US" sz="2900" dirty="0" smtClean="0">
                <a:latin typeface="Bookman Old Style" panose="02050604050505020204" pitchFamily="18" charset="0"/>
              </a:rPr>
              <a:t>a parallel, distributed algorithm </a:t>
            </a:r>
            <a:r>
              <a:rPr lang="en-US" sz="2900" dirty="0">
                <a:latin typeface="Bookman Old Style" panose="02050604050505020204" pitchFamily="18" charset="0"/>
              </a:rPr>
              <a:t>on a </a:t>
            </a:r>
            <a:r>
              <a:rPr lang="en-US" sz="2900" dirty="0" smtClean="0">
                <a:latin typeface="Bookman Old Style" panose="02050604050505020204" pitchFamily="18" charset="0"/>
              </a:rPr>
              <a:t>cluster</a:t>
            </a:r>
            <a:r>
              <a:rPr lang="en-US" sz="2900" dirty="0">
                <a:latin typeface="Bookman Old Style" panose="02050604050505020204" pitchFamily="18" charset="0"/>
              </a:rPr>
              <a:t>. </a:t>
            </a:r>
            <a:r>
              <a:rPr lang="en-US" sz="2900" dirty="0" smtClean="0">
                <a:latin typeface="Bookman Old Style" panose="02050604050505020204" pitchFamily="18" charset="0"/>
              </a:rPr>
              <a:t>It contains </a:t>
            </a:r>
            <a:r>
              <a:rPr lang="en-US" sz="2900" dirty="0">
                <a:latin typeface="Bookman Old Style" panose="02050604050505020204" pitchFamily="18" charset="0"/>
              </a:rPr>
              <a:t>two important tasks, namely Map and Reduce. Map takes a set of data and converts it into another set of data, where individual elements are broken down into tuples (key/value pairs). Secondly, reduce task, which takes the output from a map as an input and combines those data tuples into a smaller set of tuples.</a:t>
            </a:r>
            <a:endParaRPr lang="en-IN" sz="2900" dirty="0" smtClean="0">
              <a:latin typeface="Bookman Old Style" panose="02050604050505020204" pitchFamily="18" charset="0"/>
            </a:endParaRPr>
          </a:p>
          <a:p>
            <a:pPr>
              <a:buFont typeface="Wingdings" panose="05000000000000000000" pitchFamily="2" charset="2"/>
              <a:buChar char="q"/>
            </a:pPr>
            <a:r>
              <a:rPr lang="en-IN" sz="3800" b="1" dirty="0"/>
              <a:t>Hive : </a:t>
            </a:r>
          </a:p>
          <a:p>
            <a:pPr marL="0" indent="0" algn="just">
              <a:buNone/>
            </a:pPr>
            <a:r>
              <a:rPr lang="en-IN" sz="2100" b="1" dirty="0"/>
              <a:t>		</a:t>
            </a:r>
            <a:r>
              <a:rPr lang="en-IN" sz="2900" dirty="0" smtClean="0">
                <a:latin typeface="Bookman Old Style" panose="02050604050505020204" pitchFamily="18" charset="0"/>
              </a:rPr>
              <a:t>A</a:t>
            </a:r>
            <a:r>
              <a:rPr lang="en-US" sz="2900" dirty="0">
                <a:latin typeface="Bookman Old Style" panose="02050604050505020204" pitchFamily="18" charset="0"/>
              </a:rPr>
              <a:t>n open-source data warehouse system for querying and analyzing large datasets stored in Hadoop files. It supports queries expressed in a language called HiveQL, which automatically translates SQL-like queries into MapReduce jobs executed on Hadoop</a:t>
            </a:r>
            <a:r>
              <a:rPr lang="en-US" sz="2900" dirty="0" smtClean="0">
                <a:latin typeface="Bookman Old Style" panose="02050604050505020204" pitchFamily="18" charset="0"/>
              </a:rPr>
              <a:t>.</a:t>
            </a:r>
          </a:p>
          <a:p>
            <a:pPr marL="0" indent="0">
              <a:buNone/>
            </a:pPr>
            <a:endParaRPr lang="en-US" sz="2500" dirty="0">
              <a:latin typeface="Bookman Old Style" panose="02050604050505020204" pitchFamily="18" charset="0"/>
            </a:endParaRPr>
          </a:p>
          <a:p>
            <a:pPr>
              <a:buFont typeface="Wingdings" panose="05000000000000000000" pitchFamily="2" charset="2"/>
              <a:buChar char="q"/>
            </a:pPr>
            <a:r>
              <a:rPr lang="en-IN" sz="3800" b="1" dirty="0"/>
              <a:t>Pig : </a:t>
            </a:r>
          </a:p>
          <a:p>
            <a:pPr marL="0" indent="0" algn="just">
              <a:buNone/>
            </a:pPr>
            <a:r>
              <a:rPr lang="en-IN" sz="2100" b="1" dirty="0"/>
              <a:t>	</a:t>
            </a:r>
            <a:r>
              <a:rPr lang="en-IN" sz="2100" dirty="0" smtClean="0">
                <a:latin typeface="Bookman Old Style" panose="02050604050505020204" pitchFamily="18" charset="0"/>
              </a:rPr>
              <a:t>	</a:t>
            </a:r>
            <a:r>
              <a:rPr lang="en-IN" sz="2900" dirty="0" smtClean="0">
                <a:latin typeface="Bookman Old Style" panose="02050604050505020204" pitchFamily="18" charset="0"/>
              </a:rPr>
              <a:t>A </a:t>
            </a:r>
            <a:r>
              <a:rPr lang="en-IN" sz="2900" dirty="0">
                <a:latin typeface="Bookman Old Style" panose="02050604050505020204" pitchFamily="18" charset="0"/>
              </a:rPr>
              <a:t>platform for manipulating data stored in HDFS and that includes a compiler for map reduce programs   and high level language called Pig Latin.it provides a way to perform data extractions, transformation and loading and basic analysis without having to write Map Reduce programs</a:t>
            </a:r>
            <a:r>
              <a:rPr lang="en-IN" sz="2900" dirty="0" smtClean="0">
                <a:latin typeface="Bookman Old Style" panose="02050604050505020204" pitchFamily="18" charset="0"/>
              </a:rPr>
              <a:t>.</a:t>
            </a:r>
          </a:p>
          <a:p>
            <a:pPr>
              <a:buFont typeface="Wingdings" panose="05000000000000000000" pitchFamily="2" charset="2"/>
              <a:buChar char="q"/>
            </a:pPr>
            <a:endParaRPr lang="en-US" dirty="0"/>
          </a:p>
          <a:p>
            <a:pPr>
              <a:buFont typeface="Wingdings" panose="05000000000000000000" pitchFamily="2" charset="2"/>
              <a:buChar char="q"/>
            </a:pPr>
            <a:r>
              <a:rPr lang="en-IN" sz="3800" b="1" dirty="0"/>
              <a:t>Sqoop : </a:t>
            </a:r>
          </a:p>
          <a:p>
            <a:pPr marL="457200" lvl="1" indent="0" algn="just">
              <a:buNone/>
            </a:pPr>
            <a:r>
              <a:rPr lang="en-IN" sz="1900" dirty="0">
                <a:latin typeface="Bookman Old Style" panose="02050604050505020204" pitchFamily="18" charset="0"/>
              </a:rPr>
              <a:t>	</a:t>
            </a:r>
            <a:r>
              <a:rPr lang="en-IN" sz="2900" dirty="0" smtClean="0">
                <a:latin typeface="Bookman Old Style" panose="02050604050505020204" pitchFamily="18" charset="0"/>
              </a:rPr>
              <a:t>A</a:t>
            </a:r>
            <a:r>
              <a:rPr lang="en-US" sz="2900" dirty="0" smtClean="0">
                <a:latin typeface="Bookman Old Style" panose="02050604050505020204" pitchFamily="18" charset="0"/>
              </a:rPr>
              <a:t> </a:t>
            </a:r>
            <a:r>
              <a:rPr lang="en-US" sz="2900" dirty="0">
                <a:latin typeface="Bookman Old Style" panose="02050604050505020204" pitchFamily="18" charset="0"/>
              </a:rPr>
              <a:t>tool designed to transfer data between Hadoop and relational database servers. It is used to import data from relational databases such as MySQL, Oracle to Hadoop HDFS, and export from Hadoop file system to relational databases.</a:t>
            </a:r>
          </a:p>
        </p:txBody>
      </p:sp>
      <p:sp>
        <p:nvSpPr>
          <p:cNvPr id="4" name="Rectangle 3"/>
          <p:cNvSpPr/>
          <p:nvPr/>
        </p:nvSpPr>
        <p:spPr>
          <a:xfrm>
            <a:off x="0" y="0"/>
            <a:ext cx="9144000" cy="8382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Technology used</a:t>
            </a:r>
            <a:endParaRPr lang="en-US" sz="32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229600" cy="4724400"/>
          </a:xfrm>
        </p:spPr>
        <p:txBody>
          <a:bodyPr>
            <a:normAutofit/>
          </a:bodyPr>
          <a:lstStyle/>
          <a:p>
            <a:endParaRPr lang="en-US" dirty="0" smtClean="0"/>
          </a:p>
          <a:p>
            <a:pPr>
              <a:buFont typeface="Wingdings" panose="05000000000000000000" pitchFamily="2" charset="2"/>
              <a:buChar char="q"/>
            </a:pPr>
            <a:r>
              <a:rPr lang="en-US" b="1" i="1" dirty="0"/>
              <a:t>Big data</a:t>
            </a:r>
            <a:r>
              <a:rPr lang="en-US" dirty="0"/>
              <a:t> </a:t>
            </a:r>
            <a:r>
              <a:rPr lang="en-US" dirty="0">
                <a:solidFill>
                  <a:schemeClr val="tx1"/>
                </a:solidFill>
                <a:latin typeface="Bookman Old Style" panose="02050604050505020204" pitchFamily="18" charset="0"/>
              </a:rPr>
              <a:t>is a term for </a:t>
            </a:r>
            <a:r>
              <a:rPr lang="en-US" dirty="0" smtClean="0">
                <a:solidFill>
                  <a:schemeClr val="tx1"/>
                </a:solidFill>
                <a:latin typeface="Bookman Old Style" panose="02050604050505020204" pitchFamily="18" charset="0"/>
              </a:rPr>
              <a:t>data sets  that are so large or complex that traditional data processing application software is inadequate to deal with them.</a:t>
            </a:r>
            <a:endParaRPr lang="en-US" dirty="0">
              <a:solidFill>
                <a:schemeClr val="tx1"/>
              </a:solidFill>
              <a:latin typeface="Bookman Old Style" panose="02050604050505020204" pitchFamily="18" charset="0"/>
            </a:endParaRPr>
          </a:p>
          <a:p>
            <a:pPr>
              <a:buFont typeface="Wingdings" panose="05000000000000000000" pitchFamily="2" charset="2"/>
              <a:buChar char="q"/>
            </a:pPr>
            <a:r>
              <a:rPr lang="en-US" dirty="0">
                <a:solidFill>
                  <a:schemeClr val="tx1"/>
                </a:solidFill>
                <a:latin typeface="Bookman Old Style" panose="02050604050505020204" pitchFamily="18" charset="0"/>
              </a:rPr>
              <a:t>The amount of data that’s being created and stored on a global level is almost inconceivable, and it just keeps growing. </a:t>
            </a:r>
          </a:p>
          <a:p>
            <a:pPr>
              <a:buFont typeface="Wingdings" panose="05000000000000000000" pitchFamily="2" charset="2"/>
              <a:buChar char="q"/>
            </a:pPr>
            <a:r>
              <a:rPr lang="en-US" dirty="0">
                <a:solidFill>
                  <a:schemeClr val="tx1"/>
                </a:solidFill>
                <a:latin typeface="Bookman Old Style" panose="02050604050505020204" pitchFamily="18" charset="0"/>
              </a:rPr>
              <a:t>This data can be analyzed for insights that lead to better decisions and strategic business moves.</a:t>
            </a:r>
          </a:p>
          <a:p>
            <a:pPr>
              <a:buFont typeface="Wingdings" panose="05000000000000000000" pitchFamily="2" charset="2"/>
              <a:buChar char="q"/>
            </a:pPr>
            <a:r>
              <a:rPr lang="en-US" dirty="0">
                <a:solidFill>
                  <a:schemeClr val="tx1"/>
                </a:solidFill>
                <a:latin typeface="Bookman Old Style" panose="02050604050505020204" pitchFamily="18" charset="0"/>
              </a:rPr>
              <a:t>It can be structured(Relational), semi structured(XML,JSON) and unstructured data(Word, PDF, Text and media logs ).</a:t>
            </a:r>
            <a:endParaRPr lang="en-IN" dirty="0">
              <a:solidFill>
                <a:schemeClr val="tx1"/>
              </a:solidFill>
              <a:latin typeface="Bookman Old Style" panose="02050604050505020204" pitchFamily="18" charset="0"/>
            </a:endParaRPr>
          </a:p>
          <a:p>
            <a:pPr>
              <a:buFont typeface="Wingdings" panose="05000000000000000000" pitchFamily="2" charset="2"/>
              <a:buChar char="q"/>
            </a:pPr>
            <a:r>
              <a:rPr lang="en-IN" dirty="0">
                <a:solidFill>
                  <a:schemeClr val="tx1"/>
                </a:solidFill>
                <a:latin typeface="Bookman Old Style" panose="02050604050505020204" pitchFamily="18" charset="0"/>
              </a:rPr>
              <a:t>Challenges include capture, storage, analysis, search, sharing, transfer, visualization, querying. When “Big Data” emerged as a problem, Apache Hadoop evolved as a solution to it. </a:t>
            </a:r>
            <a:endParaRPr lang="en-US" dirty="0">
              <a:solidFill>
                <a:schemeClr val="tx1"/>
              </a:solidFill>
              <a:latin typeface="Bookman Old Style" panose="02050604050505020204" pitchFamily="18" charset="0"/>
            </a:endParaRPr>
          </a:p>
          <a:p>
            <a:endParaRPr lang="en-US" dirty="0"/>
          </a:p>
          <a:p>
            <a:endParaRPr lang="en-US" dirty="0"/>
          </a:p>
        </p:txBody>
      </p:sp>
      <p:sp>
        <p:nvSpPr>
          <p:cNvPr id="4" name="Rectangle 3"/>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Times New Roman" pitchFamily="18" charset="0"/>
                <a:cs typeface="Times New Roman" pitchFamily="18" charset="0"/>
              </a:rPr>
              <a:t>Big Data</a:t>
            </a:r>
            <a:endParaRPr lang="en-US" sz="3200" dirty="0">
              <a:solidFill>
                <a:schemeClr val="tx1"/>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Times New Roman" pitchFamily="18" charset="0"/>
                <a:cs typeface="Times New Roman" pitchFamily="18" charset="0"/>
              </a:rPr>
              <a:t>5 V’s of Big Data</a:t>
            </a:r>
            <a:endParaRPr lang="en-US" sz="3200" dirty="0">
              <a:solidFill>
                <a:schemeClr val="tx1"/>
              </a:solidFill>
              <a:latin typeface="Times New Roman" pitchFamily="18" charset="0"/>
              <a:cs typeface="Times New Roman" pitchFamily="18" charset="0"/>
            </a:endParaRPr>
          </a:p>
        </p:txBody>
      </p:sp>
      <p:pic>
        <p:nvPicPr>
          <p:cNvPr id="5" name="Picture 4" descr="Image result for v in big data"/>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66800"/>
            <a:ext cx="6294755" cy="5334000"/>
          </a:xfrm>
          <a:prstGeom prst="rect">
            <a:avLst/>
          </a:prstGeom>
          <a:noFill/>
          <a:ln w="22225">
            <a:solidFill>
              <a:schemeClr val="bg2">
                <a:lumMod val="75000"/>
              </a:schemeClr>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04800" y="1295400"/>
            <a:ext cx="8610600" cy="5715000"/>
          </a:xfrm>
        </p:spPr>
        <p:txBody>
          <a:bodyPr>
            <a:normAutofit/>
          </a:bodyPr>
          <a:lstStyle/>
          <a:p>
            <a:pPr lvl="0" algn="just">
              <a:buFont typeface="Wingdings" panose="05000000000000000000" pitchFamily="2" charset="2"/>
              <a:buChar char="q"/>
            </a:pPr>
            <a:r>
              <a:rPr lang="en-IN" b="1" dirty="0"/>
              <a:t>Ability to store and process huge amounts of any kind of data, quickly.</a:t>
            </a:r>
            <a:r>
              <a:rPr lang="en-IN" sz="2000" dirty="0"/>
              <a:t> </a:t>
            </a:r>
            <a:r>
              <a:rPr lang="en-IN" sz="1600" dirty="0">
                <a:latin typeface="Bookman Old Style" panose="02050604050505020204" pitchFamily="18" charset="0"/>
              </a:rPr>
              <a:t>With data volumes and varieties constantly increasing, especially from social media and the Internet of Things (</a:t>
            </a:r>
            <a:r>
              <a:rPr lang="en-IN" sz="1600" dirty="0" err="1">
                <a:latin typeface="Bookman Old Style" panose="02050604050505020204" pitchFamily="18" charset="0"/>
              </a:rPr>
              <a:t>IoT</a:t>
            </a:r>
            <a:r>
              <a:rPr lang="en-IN" sz="1600" dirty="0">
                <a:latin typeface="Bookman Old Style" panose="02050604050505020204" pitchFamily="18" charset="0"/>
              </a:rPr>
              <a:t>), that's a key consideration</a:t>
            </a:r>
            <a:r>
              <a:rPr lang="en-IN" sz="2000" dirty="0" smtClean="0"/>
              <a:t>.</a:t>
            </a:r>
            <a:endParaRPr lang="en-US" sz="2000" dirty="0"/>
          </a:p>
          <a:p>
            <a:pPr lvl="0" algn="just">
              <a:buFont typeface="Wingdings" panose="05000000000000000000" pitchFamily="2" charset="2"/>
              <a:buChar char="q"/>
            </a:pPr>
            <a:r>
              <a:rPr lang="en-IN" b="1" dirty="0"/>
              <a:t>Computing power.</a:t>
            </a:r>
            <a:r>
              <a:rPr lang="en-IN" dirty="0"/>
              <a:t> </a:t>
            </a:r>
            <a:r>
              <a:rPr lang="en-IN" sz="1600" dirty="0" err="1">
                <a:latin typeface="Bookman Old Style" panose="02050604050505020204" pitchFamily="18" charset="0"/>
              </a:rPr>
              <a:t>Hadoop's</a:t>
            </a:r>
            <a:r>
              <a:rPr lang="en-IN" sz="1600" dirty="0">
                <a:latin typeface="Bookman Old Style" panose="02050604050505020204" pitchFamily="18" charset="0"/>
              </a:rPr>
              <a:t> distributed computing model processes big data fast. The more computing nodes you use, the more processing power you have</a:t>
            </a:r>
            <a:r>
              <a:rPr lang="en-IN" sz="1600" dirty="0" smtClean="0">
                <a:latin typeface="Bookman Old Style" panose="02050604050505020204" pitchFamily="18" charset="0"/>
              </a:rPr>
              <a:t>.</a:t>
            </a:r>
            <a:endParaRPr lang="en-US" sz="1600" dirty="0">
              <a:latin typeface="Bookman Old Style" panose="02050604050505020204" pitchFamily="18" charset="0"/>
            </a:endParaRPr>
          </a:p>
          <a:p>
            <a:pPr lvl="0" algn="just">
              <a:buFont typeface="Wingdings" panose="05000000000000000000" pitchFamily="2" charset="2"/>
              <a:buChar char="q"/>
            </a:pPr>
            <a:r>
              <a:rPr lang="en-IN" b="1" dirty="0"/>
              <a:t>Fault tolerance.</a:t>
            </a:r>
            <a:r>
              <a:rPr lang="en-IN" dirty="0"/>
              <a:t> </a:t>
            </a:r>
            <a:r>
              <a:rPr lang="en-IN" sz="1600" dirty="0">
                <a:latin typeface="Bookman Old Style" panose="02050604050505020204" pitchFamily="18" charset="0"/>
              </a:rPr>
              <a:t>Data and application processing are protected against hardware failure. If a node goes down, jobs are automatically redirected to other nodes to make sure the distributed computing does not fail. Multiple copies of all data are stored automatically</a:t>
            </a:r>
            <a:r>
              <a:rPr lang="en-IN" sz="1600" dirty="0" smtClean="0">
                <a:latin typeface="Bookman Old Style" panose="02050604050505020204" pitchFamily="18" charset="0"/>
              </a:rPr>
              <a:t>.</a:t>
            </a:r>
            <a:endParaRPr lang="en-US" sz="1600" dirty="0">
              <a:latin typeface="Bookman Old Style" panose="02050604050505020204" pitchFamily="18" charset="0"/>
            </a:endParaRPr>
          </a:p>
          <a:p>
            <a:pPr lvl="0" algn="just">
              <a:buFont typeface="Wingdings" panose="05000000000000000000" pitchFamily="2" charset="2"/>
              <a:buChar char="q"/>
            </a:pPr>
            <a:r>
              <a:rPr lang="en-IN" b="1" dirty="0"/>
              <a:t>Flexibility.</a:t>
            </a:r>
            <a:r>
              <a:rPr lang="en-IN" dirty="0"/>
              <a:t> </a:t>
            </a:r>
            <a:r>
              <a:rPr lang="en-IN" sz="1600" dirty="0">
                <a:latin typeface="Bookman Old Style" panose="02050604050505020204" pitchFamily="18" charset="0"/>
              </a:rPr>
              <a:t>Unlike traditional relational databases, you don’t have to pre-process data before storing it. You can store as much data as you want and decide how to use it later. That includes unstructured data like text, images and videos.</a:t>
            </a:r>
            <a:endParaRPr lang="en-US" sz="1600" dirty="0">
              <a:latin typeface="Bookman Old Style" panose="02050604050505020204" pitchFamily="18" charset="0"/>
            </a:endParaRPr>
          </a:p>
          <a:p>
            <a:pPr lvl="0" algn="just">
              <a:buFont typeface="Wingdings" panose="05000000000000000000" pitchFamily="2" charset="2"/>
              <a:buChar char="q"/>
            </a:pPr>
            <a:r>
              <a:rPr lang="en-IN" b="1" dirty="0"/>
              <a:t>Low cost.</a:t>
            </a:r>
            <a:r>
              <a:rPr lang="en-IN" dirty="0"/>
              <a:t> </a:t>
            </a:r>
            <a:r>
              <a:rPr lang="en-IN" sz="1600" dirty="0">
                <a:latin typeface="Bookman Old Style" panose="02050604050505020204" pitchFamily="18" charset="0"/>
              </a:rPr>
              <a:t>The open-source framework is free and uses commodity hardware to store large quantities of data.</a:t>
            </a:r>
            <a:endParaRPr lang="en-US" sz="1600" dirty="0">
              <a:latin typeface="Bookman Old Style" panose="02050604050505020204" pitchFamily="18" charset="0"/>
            </a:endParaRPr>
          </a:p>
          <a:p>
            <a:pPr lvl="0" algn="just">
              <a:buFont typeface="Wingdings" panose="05000000000000000000" pitchFamily="2" charset="2"/>
              <a:buChar char="q"/>
            </a:pPr>
            <a:r>
              <a:rPr lang="en-IN" b="1" dirty="0"/>
              <a:t>Scalability.</a:t>
            </a:r>
            <a:r>
              <a:rPr lang="en-IN" dirty="0"/>
              <a:t> </a:t>
            </a:r>
            <a:r>
              <a:rPr lang="en-IN" sz="1600" dirty="0">
                <a:latin typeface="Bookman Old Style" panose="02050604050505020204" pitchFamily="18" charset="0"/>
              </a:rPr>
              <a:t>You can easily grow your system to handle more data simply by adding nodes. Little administration is required.</a:t>
            </a:r>
            <a:endParaRPr lang="en-US" sz="1600" dirty="0">
              <a:latin typeface="Bookman Old Style" panose="02050604050505020204" pitchFamily="18" charset="0"/>
            </a:endParaRPr>
          </a:p>
          <a:p>
            <a:endParaRPr lang="en-US"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Advantages of </a:t>
            </a:r>
            <a:r>
              <a:rPr lang="en-US" sz="3200" b="1" dirty="0">
                <a:solidFill>
                  <a:schemeClr val="tx1"/>
                </a:solidFill>
              </a:rPr>
              <a:t>B</a:t>
            </a:r>
            <a:r>
              <a:rPr lang="en-US" sz="3200" b="1" dirty="0" smtClean="0">
                <a:solidFill>
                  <a:schemeClr val="tx1"/>
                </a:solidFill>
              </a:rPr>
              <a:t>ig </a:t>
            </a:r>
            <a:r>
              <a:rPr lang="en-US" sz="3200" b="1" dirty="0">
                <a:solidFill>
                  <a:schemeClr val="tx1"/>
                </a:solidFill>
              </a:rPr>
              <a:t>D</a:t>
            </a:r>
            <a:r>
              <a:rPr lang="en-US" sz="3200" b="1" dirty="0" smtClean="0">
                <a:solidFill>
                  <a:schemeClr val="tx1"/>
                </a:solidFill>
              </a:rPr>
              <a:t>ata</a:t>
            </a:r>
            <a:endParaRPr lang="en-US" sz="3200" b="1"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295400"/>
            <a:ext cx="6553200" cy="4904398"/>
          </a:xfrm>
        </p:spPr>
      </p:pic>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tx1"/>
                </a:solidFill>
              </a:rPr>
              <a:t>Hadoop</a:t>
            </a:r>
            <a:r>
              <a:rPr lang="en-US" sz="3200" b="1" dirty="0" smtClean="0">
                <a:solidFill>
                  <a:schemeClr val="tx1"/>
                </a:solidFill>
              </a:rPr>
              <a:t> Ecosystem</a:t>
            </a:r>
            <a:endParaRPr lang="en-US" sz="3200" b="1"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33400" y="1981200"/>
            <a:ext cx="8153400" cy="4876800"/>
          </a:xfrm>
        </p:spPr>
        <p:txBody>
          <a:bodyPr>
            <a:normAutofit/>
          </a:bodyPr>
          <a:lstStyle/>
          <a:p>
            <a:pPr algn="just">
              <a:buFont typeface="Wingdings" panose="05000000000000000000" pitchFamily="2" charset="2"/>
              <a:buChar char="q"/>
            </a:pPr>
            <a:r>
              <a:rPr lang="en-US" dirty="0"/>
              <a:t>Hadoop File System was developed using distributed file system design. It is run on commodity hardware. </a:t>
            </a:r>
            <a:endParaRPr lang="en-US" dirty="0" smtClean="0"/>
          </a:p>
          <a:p>
            <a:pPr algn="just">
              <a:buFont typeface="Wingdings" panose="05000000000000000000" pitchFamily="2" charset="2"/>
              <a:buChar char="q"/>
            </a:pPr>
            <a:r>
              <a:rPr lang="en-US" dirty="0" smtClean="0"/>
              <a:t>Unlike </a:t>
            </a:r>
            <a:r>
              <a:rPr lang="en-US" dirty="0"/>
              <a:t>other distributed systems, HDFS is highly </a:t>
            </a:r>
            <a:r>
              <a:rPr lang="en-US" dirty="0" smtClean="0"/>
              <a:t>fault tolerant </a:t>
            </a:r>
            <a:r>
              <a:rPr lang="en-US" dirty="0"/>
              <a:t>and designed using low-cost </a:t>
            </a:r>
            <a:r>
              <a:rPr lang="en-US" dirty="0" smtClean="0"/>
              <a:t>hardware.</a:t>
            </a:r>
          </a:p>
          <a:p>
            <a:pPr algn="just">
              <a:buFont typeface="Wingdings" panose="05000000000000000000" pitchFamily="2" charset="2"/>
              <a:buChar char="q"/>
            </a:pPr>
            <a:r>
              <a:rPr lang="en-US" dirty="0" smtClean="0"/>
              <a:t>HDFS </a:t>
            </a:r>
            <a:r>
              <a:rPr lang="en-US" dirty="0"/>
              <a:t>holds very large amount of data and provides easier </a:t>
            </a:r>
            <a:r>
              <a:rPr lang="en-US" dirty="0" smtClean="0"/>
              <a:t>access.</a:t>
            </a:r>
          </a:p>
          <a:p>
            <a:pPr algn="just">
              <a:buFont typeface="Wingdings" panose="05000000000000000000" pitchFamily="2" charset="2"/>
              <a:buChar char="q"/>
            </a:pPr>
            <a:r>
              <a:rPr lang="en-US" dirty="0" smtClean="0"/>
              <a:t>To </a:t>
            </a:r>
            <a:r>
              <a:rPr lang="en-US" dirty="0"/>
              <a:t>store such huge data, the files are stored across multiple machines. These files are stored in redundant fashion to rescue the system from possible data losses in case of failure. </a:t>
            </a:r>
            <a:endParaRPr lang="en-US" dirty="0" smtClean="0"/>
          </a:p>
          <a:p>
            <a:pPr algn="just">
              <a:buFont typeface="Wingdings" panose="05000000000000000000" pitchFamily="2" charset="2"/>
              <a:buChar char="q"/>
            </a:pPr>
            <a:r>
              <a:rPr lang="en-US" dirty="0" smtClean="0"/>
              <a:t>HDFS </a:t>
            </a:r>
            <a:r>
              <a:rPr lang="en-US" dirty="0"/>
              <a:t>also makes applications available to parallel processing.</a:t>
            </a:r>
          </a:p>
          <a:p>
            <a:pPr>
              <a:buFont typeface="Wingdings" panose="05000000000000000000" pitchFamily="2" charset="2"/>
              <a:buChar char="q"/>
            </a:pPr>
            <a:endParaRPr lang="en-US"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HDFS</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1304</TotalTime>
  <Words>852</Words>
  <Application>Microsoft Office PowerPoint</Application>
  <PresentationFormat>On-screen Show (4:3)</PresentationFormat>
  <Paragraphs>214</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Berlin Sans FB</vt:lpstr>
      <vt:lpstr>Bookman Old Style</vt:lpstr>
      <vt:lpstr>Century Gothic</vt:lpstr>
      <vt:lpstr>Times New Roman</vt:lpstr>
      <vt:lpstr>Wingdings</vt:lpstr>
      <vt:lpstr>Wingdings 3</vt:lpstr>
      <vt:lpstr>Wisp</vt:lpstr>
      <vt:lpstr>Analyzing H1b visa data using Hadoop Ecosystem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H1b visa data using Hadoop Ecosystem</dc:title>
  <dc:creator>dell</dc:creator>
  <cp:lastModifiedBy>Vishal Duratkar</cp:lastModifiedBy>
  <cp:revision>135</cp:revision>
  <dcterms:created xsi:type="dcterms:W3CDTF">2017-05-03T04:21:55Z</dcterms:created>
  <dcterms:modified xsi:type="dcterms:W3CDTF">2017-07-18T19:15:54Z</dcterms:modified>
</cp:coreProperties>
</file>