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67" r:id="rId3"/>
    <p:sldId id="291" r:id="rId4"/>
    <p:sldId id="293" r:id="rId5"/>
    <p:sldId id="315" r:id="rId6"/>
    <p:sldId id="324" r:id="rId7"/>
    <p:sldId id="294" r:id="rId8"/>
    <p:sldId id="316" r:id="rId9"/>
    <p:sldId id="322" r:id="rId10"/>
    <p:sldId id="323" r:id="rId11"/>
    <p:sldId id="273" r:id="rId12"/>
    <p:sldId id="260"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95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B198"/>
    <a:srgbClr val="74CEBB"/>
    <a:srgbClr val="B8E6DC"/>
    <a:srgbClr val="2B7D6B"/>
    <a:srgbClr val="303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6"/>
    <p:restoredTop sz="77142"/>
  </p:normalViewPr>
  <p:slideViewPr>
    <p:cSldViewPr snapToGrid="0" showGuides="1">
      <p:cViewPr varScale="1">
        <p:scale>
          <a:sx n="52" d="100"/>
          <a:sy n="52" d="100"/>
        </p:scale>
        <p:origin x="1208" y="44"/>
      </p:cViewPr>
      <p:guideLst>
        <p:guide orient="horz" pos="1956"/>
        <p:guide pos="384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2023/7/20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D795A747-8555-4E19-AB85-A3E1B43E6E4B}"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noFill/>
          <a:ln>
            <a:noFill/>
          </a:ln>
        </p:spPr>
        <p:txBody>
          <a:bodyPr wrap="square" lIns="91440" tIns="45720" rIns="91440" bIns="45720" anchor="t" anchorCtr="0"/>
          <a:lstStyle/>
          <a:p>
            <a:pPr lvl="0">
              <a:spcBef>
                <a:spcPct val="0"/>
              </a:spcBef>
            </a:pPr>
            <a:endParaRPr lang="zh-CN" altLang="en-US" dirty="0"/>
          </a:p>
        </p:txBody>
      </p:sp>
      <p:sp>
        <p:nvSpPr>
          <p:cNvPr id="512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lstStyle/>
          <a:p>
            <a:pPr lvl="0" indent="0" algn="r"/>
            <a:fld id="{9A0DB2DC-4C9A-4742-B13C-FB6460FD3503}" type="slidenum">
              <a:rPr lang="zh-CN" altLang="en-US" sz="1200" dirty="0"/>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0228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13C529C-DDB8-49AC-A154-90DB020AC329}"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13C529C-DDB8-49AC-A154-90DB020AC329}"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0302F"/>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1" indent="-228600"/>
            <a:r>
              <a:rPr lang="zh-CN" altLang="en-US" dirty="0"/>
              <a:t>Click here to edit the master text style</a:t>
            </a:r>
          </a:p>
          <a:p>
            <a:pPr lvl="1" indent="-228600"/>
            <a:r>
              <a:rPr lang="zh-CN" altLang="en-US" dirty="0"/>
              <a:t>The second level</a:t>
            </a:r>
          </a:p>
          <a:p>
            <a:pPr lvl="2" indent="-228600"/>
            <a:r>
              <a:rPr lang="zh-CN" altLang="en-US" dirty="0"/>
              <a:t>The third level</a:t>
            </a:r>
          </a:p>
          <a:p>
            <a:pPr lvl="3" indent="-228600"/>
            <a:r>
              <a:rPr lang="zh-CN" altLang="en-US" dirty="0"/>
              <a:t>The 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13C529C-DDB8-49AC-A154-90DB020AC329}"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19850"/>
            <a:ext cx="12192000" cy="438150"/>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7"/>
          <p:cNvSpPr txBox="1"/>
          <p:nvPr/>
        </p:nvSpPr>
        <p:spPr>
          <a:xfrm>
            <a:off x="4554536" y="4515480"/>
            <a:ext cx="3082925" cy="398780"/>
          </a:xfrm>
          <a:prstGeom prst="rect">
            <a:avLst/>
          </a:prstGeom>
          <a:noFill/>
          <a:ln w="9525">
            <a:noFill/>
          </a:ln>
        </p:spPr>
        <p:txBody>
          <a:bodyPr anchor="t" anchorCtr="0">
            <a:spAutoFit/>
          </a:bodyPr>
          <a:lstStyle/>
          <a:p>
            <a:pPr algn="dist"/>
            <a:r>
              <a:rPr lang="en-US" altLang="zh-CN" sz="2000" dirty="0">
                <a:solidFill>
                  <a:schemeClr val="bg1"/>
                </a:solidFill>
                <a:latin typeface="Arial" panose="020B0604020202020204" pitchFamily="34" charset="0"/>
              </a:rPr>
              <a:t>Vishal Katkar</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4100" name="文本框 4"/>
          <p:cNvSpPr txBox="1"/>
          <p:nvPr/>
        </p:nvSpPr>
        <p:spPr>
          <a:xfrm>
            <a:off x="1226846" y="2208223"/>
            <a:ext cx="9738307" cy="830997"/>
          </a:xfrm>
          <a:prstGeom prst="rect">
            <a:avLst/>
          </a:prstGeom>
          <a:noFill/>
          <a:ln w="9525">
            <a:noFill/>
          </a:ln>
        </p:spPr>
        <p:txBody>
          <a:bodyPr wrap="none" anchor="t" anchorCtr="0">
            <a:spAutoFit/>
          </a:bodyPr>
          <a:lstStyle/>
          <a:p>
            <a:pPr algn="l"/>
            <a:r>
              <a:rPr lang="en-US" altLang="zh-CN" sz="4800" b="1" dirty="0">
                <a:solidFill>
                  <a:schemeClr val="bg1"/>
                </a:solidFill>
                <a:latin typeface="Arial" panose="020B0604020202020204" pitchFamily="34" charset="0"/>
                <a:ea typeface="SimSun" panose="02010600030101010101" pitchFamily="2" charset="-122"/>
              </a:rPr>
              <a:t>  Shopping Cart Web Application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 name="Content Placeholder 6">
            <a:extLst>
              <a:ext uri="{FF2B5EF4-FFF2-40B4-BE49-F238E27FC236}">
                <a16:creationId xmlns:a16="http://schemas.microsoft.com/office/drawing/2014/main" id="{A76EB119-1545-6776-D173-1396DA9B8E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9182" y="1825625"/>
            <a:ext cx="9673635" cy="4351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5"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1268" name="文本框 8"/>
          <p:cNvSpPr txBox="1"/>
          <p:nvPr/>
        </p:nvSpPr>
        <p:spPr>
          <a:xfrm>
            <a:off x="1176338" y="454025"/>
            <a:ext cx="2193290" cy="583565"/>
          </a:xfrm>
          <a:prstGeom prst="rect">
            <a:avLst/>
          </a:prstGeom>
          <a:noFill/>
          <a:ln w="9525">
            <a:noFill/>
          </a:ln>
        </p:spPr>
        <p:txBody>
          <a:bodyPr wrap="none" anchor="t" anchorCtr="0">
            <a:spAutoFit/>
          </a:bodyPr>
          <a:lstStyle/>
          <a:p>
            <a:r>
              <a:rPr lang="en-US" altLang="zh-CN" sz="3200" dirty="0">
                <a:solidFill>
                  <a:schemeClr val="bg1"/>
                </a:solidFill>
                <a:latin typeface="Arial" panose="020B0604020202020204" pitchFamily="34" charset="0"/>
                <a:ea typeface="SimSun" panose="02010600030101010101" pitchFamily="2" charset="-122"/>
              </a:rPr>
              <a:t>Conclusion</a:t>
            </a:r>
          </a:p>
        </p:txBody>
      </p:sp>
      <p:sp>
        <p:nvSpPr>
          <p:cNvPr id="8" name="Oval 9"/>
          <p:cNvSpPr/>
          <p:nvPr/>
        </p:nvSpPr>
        <p:spPr>
          <a:xfrm>
            <a:off x="6356350" y="1957388"/>
            <a:ext cx="3760788" cy="37607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0" name="Oval 10"/>
          <p:cNvSpPr/>
          <p:nvPr/>
        </p:nvSpPr>
        <p:spPr>
          <a:xfrm>
            <a:off x="8591550" y="3444875"/>
            <a:ext cx="2743200" cy="274161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1" name="Oval 15"/>
          <p:cNvSpPr/>
          <p:nvPr/>
        </p:nvSpPr>
        <p:spPr>
          <a:xfrm>
            <a:off x="6356350" y="1957388"/>
            <a:ext cx="3760788" cy="3760788"/>
          </a:xfrm>
          <a:prstGeom prst="ellipse">
            <a:avLst/>
          </a:prstGeom>
          <a:solidFill>
            <a:srgbClr val="2B7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2" name="Oval 16"/>
          <p:cNvSpPr/>
          <p:nvPr/>
        </p:nvSpPr>
        <p:spPr>
          <a:xfrm>
            <a:off x="8591550" y="3444875"/>
            <a:ext cx="2743200" cy="2741613"/>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3" name="Oval 17"/>
          <p:cNvSpPr/>
          <p:nvPr/>
        </p:nvSpPr>
        <p:spPr>
          <a:xfrm>
            <a:off x="10044113" y="2017713"/>
            <a:ext cx="1393825" cy="1393825"/>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4" name="Oval 18"/>
          <p:cNvSpPr/>
          <p:nvPr/>
        </p:nvSpPr>
        <p:spPr>
          <a:xfrm>
            <a:off x="6989763" y="5138738"/>
            <a:ext cx="865188" cy="866775"/>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5" name="Oval 19"/>
          <p:cNvSpPr/>
          <p:nvPr/>
        </p:nvSpPr>
        <p:spPr>
          <a:xfrm>
            <a:off x="5657850" y="700088"/>
            <a:ext cx="2997200" cy="2997200"/>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1278" name="矩形 20"/>
          <p:cNvSpPr/>
          <p:nvPr/>
        </p:nvSpPr>
        <p:spPr>
          <a:xfrm>
            <a:off x="1176655" y="1037590"/>
            <a:ext cx="3643313" cy="5234895"/>
          </a:xfrm>
          <a:prstGeom prst="rect">
            <a:avLst/>
          </a:prstGeom>
          <a:noFill/>
          <a:ln w="9525">
            <a:noFill/>
          </a:ln>
        </p:spPr>
        <p:txBody>
          <a:bodyPr wrap="square" lIns="0" tIns="0" rIns="0" bIns="0" anchor="t" anchorCtr="0">
            <a:spAutoFit/>
          </a:bodyPr>
          <a:lstStyle/>
          <a:p>
            <a:pPr algn="just" defTabSz="1216025">
              <a:lnSpc>
                <a:spcPct val="120000"/>
              </a:lnSpc>
              <a:spcBef>
                <a:spcPct val="20000"/>
              </a:spcBef>
            </a:pPr>
            <a:r>
              <a:rPr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In conclusion, the </a:t>
            </a:r>
            <a:r>
              <a:rPr lang="en-IN"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Shopping Cart </a:t>
            </a:r>
            <a:r>
              <a:rPr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Web Application is a powerful tool for both shoppers and mall owners. With its user-friendly interface, fast performance, and secure login system, it provides a seamless shopping experience that is second to none.</a:t>
            </a:r>
          </a:p>
          <a:p>
            <a:pPr algn="just" defTabSz="1216025">
              <a:lnSpc>
                <a:spcPct val="120000"/>
              </a:lnSpc>
              <a:spcBef>
                <a:spcPct val="20000"/>
              </a:spcBef>
            </a:pPr>
            <a:r>
              <a:rPr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Additionally, the application's modular design and use of RESTful APIs make it highly scalable and adaptable to meet the needs of any mall or shopping center. And with its robust security features, including bcrypt and jsonwebtoken, shoppers can rest assured that their personal information is safe and secure.</a:t>
            </a:r>
          </a:p>
          <a:p>
            <a:pPr algn="just" defTabSz="1216025">
              <a:lnSpc>
                <a:spcPct val="120000"/>
              </a:lnSpc>
              <a:spcBef>
                <a:spcPct val="20000"/>
              </a:spcBef>
            </a:pPr>
            <a:r>
              <a:rPr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So whether you're a shopper looking for the ultimate shopping experience or a mall owner looking to take your business to the next level, the </a:t>
            </a:r>
            <a:r>
              <a:rPr lang="en-IN"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Shopping Cart</a:t>
            </a:r>
            <a:r>
              <a:rPr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Web Application is the perfect solution for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786063"/>
            <a:ext cx="2960688" cy="652463"/>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331200" y="3411538"/>
            <a:ext cx="3860800" cy="1233488"/>
          </a:xfrm>
          <a:custGeom>
            <a:avLst/>
            <a:gdLst>
              <a:gd name="connsiteX0" fmla="*/ 1422400 w 3759200"/>
              <a:gd name="connsiteY0" fmla="*/ 0 h 1799772"/>
              <a:gd name="connsiteX1" fmla="*/ 3759200 w 3759200"/>
              <a:gd name="connsiteY1" fmla="*/ 0 h 1799772"/>
              <a:gd name="connsiteX2" fmla="*/ 3759200 w 3759200"/>
              <a:gd name="connsiteY2" fmla="*/ 899886 h 1799772"/>
              <a:gd name="connsiteX3" fmla="*/ 2336800 w 3759200"/>
              <a:gd name="connsiteY3" fmla="*/ 899886 h 1799772"/>
              <a:gd name="connsiteX4" fmla="*/ 2336800 w 3759200"/>
              <a:gd name="connsiteY4" fmla="*/ 1799772 h 1799772"/>
              <a:gd name="connsiteX5" fmla="*/ 0 w 3759200"/>
              <a:gd name="connsiteY5" fmla="*/ 1799772 h 1799772"/>
              <a:gd name="connsiteX6" fmla="*/ 0 w 3759200"/>
              <a:gd name="connsiteY6" fmla="*/ 899886 h 1799772"/>
              <a:gd name="connsiteX7" fmla="*/ 1422400 w 3759200"/>
              <a:gd name="connsiteY7" fmla="*/ 899886 h 179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59200" h="1799772">
                <a:moveTo>
                  <a:pt x="1422400" y="0"/>
                </a:moveTo>
                <a:lnTo>
                  <a:pt x="3759200" y="0"/>
                </a:lnTo>
                <a:lnTo>
                  <a:pt x="3759200" y="899886"/>
                </a:lnTo>
                <a:lnTo>
                  <a:pt x="2336800" y="899886"/>
                </a:lnTo>
                <a:lnTo>
                  <a:pt x="2336800" y="1799772"/>
                </a:lnTo>
                <a:lnTo>
                  <a:pt x="0" y="1799772"/>
                </a:lnTo>
                <a:lnTo>
                  <a:pt x="0" y="899886"/>
                </a:lnTo>
                <a:lnTo>
                  <a:pt x="1422400" y="899886"/>
                </a:lnTo>
                <a:close/>
              </a:path>
            </a:pathLst>
          </a:cu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699" name="文本框 11"/>
          <p:cNvSpPr txBox="1"/>
          <p:nvPr/>
        </p:nvSpPr>
        <p:spPr>
          <a:xfrm>
            <a:off x="3446463" y="2633663"/>
            <a:ext cx="4414837" cy="1322387"/>
          </a:xfrm>
          <a:prstGeom prst="rect">
            <a:avLst/>
          </a:prstGeom>
          <a:noFill/>
          <a:ln w="9525">
            <a:noFill/>
          </a:ln>
        </p:spPr>
        <p:txBody>
          <a:bodyPr wrap="none" anchor="t" anchorCtr="0">
            <a:spAutoFit/>
          </a:bodyPr>
          <a:lstStyle/>
          <a:p>
            <a:r>
              <a:rPr lang="en-US" altLang="zh-CN" sz="8000" b="1" dirty="0">
                <a:solidFill>
                  <a:schemeClr val="bg1"/>
                </a:solidFill>
                <a:latin typeface="Arial" panose="020B0604020202020204" pitchFamily="34" charset="0"/>
                <a:ea typeface="SimSun" panose="02010600030101010101" pitchFamily="2" charset="-122"/>
              </a:rPr>
              <a:t>THANKS</a:t>
            </a:r>
            <a:endParaRPr lang="zh-CN" altLang="en-US" sz="8000" b="1" dirty="0">
              <a:solidFill>
                <a:schemeClr val="bg1"/>
              </a:solidFill>
              <a:latin typeface="Arial" panose="020B0604020202020204" pitchFamily="34" charset="0"/>
              <a:ea typeface="Arial" panose="020B0604020202020204" pitchFamily="34" charset="0"/>
            </a:endParaRPr>
          </a:p>
        </p:txBody>
      </p:sp>
      <p:sp>
        <p:nvSpPr>
          <p:cNvPr id="16" name="矩形 15"/>
          <p:cNvSpPr/>
          <p:nvPr/>
        </p:nvSpPr>
        <p:spPr>
          <a:xfrm>
            <a:off x="0" y="2786063"/>
            <a:ext cx="2960688" cy="349250"/>
          </a:xfrm>
          <a:prstGeom prst="rect">
            <a:avLst/>
          </a:prstGeom>
          <a:solidFill>
            <a:srgbClr val="30302F">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331200" y="4340225"/>
            <a:ext cx="2438400" cy="304800"/>
          </a:xfrm>
          <a:prstGeom prst="rect">
            <a:avLst/>
          </a:prstGeom>
          <a:solidFill>
            <a:srgbClr val="30302F">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9550400" y="3403600"/>
            <a:ext cx="2641600" cy="268288"/>
          </a:xfrm>
          <a:prstGeom prst="rect">
            <a:avLst/>
          </a:prstGeom>
          <a:solidFill>
            <a:srgbClr val="30302F">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1376680" cy="36830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SimSun" panose="02010600030101010101" pitchFamily="2" charset="-122"/>
              </a:rPr>
              <a:t>Introduction</a:t>
            </a:r>
            <a:endParaRPr lang="zh-CN" altLang="en-US" dirty="0">
              <a:solidFill>
                <a:schemeClr val="bg1"/>
              </a:solidFill>
              <a:latin typeface="Arial" panose="020B0604020202020204" pitchFamily="34" charset="0"/>
              <a:ea typeface="Arial" panose="020B0604020202020204" pitchFamily="34" charset="0"/>
            </a:endParaRPr>
          </a:p>
        </p:txBody>
      </p:sp>
      <p:sp>
        <p:nvSpPr>
          <p:cNvPr id="8205" name="TextBox 13"/>
          <p:cNvSpPr txBox="1"/>
          <p:nvPr/>
        </p:nvSpPr>
        <p:spPr>
          <a:xfrm>
            <a:off x="1002030" y="1107440"/>
            <a:ext cx="3917950" cy="5041265"/>
          </a:xfrm>
          <a:prstGeom prst="rect">
            <a:avLst/>
          </a:prstGeom>
          <a:noFill/>
          <a:ln w="9525">
            <a:noFill/>
          </a:ln>
        </p:spPr>
        <p:txBody>
          <a:bodyPr wrap="square" lIns="0" tIns="0" rIns="0" bIns="0" anchor="t" anchorCtr="0">
            <a:spAutoFit/>
          </a:bodyPr>
          <a:lstStyle/>
          <a:p>
            <a:pPr algn="just" defTabSz="1216025">
              <a:spcBef>
                <a:spcPct val="20000"/>
              </a:spcBef>
            </a:pP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The </a:t>
            </a:r>
            <a:r>
              <a:rPr lang="en-IN"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Shopping Cart </a:t>
            </a: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Web Application functions as an independent platform that connects merchants and users. It integrates with databases to store product information, user data, and transaction details, ensuring a seamless interaction and efficient transaction processing.</a:t>
            </a:r>
          </a:p>
          <a:p>
            <a:pPr algn="just" defTabSz="1216025">
              <a:spcBef>
                <a:spcPct val="20000"/>
              </a:spcBef>
            </a:pP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Today, we'll be taking a deep dive into the world of online shopping and exploring the amazing features of the </a:t>
            </a:r>
            <a:r>
              <a:rPr lang="en-IN"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Shopping Cart </a:t>
            </a: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Web Application. From its user-friendly interface to its secure login system, we'll show you how this application can revolutionize your shopping experience. So sit back, relax, and get ready to explore the future of online shopping!</a:t>
            </a:r>
          </a:p>
        </p:txBody>
      </p:sp>
      <p:pic>
        <p:nvPicPr>
          <p:cNvPr id="7" name="Content Placeholder 6" descr="e-commerce-website-page-background-vector-25124626"/>
          <p:cNvPicPr>
            <a:picLocks noGrp="1" noChangeAspect="1"/>
          </p:cNvPicPr>
          <p:nvPr>
            <p:ph idx="1"/>
          </p:nvPr>
        </p:nvPicPr>
        <p:blipFill>
          <a:blip r:embed="rId2"/>
          <a:srcRect l="42359" t="21327" r="8629" b="26382"/>
          <a:stretch>
            <a:fillRect/>
          </a:stretch>
        </p:blipFill>
        <p:spPr>
          <a:xfrm>
            <a:off x="5306060" y="1191895"/>
            <a:ext cx="6409690" cy="48717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1135380" cy="36830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SimSun" panose="02010600030101010101" pitchFamily="2" charset="-122"/>
              </a:rPr>
              <a:t>Objective</a:t>
            </a:r>
            <a:endParaRPr lang="zh-CN" altLang="en-US" dirty="0">
              <a:solidFill>
                <a:schemeClr val="bg1"/>
              </a:solidFill>
              <a:latin typeface="Arial" panose="020B0604020202020204" pitchFamily="34" charset="0"/>
              <a:ea typeface="Arial" panose="020B0604020202020204" pitchFamily="34" charset="0"/>
            </a:endParaRPr>
          </a:p>
        </p:txBody>
      </p:sp>
      <p:sp>
        <p:nvSpPr>
          <p:cNvPr id="8205" name="TextBox 13"/>
          <p:cNvSpPr txBox="1"/>
          <p:nvPr/>
        </p:nvSpPr>
        <p:spPr>
          <a:xfrm>
            <a:off x="1002030" y="1107440"/>
            <a:ext cx="3917950" cy="5650230"/>
          </a:xfrm>
          <a:prstGeom prst="rect">
            <a:avLst/>
          </a:prstGeom>
          <a:noFill/>
          <a:ln w="9525">
            <a:noFill/>
          </a:ln>
        </p:spPr>
        <p:txBody>
          <a:bodyPr wrap="square" lIns="0" tIns="0" rIns="0" bIns="0" anchor="t" anchorCtr="0">
            <a:spAutoFit/>
          </a:bodyPr>
          <a:lstStyle/>
          <a:p>
            <a:pPr algn="just" defTabSz="1216025">
              <a:spcBef>
                <a:spcPct val="20000"/>
              </a:spcBef>
            </a:pP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The objective of this presentation is to provide an in-depth understanding of the </a:t>
            </a:r>
            <a:r>
              <a:rPr lang="en-IN"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Shopping Cart Web </a:t>
            </a: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Application. We will cover the technologies used, key features, architecture, and challenges faced during development.</a:t>
            </a:r>
          </a:p>
          <a:p>
            <a:pPr algn="just" defTabSz="1216025">
              <a:spcBef>
                <a:spcPct val="20000"/>
              </a:spcBef>
            </a:pP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By the end of this presentation, you will have a clear idea of what makes the Super Mall Web Application unique and why it's worth exploring further.</a:t>
            </a:r>
          </a:p>
          <a:p>
            <a:pPr algn="just" defTabSz="1216025">
              <a:spcBef>
                <a:spcPct val="20000"/>
              </a:spcBef>
            </a:pP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Rural towns often struggle to reach a wider customer base for their commodities. the SuperMall Web Application aims to address this problem by providing a platform wheremerchants can advertise and sell their products to a global audience, expanding their reachand improving business prospects.</a:t>
            </a:r>
          </a:p>
        </p:txBody>
      </p:sp>
      <p:pic>
        <p:nvPicPr>
          <p:cNvPr id="7" name="Content Placeholder 6" descr="e-commerce-website-page-background-vector-25124626"/>
          <p:cNvPicPr>
            <a:picLocks noGrp="1" noChangeAspect="1"/>
          </p:cNvPicPr>
          <p:nvPr>
            <p:ph idx="1"/>
          </p:nvPr>
        </p:nvPicPr>
        <p:blipFill>
          <a:blip r:embed="rId2"/>
          <a:srcRect l="42359" t="21327" r="8629" b="26382"/>
          <a:stretch>
            <a:fillRect/>
          </a:stretch>
        </p:blipFill>
        <p:spPr>
          <a:xfrm>
            <a:off x="5306060" y="1191895"/>
            <a:ext cx="6409690" cy="4871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3533140" cy="521970"/>
          </a:xfrm>
          <a:prstGeom prst="rect">
            <a:avLst/>
          </a:prstGeom>
          <a:noFill/>
          <a:ln w="9525">
            <a:noFill/>
          </a:ln>
        </p:spPr>
        <p:txBody>
          <a:bodyPr wrap="none" anchor="t" anchorCtr="0">
            <a:spAutoFit/>
          </a:bodyPr>
          <a:lstStyle/>
          <a:p>
            <a:r>
              <a:rPr lang="en-US" altLang="zh-CN" sz="2800" b="1" dirty="0">
                <a:solidFill>
                  <a:schemeClr val="bg1"/>
                </a:solidFill>
                <a:latin typeface="Arial" panose="020B0604020202020204" pitchFamily="34" charset="0"/>
                <a:ea typeface="SimSun" panose="02010600030101010101" pitchFamily="2" charset="-122"/>
              </a:rPr>
              <a:t>Technologies Used:</a:t>
            </a:r>
          </a:p>
        </p:txBody>
      </p:sp>
      <p:sp>
        <p:nvSpPr>
          <p:cNvPr id="8205" name="TextBox 13"/>
          <p:cNvSpPr txBox="1"/>
          <p:nvPr/>
        </p:nvSpPr>
        <p:spPr>
          <a:xfrm>
            <a:off x="1002030" y="1484630"/>
            <a:ext cx="10058400" cy="4875181"/>
          </a:xfrm>
          <a:prstGeom prst="rect">
            <a:avLst/>
          </a:prstGeom>
          <a:noFill/>
          <a:ln w="9525">
            <a:noFill/>
          </a:ln>
        </p:spPr>
        <p:txBody>
          <a:bodyPr wrap="square" lIns="0" tIns="0" rIns="0" bIns="0" anchor="t" anchorCtr="0">
            <a:spAutoFit/>
          </a:bodyPr>
          <a:lstStyle/>
          <a:p>
            <a:pPr algn="just" defTabSz="1216025">
              <a:spcBef>
                <a:spcPct val="20000"/>
              </a:spcBef>
            </a:pPr>
            <a:r>
              <a:rPr 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rPr>
              <a:t>1</a:t>
            </a:r>
            <a:r>
              <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.React.js </a:t>
            </a:r>
          </a:p>
          <a:p>
            <a:pPr algn="just" defTabSz="1216025">
              <a:spcBef>
                <a:spcPct val="20000"/>
              </a:spcBef>
            </a:pPr>
            <a:endParaRPr lang="en-US" sz="18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l" fontAlgn="base"/>
            <a:r>
              <a:rPr lang="en-US" b="0" i="0" dirty="0">
                <a:solidFill>
                  <a:schemeClr val="bg1"/>
                </a:solidFill>
                <a:effectLst/>
                <a:latin typeface="Lexend Deca"/>
              </a:rPr>
              <a:t>The React.js framework is an open-source JavaScript framework and library developed by Facebook. It’s used for building interactive user interfaces and web applications quickly and efficiently with significantly less code than you would with vanilla JavaScript.</a:t>
            </a:r>
          </a:p>
          <a:p>
            <a:pPr algn="l" fontAlgn="base"/>
            <a:r>
              <a:rPr lang="en-US" b="0" i="0" dirty="0">
                <a:solidFill>
                  <a:schemeClr val="bg1"/>
                </a:solidFill>
                <a:effectLst/>
                <a:latin typeface="Lexend Deca"/>
              </a:rPr>
              <a:t>In React, you develop your applications by creating reusable components that you can think of as independent Lego blocks. These components are individual pieces of a final interface, which, when assembled, form the application’s entire user interface.  </a:t>
            </a:r>
          </a:p>
          <a:p>
            <a:pPr algn="just" defTabSz="1216025">
              <a:spcBef>
                <a:spcPct val="20000"/>
              </a:spcBef>
            </a:pPr>
            <a:endParaRPr lang="en-US" sz="18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endPar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r>
              <a:rPr 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rPr>
              <a:t>2</a:t>
            </a:r>
            <a:r>
              <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.HTML </a:t>
            </a:r>
          </a:p>
          <a:p>
            <a:pPr algn="just" defTabSz="1216025">
              <a:spcBef>
                <a:spcPct val="20000"/>
              </a:spcBef>
            </a:pPr>
            <a:endPar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endPar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endPar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The HyperText Markup Language or HTML is the standard markup language for documents designed to be displayed in a web browser. It defines the meaning and structure of web content</a:t>
            </a:r>
            <a:r>
              <a:rPr lang="en-US"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a:t>
            </a:r>
          </a:p>
        </p:txBody>
      </p:sp>
      <p:pic>
        <p:nvPicPr>
          <p:cNvPr id="5" name="Content Placeholder 4" descr="express"/>
          <p:cNvPicPr>
            <a:picLocks noGrp="1" noChangeAspect="1"/>
          </p:cNvPicPr>
          <p:nvPr>
            <p:ph idx="1"/>
          </p:nvPr>
        </p:nvPicPr>
        <p:blipFill>
          <a:blip r:embed="rId2"/>
          <a:srcRect l="27759" t="15587" r="25499" b="50188"/>
          <a:stretch>
            <a:fillRect/>
          </a:stretch>
        </p:blipFill>
        <p:spPr>
          <a:xfrm>
            <a:off x="2690323" y="1467025"/>
            <a:ext cx="505167" cy="256025"/>
          </a:xfrm>
          <a:prstGeom prst="rect">
            <a:avLst/>
          </a:prstGeom>
        </p:spPr>
      </p:pic>
      <p:pic>
        <p:nvPicPr>
          <p:cNvPr id="9" name="Picture 8" descr="outputhtml"/>
          <p:cNvPicPr>
            <a:picLocks noChangeAspect="1"/>
          </p:cNvPicPr>
          <p:nvPr/>
        </p:nvPicPr>
        <p:blipFill>
          <a:blip r:embed="rId3"/>
          <a:stretch>
            <a:fillRect/>
          </a:stretch>
        </p:blipFill>
        <p:spPr>
          <a:xfrm>
            <a:off x="2320290" y="3650615"/>
            <a:ext cx="1245235" cy="1169670"/>
          </a:xfrm>
          <a:prstGeom prst="rect">
            <a:avLst/>
          </a:prstGeom>
        </p:spPr>
      </p:pic>
      <p:pic>
        <p:nvPicPr>
          <p:cNvPr id="13" name="Picture 12">
            <a:extLst>
              <a:ext uri="{FF2B5EF4-FFF2-40B4-BE49-F238E27FC236}">
                <a16:creationId xmlns:a16="http://schemas.microsoft.com/office/drawing/2014/main" id="{128B840A-6C66-565E-BAC6-82F64DC7A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4814" y="1184391"/>
            <a:ext cx="976183" cy="8212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3533140" cy="521970"/>
          </a:xfrm>
          <a:prstGeom prst="rect">
            <a:avLst/>
          </a:prstGeom>
          <a:noFill/>
          <a:ln w="9525">
            <a:noFill/>
          </a:ln>
        </p:spPr>
        <p:txBody>
          <a:bodyPr wrap="none" anchor="t" anchorCtr="0">
            <a:spAutoFit/>
          </a:bodyPr>
          <a:lstStyle/>
          <a:p>
            <a:r>
              <a:rPr lang="en-US" altLang="zh-CN" sz="2800" b="1" dirty="0">
                <a:solidFill>
                  <a:schemeClr val="bg1"/>
                </a:solidFill>
                <a:latin typeface="Arial" panose="020B0604020202020204" pitchFamily="34" charset="0"/>
                <a:ea typeface="SimSun" panose="02010600030101010101" pitchFamily="2" charset="-122"/>
              </a:rPr>
              <a:t>Technologies Used:</a:t>
            </a:r>
          </a:p>
        </p:txBody>
      </p:sp>
      <p:sp>
        <p:nvSpPr>
          <p:cNvPr id="8205" name="TextBox 13"/>
          <p:cNvSpPr txBox="1"/>
          <p:nvPr/>
        </p:nvSpPr>
        <p:spPr>
          <a:xfrm>
            <a:off x="1002030" y="1484630"/>
            <a:ext cx="10058400" cy="4373880"/>
          </a:xfrm>
          <a:prstGeom prst="rect">
            <a:avLst/>
          </a:prstGeom>
          <a:noFill/>
          <a:ln w="9525">
            <a:noFill/>
          </a:ln>
        </p:spPr>
        <p:txBody>
          <a:bodyPr wrap="square" lIns="0" tIns="0" rIns="0" bIns="0" anchor="t" anchorCtr="0">
            <a:spAutoFit/>
          </a:bodyPr>
          <a:lstStyle/>
          <a:p>
            <a:pPr algn="just" defTabSz="1216025">
              <a:spcBef>
                <a:spcPct val="20000"/>
              </a:spcBef>
            </a:pPr>
            <a:r>
              <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3. CSS </a:t>
            </a:r>
          </a:p>
          <a:p>
            <a:pPr algn="just" defTabSz="1216025">
              <a:spcBef>
                <a:spcPct val="20000"/>
              </a:spcBef>
            </a:pPr>
            <a:endPar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endParaRPr lang="en-US" sz="18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a:t>
            </a:r>
          </a:p>
          <a:p>
            <a:pPr algn="just" defTabSz="1216025">
              <a:spcBef>
                <a:spcPct val="20000"/>
              </a:spcBef>
            </a:pPr>
            <a:endPar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endPar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r>
              <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4.JavaScript </a:t>
            </a:r>
          </a:p>
          <a:p>
            <a:pPr algn="just" defTabSz="1216025">
              <a:spcBef>
                <a:spcPct val="20000"/>
              </a:spcBef>
            </a:pPr>
            <a:endPar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endPar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r>
              <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JavaScript is a scripting language that enables you to create dynamically updating content, control multimedia, animate images, and pretty much everything else. (Okay, not everything, but it is amazing what you can achieve with a few lines of JavaScript code.)</a:t>
            </a:r>
          </a:p>
        </p:txBody>
      </p:sp>
      <p:pic>
        <p:nvPicPr>
          <p:cNvPr id="10" name="Content Placeholder 9" descr="outputcss"/>
          <p:cNvPicPr>
            <a:picLocks noGrp="1" noChangeAspect="1"/>
          </p:cNvPicPr>
          <p:nvPr>
            <p:ph idx="1"/>
          </p:nvPr>
        </p:nvPicPr>
        <p:blipFill>
          <a:blip r:embed="rId2"/>
          <a:srcRect l="26127" t="17210" r="26988"/>
          <a:stretch>
            <a:fillRect/>
          </a:stretch>
        </p:blipFill>
        <p:spPr>
          <a:xfrm>
            <a:off x="2320290" y="975995"/>
            <a:ext cx="1074420" cy="1273810"/>
          </a:xfrm>
          <a:prstGeom prst="rect">
            <a:avLst/>
          </a:prstGeom>
        </p:spPr>
      </p:pic>
      <p:pic>
        <p:nvPicPr>
          <p:cNvPr id="12" name="Picture 11" descr="ja"/>
          <p:cNvPicPr>
            <a:picLocks noChangeAspect="1"/>
          </p:cNvPicPr>
          <p:nvPr/>
        </p:nvPicPr>
        <p:blipFill>
          <a:blip r:embed="rId3"/>
          <a:srcRect t="10578" b="8444"/>
          <a:stretch>
            <a:fillRect/>
          </a:stretch>
        </p:blipFill>
        <p:spPr>
          <a:xfrm>
            <a:off x="2506345" y="3669665"/>
            <a:ext cx="1313815" cy="1063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3533140" cy="521970"/>
          </a:xfrm>
          <a:prstGeom prst="rect">
            <a:avLst/>
          </a:prstGeom>
          <a:noFill/>
          <a:ln w="9525">
            <a:noFill/>
          </a:ln>
        </p:spPr>
        <p:txBody>
          <a:bodyPr wrap="none" anchor="t" anchorCtr="0">
            <a:spAutoFit/>
          </a:bodyPr>
          <a:lstStyle/>
          <a:p>
            <a:r>
              <a:rPr lang="en-US" altLang="zh-CN" sz="2800" b="1" dirty="0">
                <a:solidFill>
                  <a:schemeClr val="bg1"/>
                </a:solidFill>
                <a:latin typeface="Arial" panose="020B0604020202020204" pitchFamily="34" charset="0"/>
                <a:ea typeface="SimSun" panose="02010600030101010101" pitchFamily="2" charset="-122"/>
              </a:rPr>
              <a:t>Technologies Used:</a:t>
            </a:r>
          </a:p>
        </p:txBody>
      </p:sp>
      <p:sp>
        <p:nvSpPr>
          <p:cNvPr id="8205" name="TextBox 13"/>
          <p:cNvSpPr txBox="1"/>
          <p:nvPr/>
        </p:nvSpPr>
        <p:spPr>
          <a:xfrm>
            <a:off x="1002030" y="1484630"/>
            <a:ext cx="10058400" cy="2382191"/>
          </a:xfrm>
          <a:prstGeom prst="rect">
            <a:avLst/>
          </a:prstGeom>
          <a:noFill/>
          <a:ln w="9525">
            <a:noFill/>
          </a:ln>
        </p:spPr>
        <p:txBody>
          <a:bodyPr wrap="square" lIns="0" tIns="0" rIns="0" bIns="0" anchor="t" anchorCtr="0">
            <a:spAutoFit/>
          </a:bodyPr>
          <a:lstStyle/>
          <a:p>
            <a:pPr algn="just" defTabSz="1216025">
              <a:spcBef>
                <a:spcPct val="20000"/>
              </a:spcBef>
            </a:pPr>
            <a:r>
              <a:rPr 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rPr>
              <a:t>5</a:t>
            </a:r>
            <a:r>
              <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 </a:t>
            </a:r>
            <a:r>
              <a:rPr 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rPr>
              <a:t>Redux Toolkit</a:t>
            </a:r>
            <a:r>
              <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 </a:t>
            </a:r>
          </a:p>
          <a:p>
            <a:pPr algn="just" defTabSz="1216025">
              <a:spcBef>
                <a:spcPct val="20000"/>
              </a:spcBef>
            </a:pPr>
            <a:endParaRPr lang="en-US" sz="1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endParaRPr lang="en-US" sz="18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a:p>
            <a:pPr algn="just" defTabSz="1216025">
              <a:spcBef>
                <a:spcPct val="20000"/>
              </a:spcBef>
            </a:pPr>
            <a:r>
              <a:rPr lang="en-US" b="0" i="0" dirty="0">
                <a:solidFill>
                  <a:schemeClr val="bg1"/>
                </a:solidFill>
                <a:effectLst/>
                <a:latin typeface="Merriweather" panose="00000500000000000000" pitchFamily="2" charset="0"/>
              </a:rPr>
              <a:t>Redux allows you to manage your app’s state in a single place and keep changes in your app more predictable and traceable. It makes it easier to reason about changes occurring in your app. But all of these benefits come with tradeoffs and constraints. One might feel it adds up boilerplate code, making simple things a little overwhelming; but that depends upon the architecture decisions.</a:t>
            </a:r>
            <a:endParaRPr sz="18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10" name="Content Placeholder 9" descr="outputcss"/>
          <p:cNvPicPr>
            <a:picLocks noGrp="1" noChangeAspect="1"/>
          </p:cNvPicPr>
          <p:nvPr>
            <p:ph idx="1"/>
          </p:nvPr>
        </p:nvPicPr>
        <p:blipFill>
          <a:blip r:embed="rId2"/>
          <a:srcRect l="26127" t="17210" r="26988"/>
          <a:stretch>
            <a:fillRect/>
          </a:stretch>
        </p:blipFill>
        <p:spPr>
          <a:xfrm>
            <a:off x="3538402" y="1560512"/>
            <a:ext cx="131795" cy="45719"/>
          </a:xfrm>
          <a:prstGeom prst="rect">
            <a:avLst/>
          </a:prstGeom>
        </p:spPr>
      </p:pic>
      <p:pic>
        <p:nvPicPr>
          <p:cNvPr id="7" name="Picture 6">
            <a:extLst>
              <a:ext uri="{FF2B5EF4-FFF2-40B4-BE49-F238E27FC236}">
                <a16:creationId xmlns:a16="http://schemas.microsoft.com/office/drawing/2014/main" id="{4FDE8B1D-F754-3EF1-3133-BE55279E6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245" y="1237013"/>
            <a:ext cx="1359205" cy="962490"/>
          </a:xfrm>
          <a:prstGeom prst="rect">
            <a:avLst/>
          </a:prstGeom>
        </p:spPr>
      </p:pic>
    </p:spTree>
    <p:extLst>
      <p:ext uri="{BB962C8B-B14F-4D97-AF65-F5344CB8AC3E}">
        <p14:creationId xmlns:p14="http://schemas.microsoft.com/office/powerpoint/2010/main" val="88823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2393950" cy="521970"/>
          </a:xfrm>
          <a:prstGeom prst="rect">
            <a:avLst/>
          </a:prstGeom>
          <a:noFill/>
          <a:ln w="9525">
            <a:noFill/>
          </a:ln>
        </p:spPr>
        <p:txBody>
          <a:bodyPr wrap="none" anchor="t" anchorCtr="0">
            <a:spAutoFit/>
          </a:bodyPr>
          <a:lstStyle/>
          <a:p>
            <a:r>
              <a:rPr lang="en-US" altLang="zh-CN" sz="2800" b="1" dirty="0">
                <a:solidFill>
                  <a:schemeClr val="bg1"/>
                </a:solidFill>
                <a:latin typeface="Arial" panose="020B0604020202020204" pitchFamily="34" charset="0"/>
                <a:ea typeface="SimSun" panose="02010600030101010101" pitchFamily="2" charset="-122"/>
              </a:rPr>
              <a:t>Architecture:</a:t>
            </a:r>
          </a:p>
        </p:txBody>
      </p:sp>
      <p:pic>
        <p:nvPicPr>
          <p:cNvPr id="5" name="Content Placeholder 4" descr="Screenshot (943)"/>
          <p:cNvPicPr>
            <a:picLocks noGrp="1" noChangeAspect="1"/>
          </p:cNvPicPr>
          <p:nvPr>
            <p:ph idx="1"/>
          </p:nvPr>
        </p:nvPicPr>
        <p:blipFill>
          <a:blip r:embed="rId2"/>
          <a:srcRect l="32950" t="8668" r="26707" b="15949"/>
          <a:stretch>
            <a:fillRect/>
          </a:stretch>
        </p:blipFill>
        <p:spPr>
          <a:xfrm>
            <a:off x="1562735" y="975995"/>
            <a:ext cx="9504045" cy="5521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4271010" cy="521970"/>
          </a:xfrm>
          <a:prstGeom prst="rect">
            <a:avLst/>
          </a:prstGeom>
          <a:noFill/>
          <a:ln w="9525">
            <a:noFill/>
          </a:ln>
        </p:spPr>
        <p:txBody>
          <a:bodyPr wrap="none" anchor="t" anchorCtr="0">
            <a:spAutoFit/>
          </a:bodyPr>
          <a:lstStyle/>
          <a:p>
            <a:r>
              <a:rPr lang="en-US" altLang="zh-CN" sz="2800" b="1" dirty="0">
                <a:solidFill>
                  <a:schemeClr val="bg1"/>
                </a:solidFill>
                <a:latin typeface="Arial" panose="020B0604020202020204" pitchFamily="34" charset="0"/>
                <a:ea typeface="SimSun" panose="02010600030101010101" pitchFamily="2" charset="-122"/>
              </a:rPr>
              <a:t>Software Requirements:</a:t>
            </a:r>
          </a:p>
        </p:txBody>
      </p:sp>
      <p:sp>
        <p:nvSpPr>
          <p:cNvPr id="2" name="Content Placeholder 1"/>
          <p:cNvSpPr>
            <a:spLocks noGrp="1"/>
          </p:cNvSpPr>
          <p:nvPr>
            <p:ph idx="1"/>
          </p:nvPr>
        </p:nvSpPr>
        <p:spPr>
          <a:xfrm>
            <a:off x="1002030" y="975995"/>
            <a:ext cx="10515600" cy="5392420"/>
          </a:xfrm>
        </p:spPr>
        <p:txBody>
          <a:bodyPr/>
          <a:lstStyle/>
          <a:p>
            <a:r>
              <a:rPr lang="en-US" dirty="0">
                <a:solidFill>
                  <a:schemeClr val="bg1">
                    <a:lumMod val="75000"/>
                  </a:schemeClr>
                </a:solidFill>
              </a:rPr>
              <a:t>Operating System:                   Windows 7 &amp; above</a:t>
            </a:r>
          </a:p>
          <a:p>
            <a:r>
              <a:rPr lang="en-US" dirty="0">
                <a:solidFill>
                  <a:schemeClr val="bg1">
                    <a:lumMod val="75000"/>
                  </a:schemeClr>
                </a:solidFill>
              </a:rPr>
              <a:t>Coding Language:                     JavaScript, HTML, CSS</a:t>
            </a:r>
          </a:p>
          <a:p>
            <a:r>
              <a:rPr lang="en-US" dirty="0">
                <a:solidFill>
                  <a:schemeClr val="bg1">
                    <a:lumMod val="75000"/>
                  </a:schemeClr>
                </a:solidFill>
              </a:rPr>
              <a:t>Framework:                               React.js, Redux Toolkit</a:t>
            </a:r>
          </a:p>
          <a:p>
            <a:r>
              <a:rPr lang="en-US" dirty="0">
                <a:solidFill>
                  <a:schemeClr val="bg1">
                    <a:lumMod val="75000"/>
                  </a:schemeClr>
                </a:solidFill>
              </a:rPr>
              <a:t>IDE:                                              Visual Studio Code</a:t>
            </a:r>
            <a:endParaRPr lang="en-US" dirty="0">
              <a:highlight>
                <a:srgbClr val="C0C0C0"/>
              </a:highlight>
            </a:endParaRPr>
          </a:p>
          <a:p>
            <a:pPr>
              <a:buNone/>
            </a:pPr>
            <a:r>
              <a:rPr lang="en-US" altLang="zh-CN" b="1" dirty="0">
                <a:solidFill>
                  <a:schemeClr val="bg1"/>
                </a:solidFill>
                <a:latin typeface="Arial" panose="020B0604020202020204" pitchFamily="34" charset="0"/>
                <a:ea typeface="SimSun" panose="02010600030101010101" pitchFamily="2" charset="-122"/>
                <a:sym typeface="+mn-ea"/>
              </a:rPr>
              <a:t>Hardware Requirements:</a:t>
            </a:r>
          </a:p>
          <a:p>
            <a:r>
              <a:rPr lang="en-US" dirty="0">
                <a:solidFill>
                  <a:schemeClr val="bg1">
                    <a:lumMod val="75000"/>
                  </a:schemeClr>
                </a:solidFill>
                <a:sym typeface="+mn-ea"/>
              </a:rPr>
              <a:t>Processor:                                   i3 or above</a:t>
            </a:r>
          </a:p>
          <a:p>
            <a:r>
              <a:rPr lang="en-US" dirty="0">
                <a:solidFill>
                  <a:schemeClr val="bg1">
                    <a:lumMod val="75000"/>
                  </a:schemeClr>
                </a:solidFill>
                <a:sym typeface="+mn-ea"/>
              </a:rPr>
              <a:t>Ram:                                              512MB</a:t>
            </a:r>
          </a:p>
          <a:p>
            <a:r>
              <a:rPr lang="en-US" dirty="0">
                <a:solidFill>
                  <a:schemeClr val="bg1">
                    <a:lumMod val="75000"/>
                  </a:schemeClr>
                </a:solidFill>
                <a:sym typeface="+mn-ea"/>
              </a:rPr>
              <a:t>Hard Disk:                                     20GB+</a:t>
            </a:r>
          </a:p>
          <a:p>
            <a:r>
              <a:rPr lang="en-US" dirty="0">
                <a:solidFill>
                  <a:schemeClr val="bg1">
                    <a:lumMod val="75000"/>
                  </a:schemeClr>
                </a:solidFill>
                <a:sym typeface="+mn-ea"/>
              </a:rPr>
              <a:t>Processor Speed:                         2ghz+</a:t>
            </a:r>
            <a:endParaRPr lang="en-US" altLang="zh-CN" b="1" dirty="0">
              <a:solidFill>
                <a:schemeClr val="bg1"/>
              </a:solidFill>
              <a:latin typeface="Arial" panose="020B0604020202020204" pitchFamily="34" charset="0"/>
              <a:ea typeface="SimSun" panose="02010600030101010101" pitchFamily="2" charset="-122"/>
            </a:endParaRPr>
          </a:p>
          <a:p>
            <a:pPr>
              <a:buNone/>
            </a:pPr>
            <a:endParaRPr lang="en-US" dirty="0"/>
          </a:p>
          <a:p>
            <a:pPr marL="0" indent="0">
              <a:buNone/>
            </a:pPr>
            <a:endParaRPr lang="en-US" dirty="0"/>
          </a:p>
          <a:p>
            <a:pPr marL="0" indent="0">
              <a:buNone/>
            </a:pP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8" name="Content Placeholder 7">
            <a:extLst>
              <a:ext uri="{FF2B5EF4-FFF2-40B4-BE49-F238E27FC236}">
                <a16:creationId xmlns:a16="http://schemas.microsoft.com/office/drawing/2014/main" id="{F5F686B0-6915-6338-CF33-EE933A6EA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051" y="1825625"/>
            <a:ext cx="9613897" cy="4351338"/>
          </a:xfr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734</Words>
  <Application>Microsoft Office PowerPoint</Application>
  <PresentationFormat>Widescreen</PresentationFormat>
  <Paragraphs>57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Microsoft YaHei</vt:lpstr>
      <vt:lpstr>Arial</vt:lpstr>
      <vt:lpstr>Calibri</vt:lpstr>
      <vt:lpstr>Calibri Light</vt:lpstr>
      <vt:lpstr>Lexend Deca</vt:lpstr>
      <vt:lpstr>Merriweather</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VISHAL GANESH KATKAR</cp:lastModifiedBy>
  <cp:revision>46</cp:revision>
  <dcterms:created xsi:type="dcterms:W3CDTF">2015-07-07T12:57:00Z</dcterms:created>
  <dcterms:modified xsi:type="dcterms:W3CDTF">2023-07-19T21:07:29Z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F8776B0D29394253812F0C1C5E1A6963</vt:lpwstr>
  </property>
</Properties>
</file>