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53A35DC-75B0-478F-96B7-16E60AF81BD2}">
          <p14:sldIdLst>
            <p14:sldId id="256"/>
            <p14:sldId id="257"/>
            <p14:sldId id="258"/>
            <p14:sldId id="260"/>
            <p14:sldId id="259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C98570-230F-4F01-AA68-FFF183318683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F94AA-4A59-4A0D-AB9C-21DBAF192B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74648"/>
          </a:xfrm>
        </p:spPr>
        <p:txBody>
          <a:bodyPr/>
          <a:lstStyle/>
          <a:p>
            <a:r>
              <a:rPr lang="en-US" dirty="0" smtClean="0"/>
              <a:t>Coursera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133600"/>
            <a:ext cx="10058400" cy="831273"/>
          </a:xfrm>
        </p:spPr>
        <p:txBody>
          <a:bodyPr/>
          <a:lstStyle/>
          <a:p>
            <a:r>
              <a:rPr lang="en-US" dirty="0" smtClean="0"/>
              <a:t>IBM Applied Data Science Capstone Project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35825" y="2964872"/>
            <a:ext cx="10058400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+mn-lt"/>
              </a:rPr>
              <a:t>New Indian Restaurant in Kuala Lumpur, Malaysia</a:t>
            </a:r>
            <a:endParaRPr lang="en-US" sz="3600" b="1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98327" y="4862945"/>
            <a:ext cx="3629891" cy="872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 smtClean="0">
                <a:latin typeface="Bell MT" panose="02020503060305020303" pitchFamily="18" charset="0"/>
              </a:rPr>
              <a:t>Vishal Gawai</a:t>
            </a:r>
          </a:p>
          <a:p>
            <a:pPr algn="r"/>
            <a:r>
              <a:rPr lang="en-US" sz="2400" b="1" dirty="0" smtClean="0">
                <a:latin typeface="Bell MT" panose="02020503060305020303" pitchFamily="18" charset="0"/>
              </a:rPr>
              <a:t>Oct 2019</a:t>
            </a:r>
            <a:endParaRPr lang="en-US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419" y="758952"/>
            <a:ext cx="10338262" cy="723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Business Problem: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7419" y="1712687"/>
            <a:ext cx="10490662" cy="40624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Kuala Lumpur, Malaysia is a  great tourist attraction for many Indians. With rising India tourists, it provides great opportunity for new clients to open an Indian Restaurant to meet the rising demand of tourists.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Objective: </a:t>
            </a:r>
          </a:p>
          <a:p>
            <a:pPr marL="398463" indent="-398463" algn="just"/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To analyze and identify new location where opening an Indian Restaurant can provide          a great business opportunity to new business.</a:t>
            </a: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     What is the best place to open a new Indian Restaurant in Kuala Lumpur, Malaysia ?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9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7419" y="758952"/>
            <a:ext cx="10338262" cy="723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Information: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7418" y="1740310"/>
            <a:ext cx="10490662" cy="3843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Data Gathering:</a:t>
            </a: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Neighborhoods list in Kuala Lumpur.</a:t>
            </a: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Coordinates of Neighborhoods.</a:t>
            </a: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Venue details for Indian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Restaurant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Data Source: 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List of Neighborhoods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from Wikipedia.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Get Coordinates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of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Neighborhoods using Geocode package.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5715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Details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for Indian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Restaurant using Foursquare API.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419" y="758952"/>
            <a:ext cx="10338262" cy="723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Methodology: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7418" y="1520958"/>
            <a:ext cx="10490662" cy="45258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Get Neighborhood list using Beautiful Soup Package.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Geocoder package to get Coordinate details.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Venue Details of Indian Restaurant using Foursquare API.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Group Neighborhood data and take mean frequency of occurrence of Venues categories.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Sort Venues by Indian Restaurant.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Using k-means algorithm, perform clustering.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Using Folium library, visualize the data.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553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0439"/>
            <a:ext cx="10058400" cy="1176921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: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 The Neighborhood has been categorized in 3  Clusters.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Cluster 0: Neighborhood with least concentration of Indian Restaurants.</a:t>
            </a:r>
          </a:p>
          <a:p>
            <a:pPr marL="201168" lvl="1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70C0"/>
                </a:solidFill>
              </a:rPr>
              <a:t>Cluster 1: </a:t>
            </a:r>
            <a:r>
              <a:rPr lang="en-US" sz="2000" dirty="0">
                <a:solidFill>
                  <a:srgbClr val="0070C0"/>
                </a:solidFill>
              </a:rPr>
              <a:t>Neighborhood with </a:t>
            </a:r>
            <a:r>
              <a:rPr lang="en-US" sz="2000" dirty="0" smtClean="0">
                <a:solidFill>
                  <a:srgbClr val="0070C0"/>
                </a:solidFill>
              </a:rPr>
              <a:t>very high concentration </a:t>
            </a:r>
            <a:r>
              <a:rPr lang="en-US" sz="2000" dirty="0">
                <a:solidFill>
                  <a:srgbClr val="0070C0"/>
                </a:solidFill>
              </a:rPr>
              <a:t>of Indian Restaurants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Neighborhood with </a:t>
            </a:r>
            <a:r>
              <a:rPr lang="en-US" sz="2000" dirty="0" smtClean="0">
                <a:solidFill>
                  <a:srgbClr val="0070C0"/>
                </a:solidFill>
              </a:rPr>
              <a:t>moderate </a:t>
            </a:r>
            <a:r>
              <a:rPr lang="en-US" sz="2000" dirty="0">
                <a:solidFill>
                  <a:srgbClr val="0070C0"/>
                </a:solidFill>
              </a:rPr>
              <a:t>concentration of Indian Restaurants.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838" y="1845735"/>
            <a:ext cx="4733925" cy="40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419" y="758952"/>
            <a:ext cx="10338262" cy="723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Recommendation: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7418" y="1622323"/>
            <a:ext cx="10490662" cy="4424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Cluster 1 has the maximum number of Indian restaurants present and is hugely populated.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Cluster 2 has moderate count of Indian restaurants which adequate opportunities.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Cluster 0 has the least density of Indian restaurants providing the best neighborhoods in Kuala Lumpur to open new restaurant.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61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419" y="758952"/>
            <a:ext cx="10338262" cy="723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17418" y="1520958"/>
            <a:ext cx="10490662" cy="45258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Through our analysis, we can conclude that neighborhoods in Cluster 1 is already concentrated with high number of Indian Restaurants and would provide bad opportunity to open new restaurants.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Cluster 0 is least populated and Cluster 2 has moderate count of Indian restaurants providing the best chances for new Indian restaurants to thrive and grow.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New Clients planning to open an Indian restaurants should focus on neighborhoods in cluster 0 and 1.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420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418" y="2050026"/>
            <a:ext cx="10490662" cy="16370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 smtClean="0"/>
          </a:p>
          <a:p>
            <a:endParaRPr lang="en-US" sz="2400" b="1" dirty="0"/>
          </a:p>
          <a:p>
            <a:pPr algn="ctr"/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34405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</TotalTime>
  <Words>358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Wingdings</vt:lpstr>
      <vt:lpstr>Retrospect</vt:lpstr>
      <vt:lpstr>Coursera Capstone</vt:lpstr>
      <vt:lpstr>PowerPoint Presentation</vt:lpstr>
      <vt:lpstr>PowerPoint Presentation</vt:lpstr>
      <vt:lpstr>PowerPoint Presentation</vt:lpstr>
      <vt:lpstr>Results: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Vishal Gawai</dc:creator>
  <cp:lastModifiedBy>Vishal Gawai</cp:lastModifiedBy>
  <cp:revision>17</cp:revision>
  <dcterms:created xsi:type="dcterms:W3CDTF">2019-10-13T22:28:32Z</dcterms:created>
  <dcterms:modified xsi:type="dcterms:W3CDTF">2019-10-14T17:15:14Z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vishal.gawai@ad.infosys.com</vt:lpwstr>
  </property>
  <property fmtid="{D5CDD505-2E9C-101B-9397-08002B2CF9AE}" pid="5" name="MSIP_Label_be4b3411-284d-4d31-bd4f-bc13ef7f1fd6_SetDate">
    <vt:lpwstr>2019-10-13T22:46:18.1777246Z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1a73683f-7fd8-482d-8771-6d087e834476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vishal.gawai@ad.infosys.com</vt:lpwstr>
  </property>
  <property fmtid="{D5CDD505-2E9C-101B-9397-08002B2CF9AE}" pid="13" name="MSIP_Label_a0819fa7-4367-4500-ba88-dd630d977609_SetDate">
    <vt:lpwstr>2019-10-13T22:46:18.1777246Z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1a73683f-7fd8-482d-8771-6d087e834476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