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8" r:id="rId15"/>
    <p:sldId id="271" r:id="rId16"/>
    <p:sldId id="272" r:id="rId17"/>
    <p:sldId id="273" r:id="rId18"/>
    <p:sldId id="274" r:id="rId19"/>
    <p:sldId id="275" r:id="rId20"/>
    <p:sldId id="276" r:id="rId21"/>
    <p:sldId id="277" r:id="rId22"/>
    <p:sldId id="2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3" d="100"/>
          <a:sy n="73" d="100"/>
        </p:scale>
        <p:origin x="618"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94FF043-1454-4984-A328-E1A95756E009}" type="datetimeFigureOut">
              <a:rPr lang="en-US" smtClean="0"/>
              <a:t>10/06/2024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1227C5-F7EE-48CD-9F2E-217062BA5DAB}" type="slidenum">
              <a:rPr lang="en-US" smtClean="0"/>
              <a:t>‹#›</a:t>
            </a:fld>
            <a:endParaRPr lang="en-US"/>
          </a:p>
        </p:txBody>
      </p:sp>
    </p:spTree>
    <p:extLst>
      <p:ext uri="{BB962C8B-B14F-4D97-AF65-F5344CB8AC3E}">
        <p14:creationId xmlns:p14="http://schemas.microsoft.com/office/powerpoint/2010/main" val="2265007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4FF043-1454-4984-A328-E1A95756E009}" type="datetimeFigureOut">
              <a:rPr lang="en-US" smtClean="0"/>
              <a:t>10/06/2024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1227C5-F7EE-48CD-9F2E-217062BA5DAB}" type="slidenum">
              <a:rPr lang="en-US" smtClean="0"/>
              <a:t>‹#›</a:t>
            </a:fld>
            <a:endParaRPr lang="en-US"/>
          </a:p>
        </p:txBody>
      </p:sp>
    </p:spTree>
    <p:extLst>
      <p:ext uri="{BB962C8B-B14F-4D97-AF65-F5344CB8AC3E}">
        <p14:creationId xmlns:p14="http://schemas.microsoft.com/office/powerpoint/2010/main" val="314104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4FF043-1454-4984-A328-E1A95756E009}" type="datetimeFigureOut">
              <a:rPr lang="en-US" smtClean="0"/>
              <a:t>10/06/2024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1227C5-F7EE-48CD-9F2E-217062BA5DA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384471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4FF043-1454-4984-A328-E1A95756E009}" type="datetimeFigureOut">
              <a:rPr lang="en-US" smtClean="0"/>
              <a:t>10/06/2024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1227C5-F7EE-48CD-9F2E-217062BA5DAB}" type="slidenum">
              <a:rPr lang="en-US" smtClean="0"/>
              <a:t>‹#›</a:t>
            </a:fld>
            <a:endParaRPr lang="en-US"/>
          </a:p>
        </p:txBody>
      </p:sp>
    </p:spTree>
    <p:extLst>
      <p:ext uri="{BB962C8B-B14F-4D97-AF65-F5344CB8AC3E}">
        <p14:creationId xmlns:p14="http://schemas.microsoft.com/office/powerpoint/2010/main" val="2200980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4FF043-1454-4984-A328-E1A95756E009}" type="datetimeFigureOut">
              <a:rPr lang="en-US" smtClean="0"/>
              <a:t>10/06/2024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1227C5-F7EE-48CD-9F2E-217062BA5DA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91674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4FF043-1454-4984-A328-E1A95756E009}" type="datetimeFigureOut">
              <a:rPr lang="en-US" smtClean="0"/>
              <a:t>10/06/2024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1227C5-F7EE-48CD-9F2E-217062BA5DAB}" type="slidenum">
              <a:rPr lang="en-US" smtClean="0"/>
              <a:t>‹#›</a:t>
            </a:fld>
            <a:endParaRPr lang="en-US"/>
          </a:p>
        </p:txBody>
      </p:sp>
    </p:spTree>
    <p:extLst>
      <p:ext uri="{BB962C8B-B14F-4D97-AF65-F5344CB8AC3E}">
        <p14:creationId xmlns:p14="http://schemas.microsoft.com/office/powerpoint/2010/main" val="22908219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4FF043-1454-4984-A328-E1A95756E009}" type="datetimeFigureOut">
              <a:rPr lang="en-US" smtClean="0"/>
              <a:t>10/06/2024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1227C5-F7EE-48CD-9F2E-217062BA5DAB}" type="slidenum">
              <a:rPr lang="en-US" smtClean="0"/>
              <a:t>‹#›</a:t>
            </a:fld>
            <a:endParaRPr lang="en-US"/>
          </a:p>
        </p:txBody>
      </p:sp>
    </p:spTree>
    <p:extLst>
      <p:ext uri="{BB962C8B-B14F-4D97-AF65-F5344CB8AC3E}">
        <p14:creationId xmlns:p14="http://schemas.microsoft.com/office/powerpoint/2010/main" val="26027351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4FF043-1454-4984-A328-E1A95756E009}" type="datetimeFigureOut">
              <a:rPr lang="en-US" smtClean="0"/>
              <a:t>10/06/2024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1227C5-F7EE-48CD-9F2E-217062BA5DAB}" type="slidenum">
              <a:rPr lang="en-US" smtClean="0"/>
              <a:t>‹#›</a:t>
            </a:fld>
            <a:endParaRPr lang="en-US"/>
          </a:p>
        </p:txBody>
      </p:sp>
    </p:spTree>
    <p:extLst>
      <p:ext uri="{BB962C8B-B14F-4D97-AF65-F5344CB8AC3E}">
        <p14:creationId xmlns:p14="http://schemas.microsoft.com/office/powerpoint/2010/main" val="3629490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4FF043-1454-4984-A328-E1A95756E009}" type="datetimeFigureOut">
              <a:rPr lang="en-US" smtClean="0"/>
              <a:t>10/06/2024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1227C5-F7EE-48CD-9F2E-217062BA5DAB}" type="slidenum">
              <a:rPr lang="en-US" smtClean="0"/>
              <a:t>‹#›</a:t>
            </a:fld>
            <a:endParaRPr lang="en-US"/>
          </a:p>
        </p:txBody>
      </p:sp>
    </p:spTree>
    <p:extLst>
      <p:ext uri="{BB962C8B-B14F-4D97-AF65-F5344CB8AC3E}">
        <p14:creationId xmlns:p14="http://schemas.microsoft.com/office/powerpoint/2010/main" val="3181411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4FF043-1454-4984-A328-E1A95756E009}" type="datetimeFigureOut">
              <a:rPr lang="en-US" smtClean="0"/>
              <a:t>10/06/2024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1227C5-F7EE-48CD-9F2E-217062BA5DAB}" type="slidenum">
              <a:rPr lang="en-US" smtClean="0"/>
              <a:t>‹#›</a:t>
            </a:fld>
            <a:endParaRPr lang="en-US"/>
          </a:p>
        </p:txBody>
      </p:sp>
    </p:spTree>
    <p:extLst>
      <p:ext uri="{BB962C8B-B14F-4D97-AF65-F5344CB8AC3E}">
        <p14:creationId xmlns:p14="http://schemas.microsoft.com/office/powerpoint/2010/main" val="1068099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94FF043-1454-4984-A328-E1A95756E009}" type="datetimeFigureOut">
              <a:rPr lang="en-US" smtClean="0"/>
              <a:t>10/06/2024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1227C5-F7EE-48CD-9F2E-217062BA5DAB}" type="slidenum">
              <a:rPr lang="en-US" smtClean="0"/>
              <a:t>‹#›</a:t>
            </a:fld>
            <a:endParaRPr lang="en-US"/>
          </a:p>
        </p:txBody>
      </p:sp>
    </p:spTree>
    <p:extLst>
      <p:ext uri="{BB962C8B-B14F-4D97-AF65-F5344CB8AC3E}">
        <p14:creationId xmlns:p14="http://schemas.microsoft.com/office/powerpoint/2010/main" val="1931699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94FF043-1454-4984-A328-E1A95756E009}" type="datetimeFigureOut">
              <a:rPr lang="en-US" smtClean="0"/>
              <a:t>10/06/2024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1227C5-F7EE-48CD-9F2E-217062BA5DAB}" type="slidenum">
              <a:rPr lang="en-US" smtClean="0"/>
              <a:t>‹#›</a:t>
            </a:fld>
            <a:endParaRPr lang="en-US"/>
          </a:p>
        </p:txBody>
      </p:sp>
    </p:spTree>
    <p:extLst>
      <p:ext uri="{BB962C8B-B14F-4D97-AF65-F5344CB8AC3E}">
        <p14:creationId xmlns:p14="http://schemas.microsoft.com/office/powerpoint/2010/main" val="2113663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94FF043-1454-4984-A328-E1A95756E009}" type="datetimeFigureOut">
              <a:rPr lang="en-US" smtClean="0"/>
              <a:t>10/06/2024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1227C5-F7EE-48CD-9F2E-217062BA5DAB}" type="slidenum">
              <a:rPr lang="en-US" smtClean="0"/>
              <a:t>‹#›</a:t>
            </a:fld>
            <a:endParaRPr lang="en-US"/>
          </a:p>
        </p:txBody>
      </p:sp>
    </p:spTree>
    <p:extLst>
      <p:ext uri="{BB962C8B-B14F-4D97-AF65-F5344CB8AC3E}">
        <p14:creationId xmlns:p14="http://schemas.microsoft.com/office/powerpoint/2010/main" val="1425922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4FF043-1454-4984-A328-E1A95756E009}" type="datetimeFigureOut">
              <a:rPr lang="en-US" smtClean="0"/>
              <a:t>10/06/2024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1227C5-F7EE-48CD-9F2E-217062BA5DAB}" type="slidenum">
              <a:rPr lang="en-US" smtClean="0"/>
              <a:t>‹#›</a:t>
            </a:fld>
            <a:endParaRPr lang="en-US"/>
          </a:p>
        </p:txBody>
      </p:sp>
    </p:spTree>
    <p:extLst>
      <p:ext uri="{BB962C8B-B14F-4D97-AF65-F5344CB8AC3E}">
        <p14:creationId xmlns:p14="http://schemas.microsoft.com/office/powerpoint/2010/main" val="2304288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4FF043-1454-4984-A328-E1A95756E009}" type="datetimeFigureOut">
              <a:rPr lang="en-US" smtClean="0"/>
              <a:t>10/06/2024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1227C5-F7EE-48CD-9F2E-217062BA5DAB}" type="slidenum">
              <a:rPr lang="en-US" smtClean="0"/>
              <a:t>‹#›</a:t>
            </a:fld>
            <a:endParaRPr lang="en-US"/>
          </a:p>
        </p:txBody>
      </p:sp>
    </p:spTree>
    <p:extLst>
      <p:ext uri="{BB962C8B-B14F-4D97-AF65-F5344CB8AC3E}">
        <p14:creationId xmlns:p14="http://schemas.microsoft.com/office/powerpoint/2010/main" val="577744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4FF043-1454-4984-A328-E1A95756E009}" type="datetimeFigureOut">
              <a:rPr lang="en-US" smtClean="0"/>
              <a:t>10/06/2024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1227C5-F7EE-48CD-9F2E-217062BA5DAB}" type="slidenum">
              <a:rPr lang="en-US" smtClean="0"/>
              <a:t>‹#›</a:t>
            </a:fld>
            <a:endParaRPr lang="en-US"/>
          </a:p>
        </p:txBody>
      </p:sp>
    </p:spTree>
    <p:extLst>
      <p:ext uri="{BB962C8B-B14F-4D97-AF65-F5344CB8AC3E}">
        <p14:creationId xmlns:p14="http://schemas.microsoft.com/office/powerpoint/2010/main" val="1193580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94FF043-1454-4984-A328-E1A95756E009}" type="datetimeFigureOut">
              <a:rPr lang="en-US" smtClean="0"/>
              <a:t>10/06/2024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31227C5-F7EE-48CD-9F2E-217062BA5DAB}" type="slidenum">
              <a:rPr lang="en-US" smtClean="0"/>
              <a:t>‹#›</a:t>
            </a:fld>
            <a:endParaRPr lang="en-US"/>
          </a:p>
        </p:txBody>
      </p:sp>
    </p:spTree>
    <p:extLst>
      <p:ext uri="{BB962C8B-B14F-4D97-AF65-F5344CB8AC3E}">
        <p14:creationId xmlns:p14="http://schemas.microsoft.com/office/powerpoint/2010/main" val="1329935258"/>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w3schools.com/c/index.ph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ABOUT C++</a:t>
            </a:r>
            <a:endParaRPr lang="en-US" dirty="0"/>
          </a:p>
        </p:txBody>
      </p:sp>
    </p:spTree>
    <p:extLst>
      <p:ext uri="{BB962C8B-B14F-4D97-AF65-F5344CB8AC3E}">
        <p14:creationId xmlns:p14="http://schemas.microsoft.com/office/powerpoint/2010/main" val="81094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4)Access </a:t>
            </a:r>
            <a:r>
              <a:rPr lang="en-US" dirty="0" err="1"/>
              <a:t>Specifiers</a:t>
            </a:r>
            <a:endParaRPr lang="en-US" b="1" dirty="0">
              <a:effectLst/>
            </a:endParaRPr>
          </a:p>
        </p:txBody>
      </p:sp>
      <p:sp>
        <p:nvSpPr>
          <p:cNvPr id="3" name="Content Placeholder 2"/>
          <p:cNvSpPr>
            <a:spLocks noGrp="1"/>
          </p:cNvSpPr>
          <p:nvPr>
            <p:ph idx="1"/>
          </p:nvPr>
        </p:nvSpPr>
        <p:spPr/>
        <p:txBody>
          <a:bodyPr/>
          <a:lstStyle/>
          <a:p>
            <a:pPr fontAlgn="base"/>
            <a:r>
              <a:rPr lang="en-US" dirty="0"/>
              <a:t>public - members are accessible from outside the class</a:t>
            </a:r>
          </a:p>
          <a:p>
            <a:pPr fontAlgn="base"/>
            <a:r>
              <a:rPr lang="en-US" dirty="0"/>
              <a:t>private - members cannot be accessed from outside the class</a:t>
            </a:r>
          </a:p>
          <a:p>
            <a:r>
              <a:rPr lang="en-US" dirty="0"/>
              <a:t>protected - members cannot be accessed from outside the class, however, they can be accessed in inherited classes. </a:t>
            </a:r>
          </a:p>
        </p:txBody>
      </p:sp>
    </p:spTree>
    <p:extLst>
      <p:ext uri="{BB962C8B-B14F-4D97-AF65-F5344CB8AC3E}">
        <p14:creationId xmlns:p14="http://schemas.microsoft.com/office/powerpoint/2010/main" val="1030987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Encapsulation</a:t>
            </a:r>
          </a:p>
        </p:txBody>
      </p:sp>
      <p:sp>
        <p:nvSpPr>
          <p:cNvPr id="3" name="Content Placeholder 2"/>
          <p:cNvSpPr>
            <a:spLocks noGrp="1"/>
          </p:cNvSpPr>
          <p:nvPr>
            <p:ph idx="1"/>
          </p:nvPr>
        </p:nvSpPr>
        <p:spPr/>
        <p:txBody>
          <a:bodyPr/>
          <a:lstStyle/>
          <a:p>
            <a:r>
              <a:rPr lang="en-US" dirty="0"/>
              <a:t>The meaning of Encapsulation is to make sure that "sensitive" data is hidden from users. To achieve this, you must declare class variables/attributes as private (cannot be accessed from outside the class). If you want others to read or modify the value of a private member, you can provide public get and set methods.</a:t>
            </a:r>
            <a:endParaRPr lang="en-US" b="0" dirty="0" smtClean="0">
              <a:effectLst/>
            </a:endParaRPr>
          </a:p>
          <a:p>
            <a:pPr fontAlgn="base"/>
            <a:r>
              <a:rPr lang="en-US" dirty="0"/>
              <a:t>It is considered good practice to declare your class attributes as private (as often as you can). Encapsulation ensures better control of your data, because you (or others) can change one part of the code without affecting other parts</a:t>
            </a:r>
          </a:p>
          <a:p>
            <a:pPr fontAlgn="base"/>
            <a:r>
              <a:rPr lang="en-US" dirty="0"/>
              <a:t>Increased security of data</a:t>
            </a:r>
          </a:p>
        </p:txBody>
      </p:sp>
    </p:spTree>
    <p:extLst>
      <p:ext uri="{BB962C8B-B14F-4D97-AF65-F5344CB8AC3E}">
        <p14:creationId xmlns:p14="http://schemas.microsoft.com/office/powerpoint/2010/main" val="2707709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858000"/>
          </a:xfrm>
        </p:spPr>
        <p:txBody>
          <a:bodyPr>
            <a:normAutofit fontScale="92500" lnSpcReduction="10000"/>
          </a:bodyPr>
          <a:lstStyle/>
          <a:p>
            <a:pPr marL="0" indent="0">
              <a:buNone/>
            </a:pPr>
            <a:r>
              <a:rPr lang="en-US" dirty="0"/>
              <a:t>#include &lt;</a:t>
            </a:r>
            <a:r>
              <a:rPr lang="en-US" dirty="0" err="1"/>
              <a:t>iostream</a:t>
            </a:r>
            <a:r>
              <a:rPr lang="en-US" dirty="0"/>
              <a:t>&gt;</a:t>
            </a:r>
            <a:endParaRPr lang="en-US" b="0" dirty="0" smtClean="0">
              <a:effectLst/>
            </a:endParaRPr>
          </a:p>
          <a:p>
            <a:pPr marL="0" indent="0">
              <a:buNone/>
            </a:pPr>
            <a:r>
              <a:rPr lang="en-US" dirty="0"/>
              <a:t>using namespace </a:t>
            </a:r>
            <a:r>
              <a:rPr lang="en-US" dirty="0" err="1"/>
              <a:t>std</a:t>
            </a:r>
            <a:r>
              <a:rPr lang="en-US" dirty="0" smtClean="0"/>
              <a:t>;</a:t>
            </a:r>
            <a:endParaRPr lang="en-US" b="0" dirty="0" smtClean="0">
              <a:effectLst/>
            </a:endParaRPr>
          </a:p>
          <a:p>
            <a:pPr marL="0" indent="0">
              <a:buNone/>
            </a:pPr>
            <a:r>
              <a:rPr lang="en-US" dirty="0"/>
              <a:t>class Employee {</a:t>
            </a:r>
            <a:endParaRPr lang="en-US" b="0" dirty="0" smtClean="0">
              <a:effectLst/>
            </a:endParaRPr>
          </a:p>
          <a:p>
            <a:pPr marL="0" indent="0">
              <a:buNone/>
            </a:pPr>
            <a:r>
              <a:rPr lang="en-US" dirty="0"/>
              <a:t>  private:</a:t>
            </a:r>
            <a:endParaRPr lang="en-US" b="0" dirty="0" smtClean="0">
              <a:effectLst/>
            </a:endParaRPr>
          </a:p>
          <a:p>
            <a:pPr marL="0" indent="0">
              <a:buNone/>
            </a:pPr>
            <a:r>
              <a:rPr lang="en-US" dirty="0"/>
              <a:t>      </a:t>
            </a:r>
            <a:r>
              <a:rPr lang="en-US" dirty="0" err="1"/>
              <a:t>int</a:t>
            </a:r>
            <a:r>
              <a:rPr lang="en-US" dirty="0"/>
              <a:t> salary;</a:t>
            </a:r>
            <a:endParaRPr lang="en-US" b="0" dirty="0" smtClean="0">
              <a:effectLst/>
            </a:endParaRPr>
          </a:p>
          <a:p>
            <a:pPr marL="0" indent="0">
              <a:buNone/>
            </a:pPr>
            <a:r>
              <a:rPr lang="en-US" dirty="0"/>
              <a:t> public:</a:t>
            </a:r>
            <a:endParaRPr lang="en-US" b="0" dirty="0" smtClean="0">
              <a:effectLst/>
            </a:endParaRPr>
          </a:p>
          <a:p>
            <a:pPr marL="0" indent="0">
              <a:buNone/>
            </a:pPr>
            <a:r>
              <a:rPr lang="en-US" dirty="0"/>
              <a:t>      void </a:t>
            </a:r>
            <a:r>
              <a:rPr lang="en-US" dirty="0" err="1"/>
              <a:t>setSalary</a:t>
            </a:r>
            <a:r>
              <a:rPr lang="en-US" dirty="0"/>
              <a:t>(</a:t>
            </a:r>
            <a:r>
              <a:rPr lang="en-US" dirty="0" err="1"/>
              <a:t>int</a:t>
            </a:r>
            <a:r>
              <a:rPr lang="en-US" dirty="0"/>
              <a:t> s) {</a:t>
            </a:r>
            <a:endParaRPr lang="en-US" b="0" dirty="0" smtClean="0">
              <a:effectLst/>
            </a:endParaRPr>
          </a:p>
          <a:p>
            <a:pPr marL="0" indent="0">
              <a:buNone/>
            </a:pPr>
            <a:r>
              <a:rPr lang="en-US" dirty="0"/>
              <a:t>   salary = s;</a:t>
            </a:r>
            <a:endParaRPr lang="en-US" b="0" dirty="0" smtClean="0">
              <a:effectLst/>
            </a:endParaRPr>
          </a:p>
          <a:p>
            <a:pPr marL="0" indent="0">
              <a:buNone/>
            </a:pPr>
            <a:r>
              <a:rPr lang="en-US" dirty="0"/>
              <a:t>}</a:t>
            </a:r>
            <a:endParaRPr lang="en-US" b="0" dirty="0" smtClean="0">
              <a:effectLst/>
            </a:endParaRPr>
          </a:p>
          <a:p>
            <a:pPr marL="0" indent="0">
              <a:buNone/>
            </a:pPr>
            <a:r>
              <a:rPr lang="en-US" dirty="0"/>
              <a:t>       </a:t>
            </a:r>
            <a:r>
              <a:rPr lang="en-US" dirty="0" err="1"/>
              <a:t>int</a:t>
            </a:r>
            <a:r>
              <a:rPr lang="en-US" dirty="0"/>
              <a:t> </a:t>
            </a:r>
            <a:r>
              <a:rPr lang="en-US" dirty="0" err="1"/>
              <a:t>getSalary</a:t>
            </a:r>
            <a:r>
              <a:rPr lang="en-US" dirty="0"/>
              <a:t>() {</a:t>
            </a:r>
            <a:endParaRPr lang="en-US" b="0" dirty="0" smtClean="0">
              <a:effectLst/>
            </a:endParaRPr>
          </a:p>
          <a:p>
            <a:pPr marL="0" indent="0">
              <a:buNone/>
            </a:pPr>
            <a:r>
              <a:rPr lang="en-US" dirty="0"/>
              <a:t>      return salary;</a:t>
            </a:r>
            <a:endParaRPr lang="en-US" b="0" dirty="0" smtClean="0">
              <a:effectLst/>
            </a:endParaRPr>
          </a:p>
          <a:p>
            <a:pPr marL="0" indent="0">
              <a:buNone/>
            </a:pPr>
            <a:r>
              <a:rPr lang="en-US" dirty="0"/>
              <a:t>}</a:t>
            </a:r>
            <a:endParaRPr lang="en-US" b="0" dirty="0" smtClean="0">
              <a:effectLst/>
            </a:endParaRPr>
          </a:p>
          <a:p>
            <a:pPr marL="0" indent="0">
              <a:buNone/>
            </a:pPr>
            <a:r>
              <a:rPr lang="en-US" dirty="0"/>
              <a:t>};</a:t>
            </a:r>
            <a:endParaRPr lang="en-US" b="0" dirty="0" smtClean="0">
              <a:effectLst/>
            </a:endParaRPr>
          </a:p>
          <a:p>
            <a:pPr marL="0" indent="0">
              <a:buNone/>
            </a:pPr>
            <a:r>
              <a:rPr lang="en-US" dirty="0" err="1" smtClean="0"/>
              <a:t>int</a:t>
            </a:r>
            <a:r>
              <a:rPr lang="en-US" dirty="0" smtClean="0"/>
              <a:t> </a:t>
            </a:r>
            <a:r>
              <a:rPr lang="en-US" dirty="0"/>
              <a:t>main() {</a:t>
            </a:r>
            <a:endParaRPr lang="en-US" b="0" dirty="0" smtClean="0">
              <a:effectLst/>
            </a:endParaRPr>
          </a:p>
          <a:p>
            <a:pPr marL="0" indent="0">
              <a:buNone/>
            </a:pPr>
            <a:r>
              <a:rPr lang="en-US" dirty="0"/>
              <a:t>  Employee </a:t>
            </a:r>
            <a:r>
              <a:rPr lang="en-US" dirty="0" err="1"/>
              <a:t>myObj</a:t>
            </a:r>
            <a:r>
              <a:rPr lang="en-US" dirty="0"/>
              <a:t>;</a:t>
            </a:r>
            <a:endParaRPr lang="en-US" b="0" dirty="0" smtClean="0">
              <a:effectLst/>
            </a:endParaRPr>
          </a:p>
          <a:p>
            <a:pPr marL="0" indent="0">
              <a:buNone/>
            </a:pPr>
            <a:r>
              <a:rPr lang="en-US" dirty="0"/>
              <a:t>  </a:t>
            </a:r>
            <a:r>
              <a:rPr lang="en-US" dirty="0" err="1"/>
              <a:t>myObj.setSalary</a:t>
            </a:r>
            <a:r>
              <a:rPr lang="en-US" dirty="0"/>
              <a:t>(50000);</a:t>
            </a:r>
            <a:endParaRPr lang="en-US" b="0" dirty="0" smtClean="0">
              <a:effectLst/>
            </a:endParaRPr>
          </a:p>
          <a:p>
            <a:pPr marL="0" indent="0">
              <a:buNone/>
            </a:pPr>
            <a:r>
              <a:rPr lang="en-US" dirty="0"/>
              <a:t>  </a:t>
            </a:r>
            <a:r>
              <a:rPr lang="en-US" dirty="0" err="1"/>
              <a:t>cout</a:t>
            </a:r>
            <a:r>
              <a:rPr lang="en-US" dirty="0"/>
              <a:t> &lt;&lt; </a:t>
            </a:r>
            <a:r>
              <a:rPr lang="en-US" dirty="0" err="1"/>
              <a:t>myObj.getSalary</a:t>
            </a:r>
            <a:r>
              <a:rPr lang="en-US" dirty="0"/>
              <a:t>();</a:t>
            </a:r>
            <a:endParaRPr lang="en-US" b="0" dirty="0" smtClean="0">
              <a:effectLst/>
            </a:endParaRPr>
          </a:p>
          <a:p>
            <a:pPr marL="0" indent="0">
              <a:buNone/>
            </a:pPr>
            <a:r>
              <a:rPr lang="en-US" dirty="0"/>
              <a:t>  return 0;</a:t>
            </a:r>
            <a:endParaRPr lang="en-US" b="0" dirty="0" smtClean="0">
              <a:effectLst/>
            </a:endParaRPr>
          </a:p>
          <a:p>
            <a:pPr marL="0" indent="0">
              <a:buNone/>
            </a:pPr>
            <a:r>
              <a:rPr lang="en-US" dirty="0"/>
              <a:t>}</a:t>
            </a:r>
            <a:endParaRPr lang="en-US" b="0" dirty="0" smtClean="0">
              <a:effectLst/>
            </a:endParaRPr>
          </a:p>
          <a:p>
            <a:endParaRPr lang="en-US" dirty="0"/>
          </a:p>
        </p:txBody>
      </p:sp>
    </p:spTree>
    <p:extLst>
      <p:ext uri="{BB962C8B-B14F-4D97-AF65-F5344CB8AC3E}">
        <p14:creationId xmlns:p14="http://schemas.microsoft.com/office/powerpoint/2010/main" val="799198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5)Inheritance</a:t>
            </a:r>
            <a:endParaRPr lang="en-US" b="1" dirty="0">
              <a:effectLst/>
            </a:endParaRPr>
          </a:p>
        </p:txBody>
      </p:sp>
      <p:sp>
        <p:nvSpPr>
          <p:cNvPr id="3" name="Content Placeholder 2"/>
          <p:cNvSpPr>
            <a:spLocks noGrp="1"/>
          </p:cNvSpPr>
          <p:nvPr>
            <p:ph idx="1"/>
          </p:nvPr>
        </p:nvSpPr>
        <p:spPr/>
        <p:txBody>
          <a:bodyPr/>
          <a:lstStyle/>
          <a:p>
            <a:r>
              <a:rPr lang="en-US" dirty="0"/>
              <a:t> it is possible to inherit attributes and methods from one class to another</a:t>
            </a:r>
            <a:endParaRPr lang="en-US" b="0" dirty="0" smtClean="0">
              <a:effectLst/>
            </a:endParaRPr>
          </a:p>
          <a:p>
            <a:pPr fontAlgn="base"/>
            <a:r>
              <a:rPr lang="en-US" dirty="0"/>
              <a:t>derived class (child) - the class that inherits from another class</a:t>
            </a:r>
          </a:p>
          <a:p>
            <a:pPr fontAlgn="base"/>
            <a:r>
              <a:rPr lang="en-US" dirty="0"/>
              <a:t>base class (parent) - the class being inherited from</a:t>
            </a:r>
          </a:p>
          <a:p>
            <a:r>
              <a:rPr lang="en-US" dirty="0"/>
              <a:t>To inherit from a class, use the : symbol.</a:t>
            </a:r>
          </a:p>
        </p:txBody>
      </p:sp>
    </p:spTree>
    <p:extLst>
      <p:ext uri="{BB962C8B-B14F-4D97-AF65-F5344CB8AC3E}">
        <p14:creationId xmlns:p14="http://schemas.microsoft.com/office/powerpoint/2010/main" val="3761123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2">
            <a:normAutofit/>
          </a:bodyPr>
          <a:lstStyle/>
          <a:p>
            <a:r>
              <a:rPr lang="en-US" dirty="0" smtClean="0"/>
              <a:t/>
            </a:r>
            <a:br>
              <a:rPr lang="en-US" dirty="0" smtClean="0"/>
            </a:br>
            <a:r>
              <a:rPr lang="en-US" dirty="0" smtClean="0"/>
              <a:t>Single inheritance</a:t>
            </a:r>
            <a:endParaRPr lang="en-US" dirty="0"/>
          </a:p>
        </p:txBody>
      </p:sp>
      <p:sp>
        <p:nvSpPr>
          <p:cNvPr id="3" name="Content Placeholder 2"/>
          <p:cNvSpPr>
            <a:spLocks noGrp="1"/>
          </p:cNvSpPr>
          <p:nvPr>
            <p:ph sz="half" idx="1"/>
          </p:nvPr>
        </p:nvSpPr>
        <p:spPr>
          <a:xfrm>
            <a:off x="677334" y="2160588"/>
            <a:ext cx="4184035" cy="4697411"/>
          </a:xfrm>
        </p:spPr>
        <p:txBody>
          <a:bodyPr>
            <a:normAutofit fontScale="70000" lnSpcReduction="20000"/>
          </a:bodyPr>
          <a:lstStyle/>
          <a:p>
            <a:pPr marL="0" indent="0">
              <a:buNone/>
            </a:pPr>
            <a:r>
              <a:rPr lang="en-US" dirty="0"/>
              <a:t>#include &lt;</a:t>
            </a:r>
            <a:r>
              <a:rPr lang="en-US" dirty="0" err="1"/>
              <a:t>iostream</a:t>
            </a:r>
            <a:r>
              <a:rPr lang="en-US" dirty="0"/>
              <a:t>&gt;</a:t>
            </a:r>
            <a:endParaRPr lang="en-US" b="1" dirty="0"/>
          </a:p>
          <a:p>
            <a:pPr marL="0" indent="0">
              <a:buNone/>
            </a:pPr>
            <a:r>
              <a:rPr lang="en-US" dirty="0"/>
              <a:t>using namespace </a:t>
            </a:r>
            <a:r>
              <a:rPr lang="en-US" dirty="0" err="1"/>
              <a:t>std</a:t>
            </a:r>
            <a:r>
              <a:rPr lang="en-US" dirty="0"/>
              <a:t>;</a:t>
            </a:r>
            <a:r>
              <a:rPr lang="en-US" b="1" dirty="0"/>
              <a:t/>
            </a:r>
            <a:br>
              <a:rPr lang="en-US" b="1" dirty="0"/>
            </a:br>
            <a:r>
              <a:rPr lang="en-US" dirty="0"/>
              <a:t>// Base class</a:t>
            </a:r>
            <a:endParaRPr lang="en-US" b="1" dirty="0"/>
          </a:p>
          <a:p>
            <a:pPr marL="0" indent="0">
              <a:buNone/>
            </a:pPr>
            <a:r>
              <a:rPr lang="en-US" dirty="0"/>
              <a:t>class Animal {</a:t>
            </a:r>
            <a:endParaRPr lang="en-US" b="1" dirty="0"/>
          </a:p>
          <a:p>
            <a:pPr marL="0" indent="0">
              <a:buNone/>
            </a:pPr>
            <a:r>
              <a:rPr lang="en-US" dirty="0"/>
              <a:t>public:</a:t>
            </a:r>
            <a:endParaRPr lang="en-US" b="1" dirty="0"/>
          </a:p>
          <a:p>
            <a:pPr marL="0" indent="0">
              <a:buNone/>
            </a:pPr>
            <a:r>
              <a:rPr lang="en-US" dirty="0"/>
              <a:t>    void eat() {</a:t>
            </a:r>
            <a:endParaRPr lang="en-US" b="1" dirty="0"/>
          </a:p>
          <a:p>
            <a:pPr marL="0" indent="0">
              <a:buNone/>
            </a:pPr>
            <a:r>
              <a:rPr lang="en-US" dirty="0"/>
              <a:t>        </a:t>
            </a:r>
            <a:r>
              <a:rPr lang="en-US" dirty="0" err="1"/>
              <a:t>cout</a:t>
            </a:r>
            <a:r>
              <a:rPr lang="en-US" dirty="0"/>
              <a:t> &lt;&lt; "Animal is eating\n";</a:t>
            </a:r>
            <a:endParaRPr lang="en-US" b="1" dirty="0"/>
          </a:p>
          <a:p>
            <a:pPr marL="0" indent="0">
              <a:buNone/>
            </a:pPr>
            <a:r>
              <a:rPr lang="en-US" dirty="0"/>
              <a:t>    }</a:t>
            </a:r>
            <a:endParaRPr lang="en-US" b="1" dirty="0"/>
          </a:p>
          <a:p>
            <a:pPr marL="0" indent="0">
              <a:buNone/>
            </a:pPr>
            <a:r>
              <a:rPr lang="en-US" dirty="0"/>
              <a:t>};</a:t>
            </a:r>
            <a:endParaRPr lang="en-US" b="1" dirty="0"/>
          </a:p>
          <a:p>
            <a:endParaRPr lang="en-US" dirty="0"/>
          </a:p>
        </p:txBody>
      </p:sp>
      <p:sp>
        <p:nvSpPr>
          <p:cNvPr id="4" name="Content Placeholder 3"/>
          <p:cNvSpPr>
            <a:spLocks noGrp="1"/>
          </p:cNvSpPr>
          <p:nvPr>
            <p:ph sz="half" idx="2"/>
          </p:nvPr>
        </p:nvSpPr>
        <p:spPr/>
        <p:txBody>
          <a:bodyPr>
            <a:normAutofit fontScale="70000" lnSpcReduction="20000"/>
          </a:bodyPr>
          <a:lstStyle/>
          <a:p>
            <a:pPr marL="0" indent="0">
              <a:buNone/>
            </a:pPr>
            <a:r>
              <a:rPr lang="en-US" dirty="0"/>
              <a:t>// Derived class inheriting from Animal</a:t>
            </a:r>
            <a:endParaRPr lang="en-US" b="1" dirty="0"/>
          </a:p>
          <a:p>
            <a:pPr marL="0" indent="0">
              <a:buNone/>
            </a:pPr>
            <a:r>
              <a:rPr lang="en-US" dirty="0"/>
              <a:t>class Dog : public Animal {</a:t>
            </a:r>
            <a:endParaRPr lang="en-US" b="1" dirty="0"/>
          </a:p>
          <a:p>
            <a:pPr marL="0" indent="0">
              <a:buNone/>
            </a:pPr>
            <a:r>
              <a:rPr lang="en-US" dirty="0"/>
              <a:t>public:</a:t>
            </a:r>
            <a:endParaRPr lang="en-US" b="1" dirty="0"/>
          </a:p>
          <a:p>
            <a:pPr marL="0" indent="0">
              <a:buNone/>
            </a:pPr>
            <a:r>
              <a:rPr lang="en-US" dirty="0"/>
              <a:t>    void bark() {</a:t>
            </a:r>
            <a:endParaRPr lang="en-US" b="1" dirty="0"/>
          </a:p>
          <a:p>
            <a:pPr marL="0" indent="0">
              <a:buNone/>
            </a:pPr>
            <a:r>
              <a:rPr lang="en-US" dirty="0"/>
              <a:t>        </a:t>
            </a:r>
            <a:r>
              <a:rPr lang="en-US" dirty="0" err="1"/>
              <a:t>cout</a:t>
            </a:r>
            <a:r>
              <a:rPr lang="en-US" dirty="0"/>
              <a:t> &lt;&lt; "Dog is barking\n";</a:t>
            </a:r>
            <a:endParaRPr lang="en-US" b="1" dirty="0"/>
          </a:p>
          <a:p>
            <a:pPr marL="0" indent="0">
              <a:buNone/>
            </a:pPr>
            <a:r>
              <a:rPr lang="en-US" dirty="0"/>
              <a:t>    }</a:t>
            </a:r>
            <a:endParaRPr lang="en-US" b="1" dirty="0"/>
          </a:p>
          <a:p>
            <a:pPr marL="0" indent="0">
              <a:buNone/>
            </a:pPr>
            <a:r>
              <a:rPr lang="en-US" dirty="0"/>
              <a:t>};</a:t>
            </a:r>
            <a:endParaRPr lang="en-US" b="1" dirty="0"/>
          </a:p>
          <a:p>
            <a:pPr marL="0" indent="0">
              <a:buNone/>
            </a:pPr>
            <a:r>
              <a:rPr lang="en-US" dirty="0" err="1"/>
              <a:t>int</a:t>
            </a:r>
            <a:r>
              <a:rPr lang="en-US" dirty="0"/>
              <a:t> main() {</a:t>
            </a:r>
            <a:endParaRPr lang="en-US" b="1" dirty="0"/>
          </a:p>
          <a:p>
            <a:pPr marL="0" indent="0">
              <a:buNone/>
            </a:pPr>
            <a:r>
              <a:rPr lang="en-US" dirty="0"/>
              <a:t>    Dog </a:t>
            </a:r>
            <a:r>
              <a:rPr lang="en-US" dirty="0" err="1"/>
              <a:t>myDog</a:t>
            </a:r>
            <a:r>
              <a:rPr lang="en-US" dirty="0"/>
              <a:t>;</a:t>
            </a:r>
            <a:endParaRPr lang="en-US" b="1" dirty="0"/>
          </a:p>
          <a:p>
            <a:pPr marL="0" indent="0">
              <a:buNone/>
            </a:pPr>
            <a:r>
              <a:rPr lang="en-US" dirty="0"/>
              <a:t>    </a:t>
            </a:r>
            <a:r>
              <a:rPr lang="en-US" dirty="0" err="1"/>
              <a:t>myDog.eat</a:t>
            </a:r>
            <a:r>
              <a:rPr lang="en-US" dirty="0"/>
              <a:t>();  // Accessing base class method</a:t>
            </a:r>
            <a:endParaRPr lang="en-US" b="1" dirty="0"/>
          </a:p>
          <a:p>
            <a:pPr marL="0" indent="0">
              <a:buNone/>
            </a:pPr>
            <a:r>
              <a:rPr lang="en-US" dirty="0"/>
              <a:t>     </a:t>
            </a:r>
            <a:r>
              <a:rPr lang="en-US" dirty="0" err="1"/>
              <a:t>myDog.bark</a:t>
            </a:r>
            <a:r>
              <a:rPr lang="en-US" dirty="0"/>
              <a:t>();  // Accessing derived class method</a:t>
            </a:r>
            <a:endParaRPr lang="en-US" b="1" dirty="0"/>
          </a:p>
          <a:p>
            <a:pPr marL="0" indent="0">
              <a:buNone/>
            </a:pPr>
            <a:r>
              <a:rPr lang="en-US" dirty="0"/>
              <a:t>    return 0;</a:t>
            </a:r>
            <a:endParaRPr lang="en-US" b="1" dirty="0"/>
          </a:p>
          <a:p>
            <a:pPr marL="0" indent="0">
              <a:buNone/>
            </a:pPr>
            <a:r>
              <a:rPr lang="en-US" dirty="0"/>
              <a:t>}</a:t>
            </a:r>
            <a:endParaRPr lang="en-US" b="1" dirty="0"/>
          </a:p>
        </p:txBody>
      </p:sp>
    </p:spTree>
    <p:extLst>
      <p:ext uri="{BB962C8B-B14F-4D97-AF65-F5344CB8AC3E}">
        <p14:creationId xmlns:p14="http://schemas.microsoft.com/office/powerpoint/2010/main" val="2748071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Multilevel Inheritance</a:t>
            </a:r>
          </a:p>
        </p:txBody>
      </p:sp>
      <p:sp>
        <p:nvSpPr>
          <p:cNvPr id="3" name="Content Placeholder 2"/>
          <p:cNvSpPr>
            <a:spLocks noGrp="1"/>
          </p:cNvSpPr>
          <p:nvPr>
            <p:ph sz="half" idx="1"/>
          </p:nvPr>
        </p:nvSpPr>
        <p:spPr>
          <a:xfrm>
            <a:off x="838200" y="1825624"/>
            <a:ext cx="5181600" cy="5032375"/>
          </a:xfrm>
        </p:spPr>
        <p:txBody>
          <a:bodyPr>
            <a:normAutofit fontScale="70000" lnSpcReduction="20000"/>
          </a:bodyPr>
          <a:lstStyle/>
          <a:p>
            <a:r>
              <a:rPr lang="en-US" dirty="0"/>
              <a:t>A class can also be derived from one class, which is already derived from another </a:t>
            </a:r>
            <a:r>
              <a:rPr lang="en-US" dirty="0" smtClean="0"/>
              <a:t>class</a:t>
            </a:r>
          </a:p>
          <a:p>
            <a:endParaRPr lang="en-US" b="0" dirty="0" smtClean="0">
              <a:effectLst/>
            </a:endParaRPr>
          </a:p>
          <a:p>
            <a:pPr marL="0" indent="0">
              <a:buNone/>
            </a:pPr>
            <a:r>
              <a:rPr lang="en-US" dirty="0"/>
              <a:t>#include &lt;</a:t>
            </a:r>
            <a:r>
              <a:rPr lang="en-US" dirty="0" err="1"/>
              <a:t>iostream</a:t>
            </a:r>
            <a:r>
              <a:rPr lang="en-US" dirty="0"/>
              <a:t>&gt;</a:t>
            </a:r>
            <a:endParaRPr lang="en-US" b="1" dirty="0" smtClean="0">
              <a:effectLst/>
            </a:endParaRPr>
          </a:p>
          <a:p>
            <a:pPr marL="0" indent="0">
              <a:buNone/>
            </a:pPr>
            <a:r>
              <a:rPr lang="en-US" dirty="0"/>
              <a:t>using namespace </a:t>
            </a:r>
            <a:r>
              <a:rPr lang="en-US" dirty="0" err="1"/>
              <a:t>std</a:t>
            </a:r>
            <a:r>
              <a:rPr lang="en-US" dirty="0"/>
              <a:t>;</a:t>
            </a:r>
            <a:endParaRPr lang="en-US" b="1" dirty="0" smtClean="0">
              <a:effectLst/>
            </a:endParaRPr>
          </a:p>
          <a:p>
            <a:pPr marL="0" indent="0">
              <a:buNone/>
            </a:pPr>
            <a:r>
              <a:rPr lang="en-US" dirty="0" smtClean="0"/>
              <a:t>// </a:t>
            </a:r>
            <a:r>
              <a:rPr lang="en-US" dirty="0"/>
              <a:t>Base class</a:t>
            </a:r>
            <a:endParaRPr lang="en-US" b="1" dirty="0" smtClean="0">
              <a:effectLst/>
            </a:endParaRPr>
          </a:p>
          <a:p>
            <a:pPr marL="0" indent="0">
              <a:buNone/>
            </a:pPr>
            <a:r>
              <a:rPr lang="en-US" dirty="0"/>
              <a:t>class Animal {</a:t>
            </a:r>
            <a:endParaRPr lang="en-US" b="1" dirty="0" smtClean="0">
              <a:effectLst/>
            </a:endParaRPr>
          </a:p>
          <a:p>
            <a:pPr marL="0" indent="0">
              <a:buNone/>
            </a:pPr>
            <a:r>
              <a:rPr lang="en-US" dirty="0"/>
              <a:t>public:</a:t>
            </a:r>
            <a:endParaRPr lang="en-US" b="1" dirty="0" smtClean="0">
              <a:effectLst/>
            </a:endParaRPr>
          </a:p>
          <a:p>
            <a:pPr marL="0" indent="0">
              <a:buNone/>
            </a:pPr>
            <a:r>
              <a:rPr lang="en-US" dirty="0"/>
              <a:t>    void speak() {</a:t>
            </a:r>
            <a:endParaRPr lang="en-US" b="1" dirty="0" smtClean="0">
              <a:effectLst/>
            </a:endParaRPr>
          </a:p>
          <a:p>
            <a:pPr marL="0" indent="0">
              <a:buNone/>
            </a:pPr>
            <a:r>
              <a:rPr lang="en-US" dirty="0"/>
              <a:t>        </a:t>
            </a:r>
            <a:r>
              <a:rPr lang="en-US" dirty="0" err="1"/>
              <a:t>cout</a:t>
            </a:r>
            <a:r>
              <a:rPr lang="en-US" dirty="0"/>
              <a:t> &lt;&lt; "Animal speaks" &lt;&lt; </a:t>
            </a:r>
            <a:r>
              <a:rPr lang="en-US" dirty="0" err="1"/>
              <a:t>endl</a:t>
            </a:r>
            <a:r>
              <a:rPr lang="en-US" dirty="0"/>
              <a:t>;</a:t>
            </a:r>
            <a:endParaRPr lang="en-US" b="1" dirty="0" smtClean="0">
              <a:effectLst/>
            </a:endParaRPr>
          </a:p>
          <a:p>
            <a:pPr marL="0" indent="0">
              <a:buNone/>
            </a:pPr>
            <a:r>
              <a:rPr lang="en-US" dirty="0"/>
              <a:t>    }</a:t>
            </a:r>
            <a:endParaRPr lang="en-US" b="1" dirty="0" smtClean="0">
              <a:effectLst/>
            </a:endParaRPr>
          </a:p>
          <a:p>
            <a:pPr marL="0" indent="0">
              <a:buNone/>
            </a:pPr>
            <a:r>
              <a:rPr lang="en-US" dirty="0" smtClean="0"/>
              <a:t>};</a:t>
            </a:r>
            <a:r>
              <a:rPr lang="en-US" dirty="0" smtClean="0"/>
              <a:t> // Derived class inheriting from Animal</a:t>
            </a:r>
            <a:endParaRPr lang="en-US" b="1" dirty="0" smtClean="0">
              <a:effectLst/>
            </a:endParaRPr>
          </a:p>
          <a:p>
            <a:pPr marL="0" indent="0">
              <a:buNone/>
            </a:pPr>
            <a:r>
              <a:rPr lang="en-US" dirty="0" smtClean="0"/>
              <a:t>class Dog : public Animal {</a:t>
            </a:r>
            <a:endParaRPr lang="en-US" b="1" dirty="0" smtClean="0">
              <a:effectLst/>
            </a:endParaRPr>
          </a:p>
          <a:p>
            <a:pPr marL="0" indent="0">
              <a:buNone/>
            </a:pPr>
            <a:r>
              <a:rPr lang="en-US" dirty="0" smtClean="0"/>
              <a:t>public:</a:t>
            </a:r>
            <a:endParaRPr lang="en-US" b="1" dirty="0" smtClean="0">
              <a:effectLst/>
            </a:endParaRPr>
          </a:p>
          <a:p>
            <a:pPr marL="0" indent="0">
              <a:buNone/>
            </a:pPr>
            <a:r>
              <a:rPr lang="en-US" dirty="0" smtClean="0"/>
              <a:t>    void bark() {</a:t>
            </a:r>
            <a:endParaRPr lang="en-US" b="1" dirty="0" smtClean="0">
              <a:effectLst/>
            </a:endParaRPr>
          </a:p>
          <a:p>
            <a:pPr marL="0" indent="0">
              <a:buNone/>
            </a:pPr>
            <a:r>
              <a:rPr lang="en-US" dirty="0" smtClean="0"/>
              <a:t>        </a:t>
            </a:r>
            <a:r>
              <a:rPr lang="en-US" dirty="0" err="1" smtClean="0"/>
              <a:t>cout</a:t>
            </a:r>
            <a:r>
              <a:rPr lang="en-US" dirty="0" smtClean="0"/>
              <a:t> &lt;&lt; "Dog barks" &lt;&lt; </a:t>
            </a:r>
            <a:r>
              <a:rPr lang="en-US" dirty="0" err="1" smtClean="0"/>
              <a:t>endl</a:t>
            </a:r>
            <a:r>
              <a:rPr lang="en-US" dirty="0" smtClean="0"/>
              <a:t>;</a:t>
            </a:r>
            <a:endParaRPr lang="en-US" b="1" dirty="0" smtClean="0">
              <a:effectLst/>
            </a:endParaRPr>
          </a:p>
          <a:p>
            <a:pPr marL="0" indent="0">
              <a:buNone/>
            </a:pPr>
            <a:r>
              <a:rPr lang="en-US" dirty="0" smtClean="0"/>
              <a:t>    }</a:t>
            </a:r>
            <a:endParaRPr lang="en-US" b="1" dirty="0" smtClean="0">
              <a:effectLst/>
            </a:endParaRPr>
          </a:p>
          <a:p>
            <a:pPr marL="0" indent="0">
              <a:buNone/>
            </a:pPr>
            <a:r>
              <a:rPr lang="en-US" dirty="0" smtClean="0"/>
              <a:t>};</a:t>
            </a:r>
            <a:endParaRPr lang="en-US" b="1" dirty="0" smtClean="0">
              <a:effectLst/>
            </a:endParaRPr>
          </a:p>
          <a:p>
            <a:pPr marL="0" indent="0">
              <a:buNone/>
            </a:pPr>
            <a:endParaRPr lang="en-US" b="1" dirty="0">
              <a:effectLst/>
            </a:endParaRPr>
          </a:p>
        </p:txBody>
      </p:sp>
      <p:sp>
        <p:nvSpPr>
          <p:cNvPr id="4" name="Content Placeholder 3"/>
          <p:cNvSpPr>
            <a:spLocks noGrp="1"/>
          </p:cNvSpPr>
          <p:nvPr>
            <p:ph sz="half" idx="2"/>
          </p:nvPr>
        </p:nvSpPr>
        <p:spPr>
          <a:xfrm>
            <a:off x="6172200" y="1825624"/>
            <a:ext cx="5181600" cy="5032375"/>
          </a:xfrm>
        </p:spPr>
        <p:txBody>
          <a:bodyPr>
            <a:normAutofit fontScale="70000" lnSpcReduction="20000"/>
          </a:bodyPr>
          <a:lstStyle/>
          <a:p>
            <a:pPr marL="0" indent="0">
              <a:buNone/>
            </a:pPr>
            <a:r>
              <a:rPr lang="en-US" dirty="0" smtClean="0"/>
              <a:t>// </a:t>
            </a:r>
            <a:r>
              <a:rPr lang="en-US" dirty="0"/>
              <a:t>Further derived class inheriting from Dog</a:t>
            </a:r>
            <a:endParaRPr lang="en-US" b="1" dirty="0" smtClean="0">
              <a:effectLst/>
            </a:endParaRPr>
          </a:p>
          <a:p>
            <a:pPr marL="0" indent="0">
              <a:buNone/>
            </a:pPr>
            <a:r>
              <a:rPr lang="en-US" dirty="0"/>
              <a:t>class Labrador : public Dog {</a:t>
            </a:r>
            <a:endParaRPr lang="en-US" b="1" dirty="0" smtClean="0">
              <a:effectLst/>
            </a:endParaRPr>
          </a:p>
          <a:p>
            <a:pPr marL="0" indent="0">
              <a:buNone/>
            </a:pPr>
            <a:r>
              <a:rPr lang="en-US" dirty="0"/>
              <a:t>public:</a:t>
            </a:r>
            <a:endParaRPr lang="en-US" b="1" dirty="0" smtClean="0">
              <a:effectLst/>
            </a:endParaRPr>
          </a:p>
          <a:p>
            <a:pPr marL="0" indent="0">
              <a:buNone/>
            </a:pPr>
            <a:r>
              <a:rPr lang="en-US" dirty="0"/>
              <a:t>    void color() {</a:t>
            </a:r>
            <a:endParaRPr lang="en-US" b="1" dirty="0" smtClean="0">
              <a:effectLst/>
            </a:endParaRPr>
          </a:p>
          <a:p>
            <a:pPr marL="0" indent="0">
              <a:buNone/>
            </a:pPr>
            <a:r>
              <a:rPr lang="en-US" dirty="0"/>
              <a:t>        </a:t>
            </a:r>
            <a:r>
              <a:rPr lang="en-US" dirty="0" err="1"/>
              <a:t>cout</a:t>
            </a:r>
            <a:r>
              <a:rPr lang="en-US" dirty="0"/>
              <a:t> &lt;&lt; "Labrador is golden in color" &lt;&lt; </a:t>
            </a:r>
            <a:r>
              <a:rPr lang="en-US" dirty="0" err="1"/>
              <a:t>endl</a:t>
            </a:r>
            <a:r>
              <a:rPr lang="en-US" dirty="0"/>
              <a:t>;</a:t>
            </a:r>
            <a:endParaRPr lang="en-US" b="1" dirty="0" smtClean="0">
              <a:effectLst/>
            </a:endParaRPr>
          </a:p>
          <a:p>
            <a:pPr marL="0" indent="0">
              <a:buNone/>
            </a:pPr>
            <a:r>
              <a:rPr lang="en-US" dirty="0"/>
              <a:t>    }</a:t>
            </a:r>
            <a:endParaRPr lang="en-US" b="1" dirty="0" smtClean="0">
              <a:effectLst/>
            </a:endParaRPr>
          </a:p>
          <a:p>
            <a:pPr marL="0" indent="0">
              <a:buNone/>
            </a:pPr>
            <a:r>
              <a:rPr lang="en-US" dirty="0" smtClean="0"/>
              <a:t>};</a:t>
            </a:r>
          </a:p>
          <a:p>
            <a:pPr marL="0" indent="0">
              <a:buNone/>
            </a:pPr>
            <a:endParaRPr lang="en-US" b="1" dirty="0" smtClean="0">
              <a:effectLst/>
            </a:endParaRPr>
          </a:p>
          <a:p>
            <a:pPr marL="0" indent="0">
              <a:buNone/>
            </a:pPr>
            <a:r>
              <a:rPr lang="en-US" dirty="0" err="1" smtClean="0"/>
              <a:t>int</a:t>
            </a:r>
            <a:r>
              <a:rPr lang="en-US" dirty="0" smtClean="0"/>
              <a:t> </a:t>
            </a:r>
            <a:r>
              <a:rPr lang="en-US" dirty="0"/>
              <a:t>main() {</a:t>
            </a:r>
            <a:endParaRPr lang="en-US" b="1" dirty="0" smtClean="0">
              <a:effectLst/>
            </a:endParaRPr>
          </a:p>
          <a:p>
            <a:pPr marL="0" indent="0">
              <a:buNone/>
            </a:pPr>
            <a:r>
              <a:rPr lang="en-US" dirty="0"/>
              <a:t>    Labrador </a:t>
            </a:r>
            <a:r>
              <a:rPr lang="en-US" dirty="0" err="1"/>
              <a:t>myLabrador</a:t>
            </a:r>
            <a:r>
              <a:rPr lang="en-US" dirty="0"/>
              <a:t>;</a:t>
            </a:r>
            <a:endParaRPr lang="en-US" b="1" dirty="0" smtClean="0">
              <a:effectLst/>
            </a:endParaRPr>
          </a:p>
          <a:p>
            <a:pPr marL="0" indent="0">
              <a:buNone/>
            </a:pPr>
            <a:r>
              <a:rPr lang="en-US" dirty="0"/>
              <a:t>     </a:t>
            </a:r>
            <a:r>
              <a:rPr lang="en-US" dirty="0" err="1"/>
              <a:t>myLabrador.speak</a:t>
            </a:r>
            <a:r>
              <a:rPr lang="en-US" dirty="0"/>
              <a:t>();</a:t>
            </a:r>
            <a:endParaRPr lang="en-US" b="1" dirty="0" smtClean="0">
              <a:effectLst/>
            </a:endParaRPr>
          </a:p>
          <a:p>
            <a:pPr marL="0" indent="0">
              <a:buNone/>
            </a:pPr>
            <a:r>
              <a:rPr lang="en-US" dirty="0"/>
              <a:t>     </a:t>
            </a:r>
            <a:r>
              <a:rPr lang="en-US" dirty="0" err="1"/>
              <a:t>myLabrador.bark</a:t>
            </a:r>
            <a:r>
              <a:rPr lang="en-US" dirty="0"/>
              <a:t>(); </a:t>
            </a:r>
            <a:endParaRPr lang="en-US" b="1" dirty="0" smtClean="0">
              <a:effectLst/>
            </a:endParaRPr>
          </a:p>
          <a:p>
            <a:pPr marL="0" indent="0">
              <a:buNone/>
            </a:pPr>
            <a:r>
              <a:rPr lang="en-US" dirty="0"/>
              <a:t>     </a:t>
            </a:r>
            <a:r>
              <a:rPr lang="en-US" dirty="0" err="1"/>
              <a:t>myLabrador.color</a:t>
            </a:r>
            <a:r>
              <a:rPr lang="en-US" dirty="0"/>
              <a:t>(); </a:t>
            </a:r>
            <a:endParaRPr lang="en-US" b="1" dirty="0" smtClean="0">
              <a:effectLst/>
            </a:endParaRPr>
          </a:p>
          <a:p>
            <a:pPr marL="0" indent="0">
              <a:buNone/>
            </a:pPr>
            <a:r>
              <a:rPr lang="en-US" dirty="0"/>
              <a:t>    return 0;</a:t>
            </a:r>
            <a:endParaRPr lang="en-US" b="1" dirty="0" smtClean="0">
              <a:effectLst/>
            </a:endParaRPr>
          </a:p>
          <a:p>
            <a:pPr marL="0" indent="0">
              <a:buNone/>
            </a:pPr>
            <a:r>
              <a:rPr lang="en-US" dirty="0" smtClean="0"/>
              <a:t>}</a:t>
            </a:r>
          </a:p>
        </p:txBody>
      </p:sp>
    </p:spTree>
    <p:extLst>
      <p:ext uri="{BB962C8B-B14F-4D97-AF65-F5344CB8AC3E}">
        <p14:creationId xmlns:p14="http://schemas.microsoft.com/office/powerpoint/2010/main" val="3211188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6)Multiple Inheritance</a:t>
            </a:r>
          </a:p>
        </p:txBody>
      </p:sp>
      <p:sp>
        <p:nvSpPr>
          <p:cNvPr id="3" name="Content Placeholder 2"/>
          <p:cNvSpPr>
            <a:spLocks noGrp="1"/>
          </p:cNvSpPr>
          <p:nvPr>
            <p:ph sz="half" idx="1"/>
          </p:nvPr>
        </p:nvSpPr>
        <p:spPr>
          <a:xfrm>
            <a:off x="838200" y="1825624"/>
            <a:ext cx="5181600" cy="5032375"/>
          </a:xfrm>
        </p:spPr>
        <p:txBody>
          <a:bodyPr>
            <a:normAutofit fontScale="85000" lnSpcReduction="20000"/>
          </a:bodyPr>
          <a:lstStyle/>
          <a:p>
            <a:r>
              <a:rPr lang="en-US" dirty="0"/>
              <a:t>A class can also be derived from more than one base class, using a comma-separated list:</a:t>
            </a:r>
            <a:endParaRPr lang="en-US" b="0" dirty="0" smtClean="0">
              <a:effectLst/>
            </a:endParaRPr>
          </a:p>
          <a:p>
            <a:pPr marL="0" indent="0">
              <a:buNone/>
            </a:pPr>
            <a:r>
              <a:rPr lang="en-US" dirty="0"/>
              <a:t>#include &lt;</a:t>
            </a:r>
            <a:r>
              <a:rPr lang="en-US" dirty="0" err="1"/>
              <a:t>iostream</a:t>
            </a:r>
            <a:r>
              <a:rPr lang="en-US" dirty="0"/>
              <a:t>&gt;</a:t>
            </a:r>
            <a:endParaRPr lang="en-US" b="0" dirty="0" smtClean="0">
              <a:effectLst/>
            </a:endParaRPr>
          </a:p>
          <a:p>
            <a:pPr marL="0" indent="0">
              <a:buNone/>
            </a:pPr>
            <a:r>
              <a:rPr lang="en-US" dirty="0"/>
              <a:t>using namespace </a:t>
            </a:r>
            <a:r>
              <a:rPr lang="en-US" dirty="0" err="1"/>
              <a:t>std</a:t>
            </a:r>
            <a:r>
              <a:rPr lang="en-US" dirty="0"/>
              <a:t>;</a:t>
            </a:r>
            <a:endParaRPr lang="en-US" b="1" dirty="0" smtClean="0">
              <a:effectLst/>
            </a:endParaRPr>
          </a:p>
          <a:p>
            <a:pPr marL="0" indent="0">
              <a:buNone/>
            </a:pPr>
            <a:r>
              <a:rPr lang="en-US" dirty="0" smtClean="0"/>
              <a:t>class </a:t>
            </a:r>
            <a:r>
              <a:rPr lang="en-US" dirty="0"/>
              <a:t>Base1 {</a:t>
            </a:r>
            <a:endParaRPr lang="en-US" b="0" dirty="0" smtClean="0">
              <a:effectLst/>
            </a:endParaRPr>
          </a:p>
          <a:p>
            <a:pPr marL="0" indent="0">
              <a:buNone/>
            </a:pPr>
            <a:r>
              <a:rPr lang="en-US" dirty="0"/>
              <a:t>public:</a:t>
            </a:r>
            <a:endParaRPr lang="en-US" b="0" dirty="0" smtClean="0">
              <a:effectLst/>
            </a:endParaRPr>
          </a:p>
          <a:p>
            <a:pPr marL="0" indent="0">
              <a:buNone/>
            </a:pPr>
            <a:r>
              <a:rPr lang="en-US" dirty="0"/>
              <a:t>    void display1() {</a:t>
            </a:r>
            <a:endParaRPr lang="en-US" b="0" dirty="0" smtClean="0">
              <a:effectLst/>
            </a:endParaRPr>
          </a:p>
          <a:p>
            <a:pPr marL="0" indent="0">
              <a:buNone/>
            </a:pPr>
            <a:r>
              <a:rPr lang="en-US" dirty="0"/>
              <a:t>        </a:t>
            </a:r>
            <a:r>
              <a:rPr lang="en-US" dirty="0" err="1"/>
              <a:t>cout</a:t>
            </a:r>
            <a:r>
              <a:rPr lang="en-US" dirty="0"/>
              <a:t> &lt;&lt; "Base1 display\n";</a:t>
            </a:r>
            <a:endParaRPr lang="en-US" b="0" dirty="0" smtClean="0">
              <a:effectLst/>
            </a:endParaRPr>
          </a:p>
          <a:p>
            <a:pPr marL="0" indent="0">
              <a:buNone/>
            </a:pPr>
            <a:r>
              <a:rPr lang="en-US" dirty="0"/>
              <a:t>    }</a:t>
            </a:r>
            <a:endParaRPr lang="en-US" b="0" dirty="0" smtClean="0">
              <a:effectLst/>
            </a:endParaRPr>
          </a:p>
          <a:p>
            <a:pPr marL="0" indent="0">
              <a:buNone/>
            </a:pPr>
            <a:r>
              <a:rPr lang="en-US" dirty="0"/>
              <a:t>};</a:t>
            </a:r>
            <a:endParaRPr lang="en-US" b="0" dirty="0" smtClean="0">
              <a:effectLst/>
            </a:endParaRPr>
          </a:p>
          <a:p>
            <a:pPr marL="0" indent="0">
              <a:buNone/>
            </a:pPr>
            <a:r>
              <a:rPr lang="en-US" b="0" dirty="0" smtClean="0">
                <a:effectLst/>
              </a:rPr>
              <a:t/>
            </a:r>
            <a:br>
              <a:rPr lang="en-US" b="0" dirty="0" smtClean="0">
                <a:effectLst/>
              </a:rPr>
            </a:br>
            <a:r>
              <a:rPr lang="en-US" dirty="0" smtClean="0"/>
              <a:t>class </a:t>
            </a:r>
            <a:r>
              <a:rPr lang="en-US" dirty="0"/>
              <a:t>Base2 {</a:t>
            </a:r>
            <a:endParaRPr lang="en-US" b="0" dirty="0" smtClean="0">
              <a:effectLst/>
            </a:endParaRPr>
          </a:p>
          <a:p>
            <a:pPr marL="0" indent="0">
              <a:buNone/>
            </a:pPr>
            <a:r>
              <a:rPr lang="en-US" dirty="0"/>
              <a:t>public:</a:t>
            </a:r>
            <a:endParaRPr lang="en-US" b="0" dirty="0" smtClean="0">
              <a:effectLst/>
            </a:endParaRPr>
          </a:p>
          <a:p>
            <a:pPr marL="0" indent="0">
              <a:buNone/>
            </a:pPr>
            <a:r>
              <a:rPr lang="en-US" dirty="0"/>
              <a:t>    void display2() {</a:t>
            </a:r>
            <a:endParaRPr lang="en-US" b="0" dirty="0" smtClean="0">
              <a:effectLst/>
            </a:endParaRPr>
          </a:p>
          <a:p>
            <a:pPr marL="0" indent="0">
              <a:buNone/>
            </a:pPr>
            <a:r>
              <a:rPr lang="en-US" dirty="0"/>
              <a:t>        </a:t>
            </a:r>
            <a:r>
              <a:rPr lang="en-US" dirty="0" err="1"/>
              <a:t>cout</a:t>
            </a:r>
            <a:r>
              <a:rPr lang="en-US" dirty="0"/>
              <a:t> &lt;&lt; "Base2 display\n";</a:t>
            </a:r>
            <a:endParaRPr lang="en-US" b="0" dirty="0" smtClean="0">
              <a:effectLst/>
            </a:endParaRPr>
          </a:p>
          <a:p>
            <a:pPr marL="0" indent="0">
              <a:buNone/>
            </a:pPr>
            <a:r>
              <a:rPr lang="en-US" dirty="0"/>
              <a:t>    }</a:t>
            </a:r>
            <a:endParaRPr lang="en-US" b="0" dirty="0" smtClean="0">
              <a:effectLst/>
            </a:endParaRPr>
          </a:p>
          <a:p>
            <a:pPr marL="0" indent="0">
              <a:buNone/>
            </a:pPr>
            <a:r>
              <a:rPr lang="en-US" dirty="0" smtClean="0"/>
              <a:t>};</a:t>
            </a:r>
          </a:p>
        </p:txBody>
      </p:sp>
      <p:sp>
        <p:nvSpPr>
          <p:cNvPr id="4" name="Content Placeholder 3"/>
          <p:cNvSpPr>
            <a:spLocks noGrp="1"/>
          </p:cNvSpPr>
          <p:nvPr>
            <p:ph sz="half" idx="2"/>
          </p:nvPr>
        </p:nvSpPr>
        <p:spPr>
          <a:xfrm>
            <a:off x="6172200" y="1825625"/>
            <a:ext cx="5181600" cy="5032374"/>
          </a:xfrm>
        </p:spPr>
        <p:txBody>
          <a:bodyPr>
            <a:normAutofit fontScale="85000" lnSpcReduction="20000"/>
          </a:bodyPr>
          <a:lstStyle/>
          <a:p>
            <a:pPr marL="0" indent="0">
              <a:buNone/>
            </a:pPr>
            <a:r>
              <a:rPr lang="en-US" dirty="0"/>
              <a:t>class Derived : public Base1, public Base2 {</a:t>
            </a:r>
            <a:endParaRPr lang="en-US" b="0" dirty="0" smtClean="0">
              <a:effectLst/>
            </a:endParaRPr>
          </a:p>
          <a:p>
            <a:pPr marL="0" indent="0">
              <a:buNone/>
            </a:pPr>
            <a:r>
              <a:rPr lang="en-US" dirty="0"/>
              <a:t>public:</a:t>
            </a:r>
            <a:endParaRPr lang="en-US" b="0" dirty="0" smtClean="0">
              <a:effectLst/>
            </a:endParaRPr>
          </a:p>
          <a:p>
            <a:pPr marL="0" indent="0">
              <a:buNone/>
            </a:pPr>
            <a:r>
              <a:rPr lang="en-US" dirty="0"/>
              <a:t>    void display() {</a:t>
            </a:r>
            <a:endParaRPr lang="en-US" b="0" dirty="0" smtClean="0">
              <a:effectLst/>
            </a:endParaRPr>
          </a:p>
          <a:p>
            <a:pPr marL="0" indent="0">
              <a:buNone/>
            </a:pPr>
            <a:r>
              <a:rPr lang="en-US" dirty="0"/>
              <a:t>        </a:t>
            </a:r>
            <a:r>
              <a:rPr lang="en-US" dirty="0" err="1"/>
              <a:t>cout</a:t>
            </a:r>
            <a:r>
              <a:rPr lang="en-US" dirty="0"/>
              <a:t> &lt;&lt; "Derived display\n";</a:t>
            </a:r>
            <a:endParaRPr lang="en-US" b="0" dirty="0" smtClean="0">
              <a:effectLst/>
            </a:endParaRPr>
          </a:p>
          <a:p>
            <a:pPr marL="0" indent="0">
              <a:buNone/>
            </a:pPr>
            <a:r>
              <a:rPr lang="en-US" dirty="0"/>
              <a:t>    }</a:t>
            </a:r>
            <a:endParaRPr lang="en-US" b="0" dirty="0" smtClean="0">
              <a:effectLst/>
            </a:endParaRPr>
          </a:p>
          <a:p>
            <a:pPr marL="0" indent="0">
              <a:buNone/>
            </a:pPr>
            <a:r>
              <a:rPr lang="en-US" dirty="0"/>
              <a:t>};</a:t>
            </a:r>
            <a:endParaRPr lang="en-US" b="0" dirty="0" smtClean="0">
              <a:effectLst/>
            </a:endParaRPr>
          </a:p>
          <a:p>
            <a:pPr marL="0" indent="0">
              <a:buNone/>
            </a:pPr>
            <a:endParaRPr lang="en-US" b="0" dirty="0" smtClean="0">
              <a:effectLst/>
            </a:endParaRPr>
          </a:p>
          <a:p>
            <a:pPr marL="0" indent="0">
              <a:buNone/>
            </a:pPr>
            <a:r>
              <a:rPr lang="en-US" dirty="0" err="1"/>
              <a:t>int</a:t>
            </a:r>
            <a:r>
              <a:rPr lang="en-US" dirty="0"/>
              <a:t> main() {</a:t>
            </a:r>
            <a:endParaRPr lang="en-US" b="0" dirty="0" smtClean="0">
              <a:effectLst/>
            </a:endParaRPr>
          </a:p>
          <a:p>
            <a:pPr marL="0" indent="0">
              <a:buNone/>
            </a:pPr>
            <a:r>
              <a:rPr lang="en-US" dirty="0"/>
              <a:t>    Derived </a:t>
            </a:r>
            <a:r>
              <a:rPr lang="en-US" dirty="0" err="1"/>
              <a:t>obj</a:t>
            </a:r>
            <a:r>
              <a:rPr lang="en-US" dirty="0"/>
              <a:t>;</a:t>
            </a:r>
            <a:endParaRPr lang="en-US" b="0" dirty="0" smtClean="0">
              <a:effectLst/>
            </a:endParaRPr>
          </a:p>
          <a:p>
            <a:pPr marL="0" indent="0">
              <a:buNone/>
            </a:pPr>
            <a:r>
              <a:rPr lang="en-US" dirty="0"/>
              <a:t>    </a:t>
            </a:r>
            <a:r>
              <a:rPr lang="en-US" dirty="0" err="1"/>
              <a:t>obj.display</a:t>
            </a:r>
            <a:r>
              <a:rPr lang="en-US" dirty="0"/>
              <a:t>();  </a:t>
            </a:r>
            <a:endParaRPr lang="en-US" b="0" dirty="0" smtClean="0">
              <a:effectLst/>
            </a:endParaRPr>
          </a:p>
          <a:p>
            <a:pPr marL="0" indent="0">
              <a:buNone/>
            </a:pPr>
            <a:r>
              <a:rPr lang="en-US" dirty="0"/>
              <a:t>    obj.display1();</a:t>
            </a:r>
            <a:endParaRPr lang="en-US" b="0" dirty="0" smtClean="0">
              <a:effectLst/>
            </a:endParaRPr>
          </a:p>
          <a:p>
            <a:pPr marL="0" indent="0">
              <a:buNone/>
            </a:pPr>
            <a:r>
              <a:rPr lang="en-US" dirty="0"/>
              <a:t>    obj.display2(); </a:t>
            </a:r>
            <a:endParaRPr lang="en-US" b="0" dirty="0" smtClean="0">
              <a:effectLst/>
            </a:endParaRPr>
          </a:p>
          <a:p>
            <a:pPr marL="0" indent="0">
              <a:buNone/>
            </a:pPr>
            <a:r>
              <a:rPr lang="en-US" dirty="0"/>
              <a:t>    return 0;</a:t>
            </a:r>
            <a:endParaRPr lang="en-US" b="0" dirty="0" smtClean="0">
              <a:effectLst/>
            </a:endParaRPr>
          </a:p>
          <a:p>
            <a:pPr marL="0" indent="0">
              <a:buNone/>
            </a:pPr>
            <a:r>
              <a:rPr lang="en-US" dirty="0"/>
              <a:t>}</a:t>
            </a:r>
            <a:endParaRPr lang="en-US" b="0" dirty="0" smtClean="0">
              <a:effectLst/>
            </a:endParaRPr>
          </a:p>
          <a:p>
            <a:pPr marL="0" indent="0">
              <a:buNone/>
            </a:pPr>
            <a:endParaRPr lang="en-US" dirty="0"/>
          </a:p>
        </p:txBody>
      </p:sp>
    </p:spTree>
    <p:extLst>
      <p:ext uri="{BB962C8B-B14F-4D97-AF65-F5344CB8AC3E}">
        <p14:creationId xmlns:p14="http://schemas.microsoft.com/office/powerpoint/2010/main" val="3925905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a:t>
            </a:r>
            <a:r>
              <a:rPr lang="en-US" dirty="0" err="1" smtClean="0"/>
              <a:t>Specifiers</a:t>
            </a:r>
            <a:r>
              <a:rPr lang="en-US" dirty="0" smtClean="0"/>
              <a:t> </a:t>
            </a:r>
            <a:r>
              <a:rPr lang="en-US" dirty="0"/>
              <a:t>protected</a:t>
            </a:r>
          </a:p>
        </p:txBody>
      </p:sp>
      <p:sp>
        <p:nvSpPr>
          <p:cNvPr id="3" name="Content Placeholder 2"/>
          <p:cNvSpPr>
            <a:spLocks noGrp="1"/>
          </p:cNvSpPr>
          <p:nvPr>
            <p:ph sz="half" idx="1"/>
          </p:nvPr>
        </p:nvSpPr>
        <p:spPr>
          <a:xfrm>
            <a:off x="838200" y="1825624"/>
            <a:ext cx="5181600" cy="5032375"/>
          </a:xfrm>
        </p:spPr>
        <p:txBody>
          <a:bodyPr>
            <a:normAutofit lnSpcReduction="10000"/>
          </a:bodyPr>
          <a:lstStyle/>
          <a:p>
            <a:pPr marL="0" indent="0">
              <a:buNone/>
            </a:pPr>
            <a:r>
              <a:rPr lang="en-US" dirty="0"/>
              <a:t>#include&lt;</a:t>
            </a:r>
            <a:r>
              <a:rPr lang="en-US" dirty="0" err="1"/>
              <a:t>iostream</a:t>
            </a:r>
            <a:r>
              <a:rPr lang="en-US" dirty="0"/>
              <a:t>&gt;</a:t>
            </a:r>
            <a:endParaRPr lang="en-US" b="0" dirty="0" smtClean="0">
              <a:effectLst/>
            </a:endParaRPr>
          </a:p>
          <a:p>
            <a:pPr marL="0" indent="0">
              <a:buNone/>
            </a:pPr>
            <a:r>
              <a:rPr lang="en-US" dirty="0"/>
              <a:t>using namespace </a:t>
            </a:r>
            <a:r>
              <a:rPr lang="en-US" dirty="0" err="1"/>
              <a:t>std</a:t>
            </a:r>
            <a:r>
              <a:rPr lang="en-US" dirty="0" smtClean="0"/>
              <a:t>;</a:t>
            </a:r>
            <a:r>
              <a:rPr lang="en-US" b="0" dirty="0" smtClean="0">
                <a:effectLst/>
              </a:rPr>
              <a:t/>
            </a:r>
            <a:br>
              <a:rPr lang="en-US" b="0" dirty="0" smtClean="0">
                <a:effectLst/>
              </a:rPr>
            </a:br>
            <a:endParaRPr lang="en-US" b="0" dirty="0" smtClean="0">
              <a:effectLst/>
            </a:endParaRPr>
          </a:p>
          <a:p>
            <a:pPr marL="0" indent="0">
              <a:buNone/>
            </a:pPr>
            <a:r>
              <a:rPr lang="en-US" dirty="0"/>
              <a:t>class Employee {</a:t>
            </a:r>
            <a:endParaRPr lang="en-US" b="0" dirty="0" smtClean="0">
              <a:effectLst/>
            </a:endParaRPr>
          </a:p>
          <a:p>
            <a:pPr marL="0" indent="0">
              <a:buNone/>
            </a:pPr>
            <a:r>
              <a:rPr lang="en-US" dirty="0"/>
              <a:t>  protected: </a:t>
            </a:r>
            <a:endParaRPr lang="en-US" b="0" dirty="0" smtClean="0">
              <a:effectLst/>
            </a:endParaRPr>
          </a:p>
          <a:p>
            <a:pPr marL="0" indent="0">
              <a:buNone/>
            </a:pPr>
            <a:r>
              <a:rPr lang="en-US" dirty="0"/>
              <a:t>    </a:t>
            </a:r>
            <a:r>
              <a:rPr lang="en-US" dirty="0" err="1"/>
              <a:t>int</a:t>
            </a:r>
            <a:r>
              <a:rPr lang="en-US" dirty="0"/>
              <a:t> salary;</a:t>
            </a:r>
            <a:endParaRPr lang="en-US" b="0" dirty="0" smtClean="0">
              <a:effectLst/>
            </a:endParaRPr>
          </a:p>
          <a:p>
            <a:pPr marL="0" indent="0">
              <a:buNone/>
            </a:pPr>
            <a:r>
              <a:rPr lang="en-US" dirty="0"/>
              <a:t>};</a:t>
            </a:r>
            <a:endParaRPr lang="en-US" b="0" dirty="0" smtClean="0">
              <a:effectLst/>
            </a:endParaRPr>
          </a:p>
          <a:p>
            <a:pPr marL="0" indent="0">
              <a:buNone/>
            </a:pPr>
            <a:r>
              <a:rPr lang="en-US" dirty="0"/>
              <a:t>class </a:t>
            </a:r>
            <a:r>
              <a:rPr lang="en-US" dirty="0" err="1"/>
              <a:t>Personer</a:t>
            </a:r>
            <a:r>
              <a:rPr lang="en-US" dirty="0"/>
              <a:t>: public Employee {</a:t>
            </a:r>
            <a:endParaRPr lang="en-US" b="0" dirty="0" smtClean="0">
              <a:effectLst/>
            </a:endParaRPr>
          </a:p>
          <a:p>
            <a:pPr marL="0" indent="0">
              <a:buNone/>
            </a:pPr>
            <a:r>
              <a:rPr lang="en-US" dirty="0"/>
              <a:t>  public:</a:t>
            </a:r>
            <a:endParaRPr lang="en-US" b="0" dirty="0" smtClean="0">
              <a:effectLst/>
            </a:endParaRPr>
          </a:p>
          <a:p>
            <a:pPr marL="0" indent="0">
              <a:buNone/>
            </a:pPr>
            <a:r>
              <a:rPr lang="en-US" dirty="0"/>
              <a:t>        void </a:t>
            </a:r>
            <a:r>
              <a:rPr lang="en-US" dirty="0" err="1"/>
              <a:t>setSalary</a:t>
            </a:r>
            <a:r>
              <a:rPr lang="en-US" dirty="0"/>
              <a:t>(</a:t>
            </a:r>
            <a:r>
              <a:rPr lang="en-US" dirty="0" err="1"/>
              <a:t>int</a:t>
            </a:r>
            <a:r>
              <a:rPr lang="en-US" dirty="0"/>
              <a:t> s) {</a:t>
            </a:r>
            <a:endParaRPr lang="en-US" b="0" dirty="0" smtClean="0">
              <a:effectLst/>
            </a:endParaRPr>
          </a:p>
          <a:p>
            <a:pPr marL="0" indent="0">
              <a:buNone/>
            </a:pPr>
            <a:r>
              <a:rPr lang="en-US" dirty="0"/>
              <a:t>   salary = s;</a:t>
            </a:r>
            <a:endParaRPr lang="en-US" b="0" dirty="0" smtClean="0">
              <a:effectLst/>
            </a:endParaRPr>
          </a:p>
          <a:p>
            <a:pPr marL="0" indent="0">
              <a:buNone/>
            </a:pPr>
            <a:r>
              <a:rPr lang="en-US" dirty="0"/>
              <a:t>    }</a:t>
            </a:r>
            <a:endParaRPr lang="en-US" b="0" dirty="0" smtClean="0">
              <a:effectLst/>
            </a:endParaRPr>
          </a:p>
          <a:p>
            <a:pPr marL="0" indent="0">
              <a:buNone/>
            </a:pPr>
            <a:r>
              <a:rPr lang="en-US" dirty="0"/>
              <a:t>   </a:t>
            </a:r>
            <a:r>
              <a:rPr lang="en-US" dirty="0" smtClean="0"/>
              <a:t/>
            </a:r>
            <a:br>
              <a:rPr lang="en-US" dirty="0" smtClean="0"/>
            </a:br>
            <a:endParaRPr lang="en-US" dirty="0"/>
          </a:p>
        </p:txBody>
      </p:sp>
      <p:sp>
        <p:nvSpPr>
          <p:cNvPr id="4" name="Content Placeholder 3"/>
          <p:cNvSpPr>
            <a:spLocks noGrp="1"/>
          </p:cNvSpPr>
          <p:nvPr>
            <p:ph sz="half" idx="2"/>
          </p:nvPr>
        </p:nvSpPr>
        <p:spPr>
          <a:xfrm>
            <a:off x="6172200" y="1825625"/>
            <a:ext cx="5181600" cy="5032374"/>
          </a:xfrm>
        </p:spPr>
        <p:txBody>
          <a:bodyPr>
            <a:normAutofit lnSpcReduction="10000"/>
          </a:bodyPr>
          <a:lstStyle/>
          <a:p>
            <a:pPr marL="0" indent="0">
              <a:buNone/>
            </a:pPr>
            <a:r>
              <a:rPr lang="en-US" dirty="0" smtClean="0"/>
              <a:t> </a:t>
            </a:r>
            <a:r>
              <a:rPr lang="en-US" dirty="0" err="1" smtClean="0"/>
              <a:t>int</a:t>
            </a:r>
            <a:r>
              <a:rPr lang="en-US" dirty="0" smtClean="0"/>
              <a:t> </a:t>
            </a:r>
            <a:r>
              <a:rPr lang="en-US" dirty="0" err="1" smtClean="0"/>
              <a:t>getSalary</a:t>
            </a:r>
            <a:r>
              <a:rPr lang="en-US" dirty="0" smtClean="0"/>
              <a:t>() {</a:t>
            </a:r>
            <a:endParaRPr lang="en-US" b="0" dirty="0" smtClean="0">
              <a:effectLst/>
            </a:endParaRPr>
          </a:p>
          <a:p>
            <a:pPr marL="0" indent="0">
              <a:buNone/>
            </a:pPr>
            <a:r>
              <a:rPr lang="en-US" dirty="0" smtClean="0"/>
              <a:t>      return salary;</a:t>
            </a:r>
            <a:endParaRPr lang="en-US" b="0" dirty="0" smtClean="0">
              <a:effectLst/>
            </a:endParaRPr>
          </a:p>
          <a:p>
            <a:pPr marL="0" indent="0">
              <a:buNone/>
            </a:pPr>
            <a:r>
              <a:rPr lang="en-US" dirty="0" smtClean="0"/>
              <a:t>}</a:t>
            </a:r>
            <a:endParaRPr lang="en-US" b="0" dirty="0" smtClean="0">
              <a:effectLst/>
            </a:endParaRPr>
          </a:p>
          <a:p>
            <a:pPr marL="0" indent="0">
              <a:buNone/>
            </a:pPr>
            <a:r>
              <a:rPr lang="en-US" dirty="0" smtClean="0"/>
              <a:t>};</a:t>
            </a:r>
            <a:r>
              <a:rPr lang="en-US" b="0" dirty="0" smtClean="0">
                <a:effectLst/>
              </a:rPr>
              <a:t/>
            </a:r>
            <a:br>
              <a:rPr lang="en-US" b="0" dirty="0" smtClean="0">
                <a:effectLst/>
              </a:rPr>
            </a:br>
            <a:endParaRPr lang="en-US" b="0" dirty="0" smtClean="0">
              <a:effectLst/>
            </a:endParaRPr>
          </a:p>
          <a:p>
            <a:pPr marL="0" indent="0">
              <a:buNone/>
            </a:pPr>
            <a:r>
              <a:rPr lang="en-US" dirty="0" err="1" smtClean="0"/>
              <a:t>int</a:t>
            </a:r>
            <a:r>
              <a:rPr lang="en-US" dirty="0" smtClean="0"/>
              <a:t> main() {</a:t>
            </a:r>
            <a:endParaRPr lang="en-US" b="0" dirty="0" smtClean="0">
              <a:effectLst/>
            </a:endParaRPr>
          </a:p>
          <a:p>
            <a:pPr marL="0" indent="0">
              <a:buNone/>
            </a:pPr>
            <a:r>
              <a:rPr lang="en-US" dirty="0" smtClean="0"/>
              <a:t>  </a:t>
            </a:r>
            <a:r>
              <a:rPr lang="en-US" dirty="0" err="1" smtClean="0"/>
              <a:t>Personer</a:t>
            </a:r>
            <a:r>
              <a:rPr lang="en-US" dirty="0" smtClean="0"/>
              <a:t> </a:t>
            </a:r>
            <a:r>
              <a:rPr lang="en-US" dirty="0" err="1" smtClean="0"/>
              <a:t>myObj</a:t>
            </a:r>
            <a:r>
              <a:rPr lang="en-US" dirty="0" smtClean="0"/>
              <a:t>;</a:t>
            </a:r>
            <a:endParaRPr lang="en-US" b="0" dirty="0" smtClean="0">
              <a:effectLst/>
            </a:endParaRPr>
          </a:p>
          <a:p>
            <a:pPr marL="0" indent="0">
              <a:buNone/>
            </a:pPr>
            <a:r>
              <a:rPr lang="en-US" dirty="0" smtClean="0"/>
              <a:t>  </a:t>
            </a:r>
            <a:r>
              <a:rPr lang="en-US" dirty="0" err="1" smtClean="0"/>
              <a:t>myObj.setSalary</a:t>
            </a:r>
            <a:r>
              <a:rPr lang="en-US" dirty="0" smtClean="0"/>
              <a:t>(50000);</a:t>
            </a:r>
            <a:endParaRPr lang="en-US" b="0" dirty="0" smtClean="0">
              <a:effectLst/>
            </a:endParaRPr>
          </a:p>
          <a:p>
            <a:pPr marL="0" indent="0">
              <a:buNone/>
            </a:pPr>
            <a:r>
              <a:rPr lang="en-US" dirty="0" smtClean="0"/>
              <a:t>  </a:t>
            </a:r>
            <a:r>
              <a:rPr lang="en-US" dirty="0" err="1" smtClean="0"/>
              <a:t>cout</a:t>
            </a:r>
            <a:r>
              <a:rPr lang="en-US" dirty="0" smtClean="0"/>
              <a:t> &lt;&lt; "Salary: " &lt;&lt; </a:t>
            </a:r>
            <a:r>
              <a:rPr lang="en-US" dirty="0" err="1" smtClean="0"/>
              <a:t>myObj.getSalary</a:t>
            </a:r>
            <a:r>
              <a:rPr lang="en-US" dirty="0" smtClean="0"/>
              <a:t>() &lt;&lt; "\n";</a:t>
            </a:r>
            <a:endParaRPr lang="en-US" b="0" dirty="0" smtClean="0">
              <a:effectLst/>
            </a:endParaRPr>
          </a:p>
          <a:p>
            <a:pPr marL="0" indent="0">
              <a:buNone/>
            </a:pPr>
            <a:r>
              <a:rPr lang="en-US" dirty="0" smtClean="0"/>
              <a:t>   return 0;</a:t>
            </a:r>
            <a:endParaRPr lang="en-US" b="0" dirty="0" smtClean="0">
              <a:effectLst/>
            </a:endParaRPr>
          </a:p>
          <a:p>
            <a:pPr marL="0" indent="0">
              <a:buNone/>
            </a:pPr>
            <a:r>
              <a:rPr lang="en-US" dirty="0" smtClean="0"/>
              <a:t>}</a:t>
            </a:r>
            <a:endParaRPr lang="en-US" b="0" dirty="0" smtClean="0">
              <a:effectLst/>
            </a:endParaRPr>
          </a:p>
        </p:txBody>
      </p:sp>
    </p:spTree>
    <p:extLst>
      <p:ext uri="{BB962C8B-B14F-4D97-AF65-F5344CB8AC3E}">
        <p14:creationId xmlns:p14="http://schemas.microsoft.com/office/powerpoint/2010/main" val="1034023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7)Polymorphism</a:t>
            </a:r>
          </a:p>
        </p:txBody>
      </p:sp>
      <p:sp>
        <p:nvSpPr>
          <p:cNvPr id="3" name="Content Placeholder 2"/>
          <p:cNvSpPr>
            <a:spLocks noGrp="1"/>
          </p:cNvSpPr>
          <p:nvPr>
            <p:ph idx="1"/>
          </p:nvPr>
        </p:nvSpPr>
        <p:spPr/>
        <p:txBody>
          <a:bodyPr/>
          <a:lstStyle/>
          <a:p>
            <a:r>
              <a:rPr lang="en-US" dirty="0"/>
              <a:t>Polymorphism means "many forms", and it occurs when we have many classes that are related to each other by inheritance.</a:t>
            </a:r>
            <a:endParaRPr lang="en-US" b="0" dirty="0" smtClean="0">
              <a:effectLst/>
            </a:endParaRPr>
          </a:p>
          <a:p>
            <a:r>
              <a:rPr lang="en-US" dirty="0"/>
              <a:t>Polymorphism uses those methods to perform different tasks. This allows us to perform a single action in different ways</a:t>
            </a:r>
            <a:r>
              <a:rPr lang="en-US" dirty="0" smtClean="0"/>
              <a:t>.</a:t>
            </a:r>
          </a:p>
          <a:p>
            <a:endParaRPr lang="en-US" b="0" dirty="0">
              <a:effectLst/>
            </a:endParaRPr>
          </a:p>
          <a:p>
            <a:endParaRPr lang="en-US" b="0" dirty="0" smtClean="0">
              <a:effectLst/>
            </a:endParaRPr>
          </a:p>
          <a:p>
            <a:r>
              <a:rPr lang="en-US" b="1" dirty="0"/>
              <a:t>Static polymorphism :</a:t>
            </a:r>
            <a:r>
              <a:rPr lang="en-US" dirty="0"/>
              <a:t>Function Overloading</a:t>
            </a:r>
            <a:endParaRPr lang="en-US" b="0" dirty="0" smtClean="0">
              <a:effectLst/>
            </a:endParaRPr>
          </a:p>
          <a:p>
            <a:endParaRPr lang="en-US" dirty="0"/>
          </a:p>
        </p:txBody>
      </p:sp>
    </p:spTree>
    <p:extLst>
      <p:ext uri="{BB962C8B-B14F-4D97-AF65-F5344CB8AC3E}">
        <p14:creationId xmlns:p14="http://schemas.microsoft.com/office/powerpoint/2010/main" val="566684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26571" y="0"/>
            <a:ext cx="5562601" cy="6858000"/>
          </a:xfrm>
        </p:spPr>
        <p:txBody>
          <a:bodyPr>
            <a:normAutofit/>
          </a:bodyPr>
          <a:lstStyle/>
          <a:p>
            <a:r>
              <a:rPr lang="en-US" b="1" dirty="0"/>
              <a:t>Dynamic </a:t>
            </a:r>
            <a:r>
              <a:rPr lang="en-US" b="1" dirty="0" err="1"/>
              <a:t>polymorphism:Virtual</a:t>
            </a:r>
            <a:r>
              <a:rPr lang="en-US" b="1" dirty="0"/>
              <a:t> </a:t>
            </a:r>
            <a:r>
              <a:rPr lang="en-US" b="1" dirty="0" smtClean="0"/>
              <a:t>functions</a:t>
            </a:r>
            <a:r>
              <a:rPr lang="en-US" b="0" dirty="0" smtClean="0">
                <a:effectLst/>
              </a:rPr>
              <a:t/>
            </a:r>
            <a:br>
              <a:rPr lang="en-US" b="0" dirty="0" smtClean="0">
                <a:effectLst/>
              </a:rPr>
            </a:br>
            <a:endParaRPr lang="en-US" b="0" dirty="0" smtClean="0">
              <a:effectLst/>
            </a:endParaRPr>
          </a:p>
          <a:p>
            <a:pPr marL="0" indent="0">
              <a:buNone/>
            </a:pPr>
            <a:r>
              <a:rPr lang="en-US" dirty="0"/>
              <a:t> #include&lt;</a:t>
            </a:r>
            <a:r>
              <a:rPr lang="en-US" dirty="0" err="1"/>
              <a:t>iostream</a:t>
            </a:r>
            <a:r>
              <a:rPr lang="en-US" dirty="0"/>
              <a:t>&gt;</a:t>
            </a:r>
            <a:endParaRPr lang="en-US" b="0" dirty="0" smtClean="0">
              <a:effectLst/>
            </a:endParaRPr>
          </a:p>
          <a:p>
            <a:pPr marL="0" indent="0">
              <a:buNone/>
            </a:pPr>
            <a:r>
              <a:rPr lang="en-US" dirty="0"/>
              <a:t> using namespace </a:t>
            </a:r>
            <a:r>
              <a:rPr lang="en-US" dirty="0" err="1"/>
              <a:t>std</a:t>
            </a:r>
            <a:r>
              <a:rPr lang="en-US" dirty="0"/>
              <a:t>;</a:t>
            </a:r>
            <a:endParaRPr lang="en-US" b="0" dirty="0" smtClean="0">
              <a:effectLst/>
            </a:endParaRPr>
          </a:p>
          <a:p>
            <a:pPr marL="0" indent="0">
              <a:buNone/>
            </a:pPr>
            <a:r>
              <a:rPr lang="en-US" dirty="0"/>
              <a:t>class Animal {</a:t>
            </a:r>
            <a:endParaRPr lang="en-US" b="0" dirty="0" smtClean="0">
              <a:effectLst/>
            </a:endParaRPr>
          </a:p>
          <a:p>
            <a:pPr marL="0" indent="0">
              <a:buNone/>
            </a:pPr>
            <a:r>
              <a:rPr lang="en-US" dirty="0"/>
              <a:t>  public:</a:t>
            </a:r>
            <a:endParaRPr lang="en-US" b="0" dirty="0" smtClean="0">
              <a:effectLst/>
            </a:endParaRPr>
          </a:p>
          <a:p>
            <a:pPr marL="0" indent="0">
              <a:buNone/>
            </a:pPr>
            <a:r>
              <a:rPr lang="en-US" dirty="0"/>
              <a:t>    void </a:t>
            </a:r>
            <a:r>
              <a:rPr lang="en-US" dirty="0" err="1"/>
              <a:t>animalSound</a:t>
            </a:r>
            <a:r>
              <a:rPr lang="en-US" dirty="0"/>
              <a:t>() {</a:t>
            </a:r>
            <a:endParaRPr lang="en-US" b="0" dirty="0" smtClean="0">
              <a:effectLst/>
            </a:endParaRPr>
          </a:p>
          <a:p>
            <a:pPr marL="0" indent="0">
              <a:buNone/>
            </a:pPr>
            <a:r>
              <a:rPr lang="en-US" dirty="0"/>
              <a:t>   </a:t>
            </a:r>
            <a:r>
              <a:rPr lang="en-US" dirty="0" err="1"/>
              <a:t>cout</a:t>
            </a:r>
            <a:r>
              <a:rPr lang="en-US" dirty="0"/>
              <a:t> &lt;&lt; "The animal makes </a:t>
            </a:r>
            <a:r>
              <a:rPr lang="en-US" dirty="0" smtClean="0"/>
              <a:t>a sound \n</a:t>
            </a:r>
            <a:r>
              <a:rPr lang="en-US" dirty="0"/>
              <a:t>";</a:t>
            </a:r>
            <a:endParaRPr lang="en-US" b="0" dirty="0" smtClean="0">
              <a:effectLst/>
            </a:endParaRPr>
          </a:p>
          <a:p>
            <a:pPr marL="0" indent="0">
              <a:buNone/>
            </a:pPr>
            <a:r>
              <a:rPr lang="en-US" dirty="0"/>
              <a:t>}</a:t>
            </a:r>
            <a:endParaRPr lang="en-US" b="0" dirty="0" smtClean="0">
              <a:effectLst/>
            </a:endParaRPr>
          </a:p>
          <a:p>
            <a:pPr marL="0" indent="0">
              <a:buNone/>
            </a:pPr>
            <a:r>
              <a:rPr lang="en-US" dirty="0"/>
              <a:t>};</a:t>
            </a:r>
            <a:endParaRPr lang="en-US" b="0" dirty="0" smtClean="0">
              <a:effectLst/>
            </a:endParaRPr>
          </a:p>
          <a:p>
            <a:pPr marL="0" indent="0">
              <a:buNone/>
            </a:pPr>
            <a:r>
              <a:rPr lang="en-US" dirty="0" smtClean="0"/>
              <a:t>class </a:t>
            </a:r>
            <a:r>
              <a:rPr lang="en-US" dirty="0"/>
              <a:t>Pig : public Animal {</a:t>
            </a:r>
            <a:endParaRPr lang="en-US" b="0" dirty="0" smtClean="0">
              <a:effectLst/>
            </a:endParaRPr>
          </a:p>
          <a:p>
            <a:pPr marL="0" indent="0">
              <a:buNone/>
            </a:pPr>
            <a:r>
              <a:rPr lang="en-US" dirty="0"/>
              <a:t>  public:</a:t>
            </a:r>
            <a:endParaRPr lang="en-US" b="0" dirty="0" smtClean="0">
              <a:effectLst/>
            </a:endParaRPr>
          </a:p>
          <a:p>
            <a:pPr marL="0" indent="0">
              <a:buNone/>
            </a:pPr>
            <a:r>
              <a:rPr lang="en-US" dirty="0"/>
              <a:t>    void </a:t>
            </a:r>
            <a:r>
              <a:rPr lang="en-US" dirty="0" err="1"/>
              <a:t>animalSound</a:t>
            </a:r>
            <a:r>
              <a:rPr lang="en-US" dirty="0"/>
              <a:t>() {</a:t>
            </a:r>
            <a:endParaRPr lang="en-US" b="0" dirty="0" smtClean="0">
              <a:effectLst/>
            </a:endParaRPr>
          </a:p>
          <a:p>
            <a:pPr marL="0" indent="0">
              <a:buNone/>
            </a:pPr>
            <a:r>
              <a:rPr lang="en-US" dirty="0"/>
              <a:t>   </a:t>
            </a:r>
            <a:r>
              <a:rPr lang="en-US" dirty="0" err="1"/>
              <a:t>cout</a:t>
            </a:r>
            <a:r>
              <a:rPr lang="en-US" dirty="0"/>
              <a:t> &lt;&lt; "The pig says: wee </a:t>
            </a:r>
            <a:r>
              <a:rPr lang="en-US" dirty="0" err="1"/>
              <a:t>wee</a:t>
            </a:r>
            <a:r>
              <a:rPr lang="en-US" dirty="0"/>
              <a:t> \n";</a:t>
            </a:r>
            <a:endParaRPr lang="en-US" b="0" dirty="0" smtClean="0">
              <a:effectLst/>
            </a:endParaRPr>
          </a:p>
          <a:p>
            <a:pPr marL="0" indent="0">
              <a:buNone/>
            </a:pPr>
            <a:r>
              <a:rPr lang="en-US" dirty="0"/>
              <a:t>}</a:t>
            </a:r>
            <a:endParaRPr lang="en-US" b="0" dirty="0" smtClean="0">
              <a:effectLst/>
            </a:endParaRPr>
          </a:p>
          <a:p>
            <a:pPr marL="0" indent="0">
              <a:buNone/>
            </a:pPr>
            <a:r>
              <a:rPr lang="en-US" dirty="0"/>
              <a:t>};</a:t>
            </a:r>
            <a:endParaRPr lang="en-US" b="0" dirty="0" smtClean="0">
              <a:effectLst/>
            </a:endParaRPr>
          </a:p>
          <a:p>
            <a:pPr marL="0" indent="0">
              <a:buNone/>
            </a:pPr>
            <a:endParaRPr lang="en-US" dirty="0"/>
          </a:p>
        </p:txBody>
      </p:sp>
      <p:sp>
        <p:nvSpPr>
          <p:cNvPr id="4" name="Content Placeholder 3"/>
          <p:cNvSpPr>
            <a:spLocks noGrp="1"/>
          </p:cNvSpPr>
          <p:nvPr>
            <p:ph sz="half" idx="2"/>
          </p:nvPr>
        </p:nvSpPr>
        <p:spPr>
          <a:xfrm>
            <a:off x="6172200" y="0"/>
            <a:ext cx="5649686" cy="6858000"/>
          </a:xfrm>
        </p:spPr>
        <p:txBody>
          <a:bodyPr>
            <a:normAutofit/>
          </a:bodyPr>
          <a:lstStyle/>
          <a:p>
            <a:pPr marL="0" indent="0">
              <a:buNone/>
            </a:pPr>
            <a:r>
              <a:rPr lang="en-US" dirty="0"/>
              <a:t>class Dog : public Animal {</a:t>
            </a:r>
            <a:endParaRPr lang="en-US" b="0" dirty="0" smtClean="0">
              <a:effectLst/>
            </a:endParaRPr>
          </a:p>
          <a:p>
            <a:pPr marL="0" indent="0">
              <a:buNone/>
            </a:pPr>
            <a:r>
              <a:rPr lang="en-US" dirty="0"/>
              <a:t>  public:</a:t>
            </a:r>
            <a:endParaRPr lang="en-US" b="0" dirty="0" smtClean="0">
              <a:effectLst/>
            </a:endParaRPr>
          </a:p>
          <a:p>
            <a:pPr marL="0" indent="0">
              <a:buNone/>
            </a:pPr>
            <a:r>
              <a:rPr lang="en-US" dirty="0"/>
              <a:t>    void </a:t>
            </a:r>
            <a:r>
              <a:rPr lang="en-US" dirty="0" err="1"/>
              <a:t>animalSound</a:t>
            </a:r>
            <a:r>
              <a:rPr lang="en-US" dirty="0"/>
              <a:t>() {</a:t>
            </a:r>
            <a:endParaRPr lang="en-US" b="0" dirty="0" smtClean="0">
              <a:effectLst/>
            </a:endParaRPr>
          </a:p>
          <a:p>
            <a:pPr marL="0" indent="0">
              <a:buNone/>
            </a:pPr>
            <a:r>
              <a:rPr lang="en-US" dirty="0"/>
              <a:t>   </a:t>
            </a:r>
            <a:r>
              <a:rPr lang="en-US" dirty="0" err="1"/>
              <a:t>cout</a:t>
            </a:r>
            <a:r>
              <a:rPr lang="en-US" dirty="0"/>
              <a:t> &lt;&lt; "The dog says: bow wow \n";</a:t>
            </a:r>
            <a:endParaRPr lang="en-US" b="0" dirty="0" smtClean="0">
              <a:effectLst/>
            </a:endParaRPr>
          </a:p>
          <a:p>
            <a:pPr marL="0" indent="0">
              <a:buNone/>
            </a:pPr>
            <a:r>
              <a:rPr lang="en-US" dirty="0"/>
              <a:t>}</a:t>
            </a:r>
            <a:endParaRPr lang="en-US" b="0" dirty="0" smtClean="0">
              <a:effectLst/>
            </a:endParaRPr>
          </a:p>
          <a:p>
            <a:pPr marL="0" indent="0">
              <a:buNone/>
            </a:pPr>
            <a:r>
              <a:rPr lang="en-US" dirty="0"/>
              <a:t>};</a:t>
            </a:r>
            <a:endParaRPr lang="en-US" b="0" dirty="0" smtClean="0">
              <a:effectLst/>
            </a:endParaRPr>
          </a:p>
          <a:p>
            <a:pPr marL="0" indent="0">
              <a:buNone/>
            </a:pPr>
            <a:endParaRPr lang="en-US" b="0" dirty="0" smtClean="0">
              <a:effectLst/>
            </a:endParaRPr>
          </a:p>
          <a:p>
            <a:pPr marL="0" indent="0">
              <a:buNone/>
            </a:pPr>
            <a:r>
              <a:rPr lang="en-US" dirty="0" err="1"/>
              <a:t>int</a:t>
            </a:r>
            <a:r>
              <a:rPr lang="en-US" dirty="0"/>
              <a:t> main() {</a:t>
            </a:r>
            <a:endParaRPr lang="en-US" b="0" dirty="0" smtClean="0">
              <a:effectLst/>
            </a:endParaRPr>
          </a:p>
          <a:p>
            <a:pPr marL="0" indent="0">
              <a:buNone/>
            </a:pPr>
            <a:r>
              <a:rPr lang="en-US" dirty="0"/>
              <a:t>  Animal </a:t>
            </a:r>
            <a:r>
              <a:rPr lang="en-US" dirty="0" err="1"/>
              <a:t>myAnimal</a:t>
            </a:r>
            <a:r>
              <a:rPr lang="en-US" dirty="0"/>
              <a:t>;</a:t>
            </a:r>
            <a:endParaRPr lang="en-US" b="0" dirty="0" smtClean="0">
              <a:effectLst/>
            </a:endParaRPr>
          </a:p>
          <a:p>
            <a:pPr marL="0" indent="0">
              <a:buNone/>
            </a:pPr>
            <a:r>
              <a:rPr lang="en-US" dirty="0"/>
              <a:t>  Pig </a:t>
            </a:r>
            <a:r>
              <a:rPr lang="en-US" dirty="0" err="1"/>
              <a:t>myPig</a:t>
            </a:r>
            <a:r>
              <a:rPr lang="en-US" dirty="0"/>
              <a:t>;</a:t>
            </a:r>
            <a:endParaRPr lang="en-US" b="0" dirty="0" smtClean="0">
              <a:effectLst/>
            </a:endParaRPr>
          </a:p>
          <a:p>
            <a:pPr marL="0" indent="0">
              <a:buNone/>
            </a:pPr>
            <a:r>
              <a:rPr lang="en-US" dirty="0"/>
              <a:t>  Dog </a:t>
            </a:r>
            <a:r>
              <a:rPr lang="en-US" dirty="0" err="1"/>
              <a:t>myDog</a:t>
            </a:r>
            <a:r>
              <a:rPr lang="en-US" dirty="0"/>
              <a:t>;</a:t>
            </a:r>
            <a:endParaRPr lang="en-US" b="0" dirty="0" smtClean="0">
              <a:effectLst/>
            </a:endParaRPr>
          </a:p>
          <a:p>
            <a:pPr marL="0" indent="0">
              <a:buNone/>
            </a:pPr>
            <a:r>
              <a:rPr lang="en-US" dirty="0"/>
              <a:t>  </a:t>
            </a:r>
            <a:r>
              <a:rPr lang="en-US" dirty="0" err="1"/>
              <a:t>myAnimal.animalSound</a:t>
            </a:r>
            <a:r>
              <a:rPr lang="en-US" dirty="0"/>
              <a:t>();</a:t>
            </a:r>
            <a:endParaRPr lang="en-US" b="0" dirty="0" smtClean="0">
              <a:effectLst/>
            </a:endParaRPr>
          </a:p>
          <a:p>
            <a:pPr marL="0" indent="0">
              <a:buNone/>
            </a:pPr>
            <a:r>
              <a:rPr lang="en-US" dirty="0"/>
              <a:t>  </a:t>
            </a:r>
            <a:r>
              <a:rPr lang="en-US" dirty="0" err="1"/>
              <a:t>myPig.animalSound</a:t>
            </a:r>
            <a:r>
              <a:rPr lang="en-US" dirty="0"/>
              <a:t>();</a:t>
            </a:r>
            <a:endParaRPr lang="en-US" b="0" dirty="0" smtClean="0">
              <a:effectLst/>
            </a:endParaRPr>
          </a:p>
          <a:p>
            <a:pPr marL="0" indent="0">
              <a:buNone/>
            </a:pPr>
            <a:r>
              <a:rPr lang="en-US" dirty="0"/>
              <a:t>  </a:t>
            </a:r>
            <a:r>
              <a:rPr lang="en-US" dirty="0" err="1"/>
              <a:t>myDog.animalSound</a:t>
            </a:r>
            <a:r>
              <a:rPr lang="en-US" dirty="0"/>
              <a:t>();</a:t>
            </a:r>
            <a:endParaRPr lang="en-US" b="0" dirty="0" smtClean="0">
              <a:effectLst/>
            </a:endParaRPr>
          </a:p>
          <a:p>
            <a:pPr marL="0" indent="0">
              <a:buNone/>
            </a:pPr>
            <a:r>
              <a:rPr lang="en-US" dirty="0"/>
              <a:t>  return 0;</a:t>
            </a:r>
            <a:endParaRPr lang="en-US" b="0" dirty="0" smtClean="0">
              <a:effectLst/>
            </a:endParaRPr>
          </a:p>
          <a:p>
            <a:pPr marL="0" indent="0">
              <a:buNone/>
            </a:pPr>
            <a:r>
              <a:rPr lang="en-US" dirty="0" smtClean="0"/>
              <a:t>}</a:t>
            </a:r>
            <a:endParaRPr lang="en-US" b="0" dirty="0" smtClean="0">
              <a:effectLst/>
            </a:endParaRPr>
          </a:p>
        </p:txBody>
      </p:sp>
    </p:spTree>
    <p:extLst>
      <p:ext uri="{BB962C8B-B14F-4D97-AF65-F5344CB8AC3E}">
        <p14:creationId xmlns:p14="http://schemas.microsoft.com/office/powerpoint/2010/main" val="2375353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C++Introduction</a:t>
            </a:r>
          </a:p>
        </p:txBody>
      </p:sp>
      <p:sp>
        <p:nvSpPr>
          <p:cNvPr id="3" name="Content Placeholder 2"/>
          <p:cNvSpPr>
            <a:spLocks noGrp="1"/>
          </p:cNvSpPr>
          <p:nvPr>
            <p:ph idx="1"/>
          </p:nvPr>
        </p:nvSpPr>
        <p:spPr/>
        <p:txBody>
          <a:bodyPr/>
          <a:lstStyle/>
          <a:p>
            <a:r>
              <a:rPr lang="en-US" dirty="0"/>
              <a:t>C++ is a cross-platform language that can be used to create high-performance applications.</a:t>
            </a:r>
            <a:endParaRPr lang="en-US" b="0" dirty="0" smtClean="0">
              <a:effectLst/>
            </a:endParaRPr>
          </a:p>
          <a:p>
            <a:r>
              <a:rPr lang="en-US" dirty="0"/>
              <a:t>C++ was developed by </a:t>
            </a:r>
            <a:r>
              <a:rPr lang="en-US" dirty="0" err="1"/>
              <a:t>Bjarne</a:t>
            </a:r>
            <a:r>
              <a:rPr lang="en-US" dirty="0"/>
              <a:t> </a:t>
            </a:r>
            <a:r>
              <a:rPr lang="en-US" dirty="0" err="1" smtClean="0"/>
              <a:t>Stroustrup</a:t>
            </a:r>
            <a:r>
              <a:rPr lang="en-US" dirty="0" smtClean="0"/>
              <a:t>.</a:t>
            </a:r>
            <a:endParaRPr lang="en-US" b="0" dirty="0" smtClean="0">
              <a:effectLst/>
            </a:endParaRPr>
          </a:p>
          <a:p>
            <a:r>
              <a:rPr lang="en-US" dirty="0"/>
              <a:t>C++ gives programmers a high level of control over system resources and memory.</a:t>
            </a:r>
            <a:endParaRPr lang="en-US" b="0" dirty="0" smtClean="0">
              <a:effectLst/>
            </a:endParaRPr>
          </a:p>
          <a:p>
            <a:r>
              <a:rPr lang="en-US" dirty="0"/>
              <a:t>The language was updated 4 major times in 2011, 2014, 2017, and 2020 to C++11, C++14, C++17, C++20.</a:t>
            </a:r>
            <a:endParaRPr lang="en-US" b="0" dirty="0" smtClean="0">
              <a:effectLst/>
            </a:endParaRPr>
          </a:p>
          <a:p>
            <a:pPr marL="0" indent="0">
              <a:buNone/>
            </a:pPr>
            <a:endParaRPr lang="en-US" dirty="0"/>
          </a:p>
        </p:txBody>
      </p:sp>
    </p:spTree>
    <p:extLst>
      <p:ext uri="{BB962C8B-B14F-4D97-AF65-F5344CB8AC3E}">
        <p14:creationId xmlns:p14="http://schemas.microsoft.com/office/powerpoint/2010/main" val="21810763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Overloading</a:t>
            </a:r>
          </a:p>
        </p:txBody>
      </p:sp>
      <p:sp>
        <p:nvSpPr>
          <p:cNvPr id="3" name="Content Placeholder 2"/>
          <p:cNvSpPr>
            <a:spLocks noGrp="1"/>
          </p:cNvSpPr>
          <p:nvPr>
            <p:ph sz="half" idx="1"/>
          </p:nvPr>
        </p:nvSpPr>
        <p:spPr/>
        <p:txBody>
          <a:bodyPr>
            <a:normAutofit fontScale="85000" lnSpcReduction="20000"/>
          </a:bodyPr>
          <a:lstStyle/>
          <a:p>
            <a:r>
              <a:rPr lang="en-US" dirty="0"/>
              <a:t>With function overloading, multiple functions can have the same name with different parameters</a:t>
            </a:r>
            <a:endParaRPr lang="en-US" b="0" dirty="0" smtClean="0">
              <a:effectLst/>
            </a:endParaRPr>
          </a:p>
          <a:p>
            <a:pPr marL="0" indent="0">
              <a:buNone/>
            </a:pPr>
            <a:r>
              <a:rPr lang="en-US" dirty="0"/>
              <a:t>#include &lt;</a:t>
            </a:r>
            <a:r>
              <a:rPr lang="en-US" dirty="0" err="1"/>
              <a:t>iostream</a:t>
            </a:r>
            <a:r>
              <a:rPr lang="en-US" dirty="0"/>
              <a:t>&gt;</a:t>
            </a:r>
            <a:endParaRPr lang="en-US" b="1" dirty="0" smtClean="0">
              <a:effectLst/>
            </a:endParaRPr>
          </a:p>
          <a:p>
            <a:pPr marL="0" indent="0">
              <a:buNone/>
            </a:pPr>
            <a:r>
              <a:rPr lang="en-US" dirty="0"/>
              <a:t>using namespace </a:t>
            </a:r>
            <a:r>
              <a:rPr lang="en-US" dirty="0" err="1"/>
              <a:t>std</a:t>
            </a:r>
            <a:r>
              <a:rPr lang="en-US" dirty="0"/>
              <a:t>;</a:t>
            </a:r>
            <a:endParaRPr lang="en-US" b="1" dirty="0" smtClean="0">
              <a:effectLst/>
            </a:endParaRPr>
          </a:p>
          <a:p>
            <a:pPr marL="0" indent="0">
              <a:buNone/>
            </a:pPr>
            <a:r>
              <a:rPr lang="en-US" dirty="0" smtClean="0"/>
              <a:t>class </a:t>
            </a:r>
            <a:r>
              <a:rPr lang="en-US" dirty="0"/>
              <a:t>Calculator {</a:t>
            </a:r>
            <a:endParaRPr lang="en-US" b="1" dirty="0" smtClean="0">
              <a:effectLst/>
            </a:endParaRPr>
          </a:p>
          <a:p>
            <a:pPr marL="0" indent="0">
              <a:buNone/>
            </a:pPr>
            <a:r>
              <a:rPr lang="en-US" dirty="0"/>
              <a:t>public:</a:t>
            </a:r>
            <a:endParaRPr lang="en-US" b="1" dirty="0" smtClean="0">
              <a:effectLst/>
            </a:endParaRPr>
          </a:p>
          <a:p>
            <a:pPr marL="0" indent="0">
              <a:buNone/>
            </a:pPr>
            <a:r>
              <a:rPr lang="en-US" dirty="0"/>
              <a:t>       </a:t>
            </a:r>
            <a:r>
              <a:rPr lang="en-US" dirty="0" err="1"/>
              <a:t>int</a:t>
            </a:r>
            <a:r>
              <a:rPr lang="en-US" dirty="0"/>
              <a:t> add(</a:t>
            </a:r>
            <a:r>
              <a:rPr lang="en-US" dirty="0" err="1"/>
              <a:t>int</a:t>
            </a:r>
            <a:r>
              <a:rPr lang="en-US" dirty="0"/>
              <a:t> a, </a:t>
            </a:r>
            <a:r>
              <a:rPr lang="en-US" dirty="0" err="1"/>
              <a:t>int</a:t>
            </a:r>
            <a:r>
              <a:rPr lang="en-US" dirty="0"/>
              <a:t> b) {</a:t>
            </a:r>
            <a:endParaRPr lang="en-US" b="1" dirty="0" smtClean="0">
              <a:effectLst/>
            </a:endParaRPr>
          </a:p>
          <a:p>
            <a:pPr marL="0" indent="0">
              <a:buNone/>
            </a:pPr>
            <a:r>
              <a:rPr lang="en-US" dirty="0"/>
              <a:t>        return a + b;</a:t>
            </a:r>
            <a:endParaRPr lang="en-US" b="1" dirty="0" smtClean="0">
              <a:effectLst/>
            </a:endParaRPr>
          </a:p>
          <a:p>
            <a:pPr marL="0" indent="0">
              <a:buNone/>
            </a:pPr>
            <a:r>
              <a:rPr lang="en-US" dirty="0"/>
              <a:t>    }</a:t>
            </a:r>
            <a:endParaRPr lang="en-US" b="1" dirty="0" smtClean="0">
              <a:effectLst/>
            </a:endParaRPr>
          </a:p>
          <a:p>
            <a:pPr marL="0" indent="0">
              <a:buNone/>
            </a:pPr>
            <a:r>
              <a:rPr lang="en-US" dirty="0"/>
              <a:t>       </a:t>
            </a:r>
            <a:r>
              <a:rPr lang="en-US" dirty="0" err="1"/>
              <a:t>int</a:t>
            </a:r>
            <a:r>
              <a:rPr lang="en-US" dirty="0"/>
              <a:t> add(</a:t>
            </a:r>
            <a:r>
              <a:rPr lang="en-US" dirty="0" err="1"/>
              <a:t>int</a:t>
            </a:r>
            <a:r>
              <a:rPr lang="en-US" dirty="0"/>
              <a:t> a, </a:t>
            </a:r>
            <a:r>
              <a:rPr lang="en-US" dirty="0" err="1"/>
              <a:t>int</a:t>
            </a:r>
            <a:r>
              <a:rPr lang="en-US" dirty="0"/>
              <a:t> b, </a:t>
            </a:r>
            <a:r>
              <a:rPr lang="en-US" dirty="0" err="1"/>
              <a:t>int</a:t>
            </a:r>
            <a:r>
              <a:rPr lang="en-US" dirty="0"/>
              <a:t> c) {</a:t>
            </a:r>
            <a:endParaRPr lang="en-US" b="1" dirty="0" smtClean="0">
              <a:effectLst/>
            </a:endParaRPr>
          </a:p>
          <a:p>
            <a:pPr marL="0" indent="0">
              <a:buNone/>
            </a:pPr>
            <a:r>
              <a:rPr lang="en-US" dirty="0"/>
              <a:t>        return a + b + c;</a:t>
            </a:r>
            <a:endParaRPr lang="en-US" b="1" dirty="0" smtClean="0">
              <a:effectLst/>
            </a:endParaRPr>
          </a:p>
          <a:p>
            <a:pPr marL="0" indent="0">
              <a:buNone/>
            </a:pPr>
            <a:r>
              <a:rPr lang="en-US" dirty="0"/>
              <a:t>    }</a:t>
            </a:r>
            <a:endParaRPr lang="en-US" b="1" dirty="0">
              <a:effectLst/>
            </a:endParaRPr>
          </a:p>
        </p:txBody>
      </p:sp>
      <p:sp>
        <p:nvSpPr>
          <p:cNvPr id="4" name="Content Placeholder 3"/>
          <p:cNvSpPr>
            <a:spLocks noGrp="1"/>
          </p:cNvSpPr>
          <p:nvPr>
            <p:ph sz="half" idx="2"/>
          </p:nvPr>
        </p:nvSpPr>
        <p:spPr/>
        <p:txBody>
          <a:bodyPr>
            <a:normAutofit fontScale="85000" lnSpcReduction="20000"/>
          </a:bodyPr>
          <a:lstStyle/>
          <a:p>
            <a:pPr marL="0" indent="0">
              <a:buNone/>
            </a:pPr>
            <a:r>
              <a:rPr lang="en-US" dirty="0"/>
              <a:t> double add(double a, double b) {</a:t>
            </a:r>
            <a:endParaRPr lang="en-US" b="1" dirty="0" smtClean="0">
              <a:effectLst/>
            </a:endParaRPr>
          </a:p>
          <a:p>
            <a:pPr marL="0" indent="0">
              <a:buNone/>
            </a:pPr>
            <a:r>
              <a:rPr lang="en-US" dirty="0"/>
              <a:t>        return a + b;</a:t>
            </a:r>
            <a:endParaRPr lang="en-US" b="1" dirty="0" smtClean="0">
              <a:effectLst/>
            </a:endParaRPr>
          </a:p>
          <a:p>
            <a:pPr marL="0" indent="0">
              <a:buNone/>
            </a:pPr>
            <a:r>
              <a:rPr lang="en-US" dirty="0"/>
              <a:t>    }</a:t>
            </a:r>
            <a:endParaRPr lang="en-US" b="1" dirty="0" smtClean="0">
              <a:effectLst/>
            </a:endParaRPr>
          </a:p>
          <a:p>
            <a:pPr marL="0" indent="0">
              <a:buNone/>
            </a:pPr>
            <a:r>
              <a:rPr lang="en-US" dirty="0" smtClean="0"/>
              <a:t>};</a:t>
            </a:r>
            <a:r>
              <a:rPr lang="en-US" b="1" dirty="0" smtClean="0">
                <a:effectLst/>
              </a:rPr>
              <a:t/>
            </a:r>
            <a:br>
              <a:rPr lang="en-US" b="1" dirty="0" smtClean="0">
                <a:effectLst/>
              </a:rPr>
            </a:br>
            <a:endParaRPr lang="en-US" b="1" dirty="0" smtClean="0">
              <a:effectLst/>
            </a:endParaRPr>
          </a:p>
          <a:p>
            <a:pPr marL="0" indent="0">
              <a:buNone/>
            </a:pPr>
            <a:r>
              <a:rPr lang="en-US" dirty="0" err="1"/>
              <a:t>int</a:t>
            </a:r>
            <a:r>
              <a:rPr lang="en-US" dirty="0"/>
              <a:t> main() {</a:t>
            </a:r>
            <a:endParaRPr lang="en-US" b="1" dirty="0" smtClean="0">
              <a:effectLst/>
            </a:endParaRPr>
          </a:p>
          <a:p>
            <a:pPr marL="0" indent="0">
              <a:buNone/>
            </a:pPr>
            <a:r>
              <a:rPr lang="en-US" dirty="0"/>
              <a:t>    Calculator </a:t>
            </a:r>
            <a:r>
              <a:rPr lang="en-US" dirty="0" err="1"/>
              <a:t>calc</a:t>
            </a:r>
            <a:r>
              <a:rPr lang="en-US" dirty="0"/>
              <a:t>;</a:t>
            </a:r>
            <a:endParaRPr lang="en-US" b="1" dirty="0" smtClean="0">
              <a:effectLst/>
            </a:endParaRPr>
          </a:p>
          <a:p>
            <a:pPr marL="0" indent="0">
              <a:buNone/>
            </a:pPr>
            <a:r>
              <a:rPr lang="en-US" dirty="0"/>
              <a:t>    </a:t>
            </a:r>
            <a:r>
              <a:rPr lang="en-US" dirty="0" err="1"/>
              <a:t>cout</a:t>
            </a:r>
            <a:r>
              <a:rPr lang="en-US" dirty="0"/>
              <a:t> &lt;&lt; "Adding two integers: " &lt;&lt; </a:t>
            </a:r>
            <a:r>
              <a:rPr lang="en-US" dirty="0" err="1"/>
              <a:t>calc.add</a:t>
            </a:r>
            <a:r>
              <a:rPr lang="en-US" dirty="0"/>
              <a:t>(3, 5);</a:t>
            </a:r>
            <a:endParaRPr lang="en-US" b="1" dirty="0" smtClean="0">
              <a:effectLst/>
            </a:endParaRPr>
          </a:p>
          <a:p>
            <a:pPr marL="0" indent="0">
              <a:buNone/>
            </a:pPr>
            <a:r>
              <a:rPr lang="en-US" dirty="0"/>
              <a:t>    </a:t>
            </a:r>
            <a:r>
              <a:rPr lang="en-US" dirty="0" err="1"/>
              <a:t>cout</a:t>
            </a:r>
            <a:r>
              <a:rPr lang="en-US" dirty="0"/>
              <a:t> &lt;&lt; "Adding three integers: " &lt;&lt; </a:t>
            </a:r>
            <a:r>
              <a:rPr lang="en-US" dirty="0" err="1"/>
              <a:t>calc.add</a:t>
            </a:r>
            <a:r>
              <a:rPr lang="en-US" dirty="0"/>
              <a:t>(3, 5, 7) ;    </a:t>
            </a:r>
            <a:r>
              <a:rPr lang="en-US" dirty="0" err="1"/>
              <a:t>cout</a:t>
            </a:r>
            <a:r>
              <a:rPr lang="en-US" dirty="0"/>
              <a:t> &lt;&lt; "Adding two double numbers: " &lt;&lt;</a:t>
            </a:r>
            <a:r>
              <a:rPr lang="en-US" dirty="0" err="1"/>
              <a:t>calc.add</a:t>
            </a:r>
            <a:r>
              <a:rPr lang="en-US" dirty="0"/>
              <a:t>(3.5, 2.7) ;</a:t>
            </a:r>
            <a:endParaRPr lang="en-US" b="1" dirty="0" smtClean="0">
              <a:effectLst/>
            </a:endParaRPr>
          </a:p>
          <a:p>
            <a:pPr marL="0" indent="0">
              <a:buNone/>
            </a:pPr>
            <a:r>
              <a:rPr lang="en-US" dirty="0"/>
              <a:t> return 0;</a:t>
            </a:r>
            <a:endParaRPr lang="en-US" b="1" dirty="0" smtClean="0">
              <a:effectLst/>
            </a:endParaRPr>
          </a:p>
          <a:p>
            <a:pPr marL="0" indent="0">
              <a:buNone/>
            </a:pPr>
            <a:r>
              <a:rPr lang="en-US" dirty="0"/>
              <a:t>}</a:t>
            </a:r>
            <a:endParaRPr lang="en-US" b="1" dirty="0">
              <a:effectLst/>
            </a:endParaRPr>
          </a:p>
        </p:txBody>
      </p:sp>
    </p:spTree>
    <p:extLst>
      <p:ext uri="{BB962C8B-B14F-4D97-AF65-F5344CB8AC3E}">
        <p14:creationId xmlns:p14="http://schemas.microsoft.com/office/powerpoint/2010/main" val="9499353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0"/>
            <a:ext cx="5181600" cy="6858000"/>
          </a:xfrm>
        </p:spPr>
        <p:txBody>
          <a:bodyPr>
            <a:normAutofit/>
          </a:bodyPr>
          <a:lstStyle/>
          <a:p>
            <a:r>
              <a:rPr lang="en-US" b="1" dirty="0"/>
              <a:t>Virtual </a:t>
            </a:r>
            <a:r>
              <a:rPr lang="en-US" b="1" dirty="0" smtClean="0"/>
              <a:t>functions</a:t>
            </a:r>
          </a:p>
          <a:p>
            <a:endParaRPr lang="en-US" b="0" dirty="0" smtClean="0">
              <a:effectLst/>
            </a:endParaRPr>
          </a:p>
          <a:p>
            <a:pPr marL="0" indent="0">
              <a:buNone/>
            </a:pPr>
            <a:r>
              <a:rPr lang="en-US" dirty="0"/>
              <a:t>#include &lt;</a:t>
            </a:r>
            <a:r>
              <a:rPr lang="en-US" dirty="0" err="1"/>
              <a:t>iostream</a:t>
            </a:r>
            <a:r>
              <a:rPr lang="en-US" dirty="0"/>
              <a:t>&gt;</a:t>
            </a:r>
            <a:endParaRPr lang="en-US" b="0" dirty="0" smtClean="0">
              <a:effectLst/>
            </a:endParaRPr>
          </a:p>
          <a:p>
            <a:pPr marL="0" indent="0">
              <a:buNone/>
            </a:pPr>
            <a:r>
              <a:rPr lang="en-US" dirty="0"/>
              <a:t>Using namespace </a:t>
            </a:r>
            <a:r>
              <a:rPr lang="en-US" dirty="0" err="1"/>
              <a:t>std</a:t>
            </a:r>
            <a:r>
              <a:rPr lang="en-US" dirty="0"/>
              <a:t>;</a:t>
            </a:r>
            <a:endParaRPr lang="en-US" b="0" dirty="0" smtClean="0">
              <a:effectLst/>
            </a:endParaRPr>
          </a:p>
          <a:p>
            <a:pPr marL="0" indent="0">
              <a:buNone/>
            </a:pPr>
            <a:r>
              <a:rPr lang="en-US" dirty="0"/>
              <a:t>class Animal {</a:t>
            </a:r>
            <a:endParaRPr lang="en-US" b="0" dirty="0" smtClean="0">
              <a:effectLst/>
            </a:endParaRPr>
          </a:p>
          <a:p>
            <a:pPr marL="0" indent="0">
              <a:buNone/>
            </a:pPr>
            <a:r>
              <a:rPr lang="en-US" dirty="0"/>
              <a:t>public:</a:t>
            </a:r>
            <a:endParaRPr lang="en-US" b="0" dirty="0" smtClean="0">
              <a:effectLst/>
            </a:endParaRPr>
          </a:p>
          <a:p>
            <a:pPr marL="0" indent="0">
              <a:buNone/>
            </a:pPr>
            <a:r>
              <a:rPr lang="en-US" dirty="0"/>
              <a:t>    // Virtual function</a:t>
            </a:r>
            <a:endParaRPr lang="en-US" b="0" dirty="0" smtClean="0">
              <a:effectLst/>
            </a:endParaRPr>
          </a:p>
          <a:p>
            <a:pPr marL="0" indent="0">
              <a:buNone/>
            </a:pPr>
            <a:r>
              <a:rPr lang="en-US" dirty="0"/>
              <a:t>    virtual void </a:t>
            </a:r>
            <a:r>
              <a:rPr lang="en-US" dirty="0" err="1"/>
              <a:t>makeSound</a:t>
            </a:r>
            <a:r>
              <a:rPr lang="en-US" dirty="0"/>
              <a:t>() </a:t>
            </a:r>
            <a:r>
              <a:rPr lang="en-US" dirty="0" err="1"/>
              <a:t>const</a:t>
            </a:r>
            <a:r>
              <a:rPr lang="en-US" dirty="0"/>
              <a:t> {</a:t>
            </a:r>
            <a:endParaRPr lang="en-US" b="0" dirty="0" smtClean="0">
              <a:effectLst/>
            </a:endParaRPr>
          </a:p>
          <a:p>
            <a:pPr marL="0" indent="0">
              <a:buNone/>
            </a:pPr>
            <a:r>
              <a:rPr lang="en-US" dirty="0"/>
              <a:t>  </a:t>
            </a:r>
            <a:r>
              <a:rPr lang="en-US" dirty="0" err="1"/>
              <a:t>cout</a:t>
            </a:r>
            <a:r>
              <a:rPr lang="en-US" dirty="0"/>
              <a:t> &lt;&lt; "Some generic sound\n";</a:t>
            </a:r>
            <a:endParaRPr lang="en-US" b="0" dirty="0" smtClean="0">
              <a:effectLst/>
            </a:endParaRPr>
          </a:p>
          <a:p>
            <a:pPr marL="0" indent="0">
              <a:buNone/>
            </a:pPr>
            <a:r>
              <a:rPr lang="en-US" dirty="0"/>
              <a:t>    }</a:t>
            </a:r>
            <a:endParaRPr lang="en-US" b="0" dirty="0" smtClean="0">
              <a:effectLst/>
            </a:endParaRPr>
          </a:p>
          <a:p>
            <a:pPr marL="0" indent="0">
              <a:buNone/>
            </a:pPr>
            <a:r>
              <a:rPr lang="en-US" dirty="0"/>
              <a:t>};</a:t>
            </a:r>
            <a:endParaRPr lang="en-US" b="0" dirty="0" smtClean="0">
              <a:effectLst/>
            </a:endParaRPr>
          </a:p>
          <a:p>
            <a:pPr marL="0" indent="0">
              <a:buNone/>
            </a:pPr>
            <a:r>
              <a:rPr lang="en-US" dirty="0" smtClean="0"/>
              <a:t/>
            </a:r>
            <a:br>
              <a:rPr lang="en-US" dirty="0" smtClean="0"/>
            </a:br>
            <a:endParaRPr lang="en-US" dirty="0"/>
          </a:p>
        </p:txBody>
      </p:sp>
      <p:sp>
        <p:nvSpPr>
          <p:cNvPr id="4" name="Content Placeholder 3"/>
          <p:cNvSpPr>
            <a:spLocks noGrp="1"/>
          </p:cNvSpPr>
          <p:nvPr>
            <p:ph sz="half" idx="2"/>
          </p:nvPr>
        </p:nvSpPr>
        <p:spPr>
          <a:xfrm>
            <a:off x="6172200" y="0"/>
            <a:ext cx="5181600" cy="6857999"/>
          </a:xfrm>
        </p:spPr>
        <p:txBody>
          <a:bodyPr>
            <a:normAutofit/>
          </a:bodyPr>
          <a:lstStyle/>
          <a:p>
            <a:pPr marL="0" indent="0">
              <a:buNone/>
            </a:pPr>
            <a:r>
              <a:rPr lang="en-US" dirty="0"/>
              <a:t>class Dog : public Animal {</a:t>
            </a:r>
            <a:endParaRPr lang="en-US" b="0" dirty="0" smtClean="0">
              <a:effectLst/>
            </a:endParaRPr>
          </a:p>
          <a:p>
            <a:pPr marL="0" indent="0">
              <a:buNone/>
            </a:pPr>
            <a:r>
              <a:rPr lang="en-US" dirty="0"/>
              <a:t>public:</a:t>
            </a:r>
            <a:endParaRPr lang="en-US" b="0" dirty="0" smtClean="0">
              <a:effectLst/>
            </a:endParaRPr>
          </a:p>
          <a:p>
            <a:pPr marL="0" indent="0">
              <a:buNone/>
            </a:pPr>
            <a:r>
              <a:rPr lang="en-US" dirty="0"/>
              <a:t>    // Override the virtual function</a:t>
            </a:r>
            <a:endParaRPr lang="en-US" b="0" dirty="0" smtClean="0">
              <a:effectLst/>
            </a:endParaRPr>
          </a:p>
          <a:p>
            <a:pPr marL="0" indent="0">
              <a:buNone/>
            </a:pPr>
            <a:r>
              <a:rPr lang="en-US" dirty="0"/>
              <a:t>    void </a:t>
            </a:r>
            <a:r>
              <a:rPr lang="en-US" dirty="0" err="1"/>
              <a:t>makeSound</a:t>
            </a:r>
            <a:r>
              <a:rPr lang="en-US" dirty="0"/>
              <a:t>() </a:t>
            </a:r>
            <a:r>
              <a:rPr lang="en-US" dirty="0" err="1"/>
              <a:t>const</a:t>
            </a:r>
            <a:r>
              <a:rPr lang="en-US" dirty="0"/>
              <a:t> override {</a:t>
            </a:r>
            <a:endParaRPr lang="en-US" b="0" dirty="0" smtClean="0">
              <a:effectLst/>
            </a:endParaRPr>
          </a:p>
          <a:p>
            <a:pPr marL="0" indent="0">
              <a:buNone/>
            </a:pPr>
            <a:r>
              <a:rPr lang="en-US" dirty="0"/>
              <a:t>     </a:t>
            </a:r>
            <a:r>
              <a:rPr lang="en-US" dirty="0" err="1"/>
              <a:t>cout</a:t>
            </a:r>
            <a:r>
              <a:rPr lang="en-US" dirty="0"/>
              <a:t> &lt;&lt; "Woof!\n";</a:t>
            </a:r>
            <a:endParaRPr lang="en-US" b="0" dirty="0" smtClean="0">
              <a:effectLst/>
            </a:endParaRPr>
          </a:p>
          <a:p>
            <a:pPr marL="0" indent="0">
              <a:buNone/>
            </a:pPr>
            <a:r>
              <a:rPr lang="en-US" dirty="0"/>
              <a:t>    }</a:t>
            </a:r>
            <a:endParaRPr lang="en-US" b="0" dirty="0" smtClean="0">
              <a:effectLst/>
            </a:endParaRPr>
          </a:p>
          <a:p>
            <a:pPr marL="0" indent="0">
              <a:buNone/>
            </a:pPr>
            <a:r>
              <a:rPr lang="en-US" dirty="0" smtClean="0"/>
              <a:t>};</a:t>
            </a:r>
            <a:r>
              <a:rPr lang="en-US" b="0" dirty="0" smtClean="0">
                <a:effectLst/>
              </a:rPr>
              <a:t/>
            </a:r>
            <a:br>
              <a:rPr lang="en-US" b="0" dirty="0" smtClean="0">
                <a:effectLst/>
              </a:rPr>
            </a:br>
            <a:endParaRPr lang="en-US" b="0" dirty="0" smtClean="0">
              <a:effectLst/>
            </a:endParaRPr>
          </a:p>
          <a:p>
            <a:pPr marL="0" indent="0">
              <a:buNone/>
            </a:pPr>
            <a:r>
              <a:rPr lang="en-US" dirty="0" err="1"/>
              <a:t>int</a:t>
            </a:r>
            <a:r>
              <a:rPr lang="en-US" dirty="0"/>
              <a:t> main() {</a:t>
            </a:r>
            <a:endParaRPr lang="en-US" b="0" dirty="0" smtClean="0">
              <a:effectLst/>
            </a:endParaRPr>
          </a:p>
          <a:p>
            <a:pPr marL="0" indent="0">
              <a:buNone/>
            </a:pPr>
            <a:r>
              <a:rPr lang="en-US" dirty="0"/>
              <a:t>// Creating a Dog object through a base class pointer</a:t>
            </a:r>
            <a:endParaRPr lang="en-US" b="0" dirty="0" smtClean="0">
              <a:effectLst/>
            </a:endParaRPr>
          </a:p>
          <a:p>
            <a:pPr marL="0" indent="0">
              <a:buNone/>
            </a:pPr>
            <a:r>
              <a:rPr lang="en-US" dirty="0"/>
              <a:t>    Animal* animal1 = new Dog(); </a:t>
            </a:r>
            <a:endParaRPr lang="en-US" b="0" dirty="0" smtClean="0">
              <a:effectLst/>
            </a:endParaRPr>
          </a:p>
          <a:p>
            <a:pPr marL="0" indent="0">
              <a:buNone/>
            </a:pPr>
            <a:r>
              <a:rPr lang="en-US" dirty="0"/>
              <a:t>   animal1-&gt;</a:t>
            </a:r>
            <a:r>
              <a:rPr lang="en-US" dirty="0" err="1"/>
              <a:t>makeSound</a:t>
            </a:r>
            <a:r>
              <a:rPr lang="en-US" dirty="0"/>
              <a:t>(); // Output: Woof!</a:t>
            </a:r>
            <a:endParaRPr lang="en-US" b="0" dirty="0" smtClean="0">
              <a:effectLst/>
            </a:endParaRPr>
          </a:p>
          <a:p>
            <a:pPr marL="0" indent="0">
              <a:buNone/>
            </a:pPr>
            <a:r>
              <a:rPr lang="en-US" dirty="0"/>
              <a:t>   return 0;</a:t>
            </a:r>
            <a:endParaRPr lang="en-US" b="0" dirty="0" smtClean="0">
              <a:effectLst/>
            </a:endParaRPr>
          </a:p>
          <a:p>
            <a:pPr marL="0" indent="0">
              <a:buNone/>
            </a:pPr>
            <a:r>
              <a:rPr lang="en-US" dirty="0"/>
              <a:t>}</a:t>
            </a:r>
            <a:endParaRPr lang="en-US" b="0" dirty="0" smtClean="0">
              <a:effectLst/>
            </a:endParaRPr>
          </a:p>
          <a:p>
            <a:pPr marL="0" indent="0">
              <a:buNone/>
            </a:pPr>
            <a:endParaRPr lang="en-US" dirty="0"/>
          </a:p>
        </p:txBody>
      </p:sp>
    </p:spTree>
    <p:extLst>
      <p:ext uri="{BB962C8B-B14F-4D97-AF65-F5344CB8AC3E}">
        <p14:creationId xmlns:p14="http://schemas.microsoft.com/office/powerpoint/2010/main" val="523951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1919" y="1541417"/>
            <a:ext cx="5988615" cy="39319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91965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a:t>
            </a:r>
            <a:r>
              <a:rPr lang="en-US" dirty="0"/>
              <a:t>C</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a:t>C++ is one of the world's most popular programming languages.</a:t>
            </a:r>
            <a:endParaRPr lang="en-US" b="0" dirty="0" smtClean="0">
              <a:effectLst/>
            </a:endParaRPr>
          </a:p>
          <a:p>
            <a:r>
              <a:rPr lang="en-US" dirty="0"/>
              <a:t>C++ can be found in today's operating systems, Graphical User Interfaces, and embedded systems.</a:t>
            </a:r>
            <a:endParaRPr lang="en-US" b="0" dirty="0" smtClean="0">
              <a:effectLst/>
            </a:endParaRPr>
          </a:p>
          <a:p>
            <a:r>
              <a:rPr lang="en-US" dirty="0"/>
              <a:t>C++ is an object-oriented programming language which gives a clear structure to programs and allows code to be reused, lowering development costs.</a:t>
            </a:r>
            <a:endParaRPr lang="en-US" b="0" dirty="0" smtClean="0">
              <a:effectLst/>
            </a:endParaRPr>
          </a:p>
          <a:p>
            <a:r>
              <a:rPr lang="en-US" dirty="0"/>
              <a:t>C++ is portable and can be used to develop applications that can be adapted to multiple platforms.</a:t>
            </a:r>
            <a:endParaRPr lang="en-US" b="0" dirty="0" smtClean="0">
              <a:effectLst/>
            </a:endParaRPr>
          </a:p>
          <a:p>
            <a:r>
              <a:rPr lang="en-US" dirty="0"/>
              <a:t>C++ is fun and easy to learn!</a:t>
            </a:r>
            <a:endParaRPr lang="en-US" b="0" dirty="0" smtClean="0">
              <a:effectLst/>
            </a:endParaRPr>
          </a:p>
          <a:p>
            <a:r>
              <a:rPr lang="en-US" dirty="0"/>
              <a:t>As C++ is close to </a:t>
            </a:r>
            <a:r>
              <a:rPr lang="en-US" dirty="0" err="1"/>
              <a:t>C,C#,java</a:t>
            </a:r>
            <a:r>
              <a:rPr lang="en-US" dirty="0"/>
              <a:t> it makes it easy for programmers to switch to C++ or vice versa.</a:t>
            </a:r>
            <a:endParaRPr lang="en-US" b="0" dirty="0" smtClean="0">
              <a:effectLst/>
            </a:endParaRPr>
          </a:p>
          <a:p>
            <a:endParaRPr lang="en-US" dirty="0"/>
          </a:p>
        </p:txBody>
      </p:sp>
    </p:spTree>
    <p:extLst>
      <p:ext uri="{BB962C8B-B14F-4D97-AF65-F5344CB8AC3E}">
        <p14:creationId xmlns:p14="http://schemas.microsoft.com/office/powerpoint/2010/main" val="3421300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 between C and C++</a:t>
            </a:r>
          </a:p>
        </p:txBody>
      </p:sp>
      <p:sp>
        <p:nvSpPr>
          <p:cNvPr id="3" name="Content Placeholder 2"/>
          <p:cNvSpPr>
            <a:spLocks noGrp="1"/>
          </p:cNvSpPr>
          <p:nvPr>
            <p:ph idx="1"/>
          </p:nvPr>
        </p:nvSpPr>
        <p:spPr>
          <a:xfrm>
            <a:off x="838199" y="1825624"/>
            <a:ext cx="11179629" cy="5032375"/>
          </a:xfrm>
        </p:spPr>
        <p:txBody>
          <a:bodyPr>
            <a:normAutofit/>
          </a:bodyPr>
          <a:lstStyle/>
          <a:p>
            <a:r>
              <a:rPr lang="en-US" dirty="0"/>
              <a:t>C++ was developed as an extension of </a:t>
            </a:r>
            <a:r>
              <a:rPr lang="en-US" u="sng" dirty="0">
                <a:hlinkClick r:id="rId2"/>
              </a:rPr>
              <a:t>C</a:t>
            </a:r>
            <a:r>
              <a:rPr lang="en-US" dirty="0"/>
              <a:t>, and both languages have almost the same syntax.</a:t>
            </a:r>
            <a:endParaRPr lang="en-US" b="0" dirty="0" smtClean="0">
              <a:effectLst/>
            </a:endParaRPr>
          </a:p>
          <a:p>
            <a:r>
              <a:rPr lang="en-US" dirty="0"/>
              <a:t>The main difference between C and C++ is that C++ support classes and objects, while C does not</a:t>
            </a:r>
            <a:r>
              <a:rPr lang="en-US" dirty="0" smtClean="0"/>
              <a:t>.</a:t>
            </a:r>
          </a:p>
          <a:p>
            <a:endParaRPr lang="en-US" b="0" dirty="0" smtClean="0">
              <a:effectLst/>
            </a:endParaRPr>
          </a:p>
          <a:p>
            <a:r>
              <a:rPr lang="en-US" dirty="0" err="1"/>
              <a:t>Syntex</a:t>
            </a:r>
            <a:r>
              <a:rPr lang="en-US" dirty="0" smtClean="0"/>
              <a:t>:</a:t>
            </a:r>
          </a:p>
          <a:p>
            <a:endParaRPr lang="en-US" b="0" dirty="0" smtClean="0">
              <a:effectLst/>
            </a:endParaRPr>
          </a:p>
          <a:p>
            <a:pPr marL="0" indent="0">
              <a:buNone/>
            </a:pPr>
            <a:r>
              <a:rPr lang="en-US" dirty="0"/>
              <a:t>#include &lt;</a:t>
            </a:r>
            <a:r>
              <a:rPr lang="en-US" dirty="0" err="1"/>
              <a:t>iostream</a:t>
            </a:r>
            <a:r>
              <a:rPr lang="en-US" dirty="0"/>
              <a:t>&gt;</a:t>
            </a:r>
            <a:endParaRPr lang="en-US" b="0" dirty="0" smtClean="0">
              <a:effectLst/>
            </a:endParaRPr>
          </a:p>
          <a:p>
            <a:pPr marL="0" indent="0">
              <a:buNone/>
            </a:pPr>
            <a:r>
              <a:rPr lang="en-US" dirty="0"/>
              <a:t>using namespace </a:t>
            </a:r>
            <a:r>
              <a:rPr lang="en-US" dirty="0" err="1"/>
              <a:t>std</a:t>
            </a:r>
            <a:r>
              <a:rPr lang="en-US" dirty="0"/>
              <a:t>;</a:t>
            </a:r>
            <a:endParaRPr lang="en-US" b="0" dirty="0" smtClean="0">
              <a:effectLst/>
            </a:endParaRPr>
          </a:p>
          <a:p>
            <a:pPr marL="0" indent="0">
              <a:buNone/>
            </a:pPr>
            <a:r>
              <a:rPr lang="en-US" dirty="0" err="1"/>
              <a:t>int</a:t>
            </a:r>
            <a:r>
              <a:rPr lang="en-US" dirty="0"/>
              <a:t> main() {</a:t>
            </a:r>
            <a:endParaRPr lang="en-US" b="0" dirty="0" smtClean="0">
              <a:effectLst/>
            </a:endParaRPr>
          </a:p>
          <a:p>
            <a:pPr marL="0" indent="0">
              <a:buNone/>
            </a:pPr>
            <a:r>
              <a:rPr lang="en-US" dirty="0"/>
              <a:t>  </a:t>
            </a:r>
            <a:r>
              <a:rPr lang="en-US" dirty="0" err="1"/>
              <a:t>cout</a:t>
            </a:r>
            <a:r>
              <a:rPr lang="en-US" dirty="0"/>
              <a:t> &lt;&lt; "Hello World!";</a:t>
            </a:r>
            <a:endParaRPr lang="en-US" b="0" dirty="0" smtClean="0">
              <a:effectLst/>
            </a:endParaRPr>
          </a:p>
          <a:p>
            <a:pPr marL="0" indent="0">
              <a:buNone/>
            </a:pPr>
            <a:r>
              <a:rPr lang="en-US" dirty="0"/>
              <a:t>  return 0;</a:t>
            </a:r>
            <a:endParaRPr lang="en-US" b="0" dirty="0" smtClean="0">
              <a:effectLst/>
            </a:endParaRPr>
          </a:p>
          <a:p>
            <a:pPr marL="0" indent="0">
              <a:buNone/>
            </a:pPr>
            <a:r>
              <a:rPr lang="en-US" dirty="0" smtClean="0"/>
              <a:t>}</a:t>
            </a:r>
            <a:endParaRPr lang="en-US" b="0" dirty="0" smtClean="0">
              <a:effectLst/>
            </a:endParaRPr>
          </a:p>
        </p:txBody>
      </p:sp>
    </p:spTree>
    <p:extLst>
      <p:ext uri="{BB962C8B-B14F-4D97-AF65-F5344CB8AC3E}">
        <p14:creationId xmlns:p14="http://schemas.microsoft.com/office/powerpoint/2010/main" val="1863576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User Input</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#include &lt;</a:t>
            </a:r>
            <a:r>
              <a:rPr lang="en-US" dirty="0" err="1"/>
              <a:t>iostream</a:t>
            </a:r>
            <a:r>
              <a:rPr lang="en-US" dirty="0"/>
              <a:t>&gt;</a:t>
            </a:r>
            <a:endParaRPr lang="en-US" b="0" dirty="0" smtClean="0">
              <a:effectLst/>
            </a:endParaRPr>
          </a:p>
          <a:p>
            <a:pPr marL="0" indent="0">
              <a:buNone/>
            </a:pPr>
            <a:r>
              <a:rPr lang="en-US" dirty="0"/>
              <a:t>using namespace </a:t>
            </a:r>
            <a:r>
              <a:rPr lang="en-US" dirty="0" err="1"/>
              <a:t>std</a:t>
            </a:r>
            <a:r>
              <a:rPr lang="en-US" dirty="0"/>
              <a:t>;</a:t>
            </a:r>
            <a:endParaRPr lang="en-US" b="0" dirty="0" smtClean="0">
              <a:effectLst/>
            </a:endParaRPr>
          </a:p>
          <a:p>
            <a:pPr marL="0" indent="0">
              <a:buNone/>
            </a:pPr>
            <a:r>
              <a:rPr lang="en-US" dirty="0" err="1"/>
              <a:t>int</a:t>
            </a:r>
            <a:r>
              <a:rPr lang="en-US" dirty="0"/>
              <a:t> main() {</a:t>
            </a:r>
            <a:endParaRPr lang="en-US" b="0" dirty="0" smtClean="0">
              <a:effectLst/>
            </a:endParaRPr>
          </a:p>
          <a:p>
            <a:pPr marL="0" indent="0">
              <a:buNone/>
            </a:pPr>
            <a:r>
              <a:rPr lang="en-US" dirty="0"/>
              <a:t>    </a:t>
            </a:r>
            <a:r>
              <a:rPr lang="en-US" dirty="0" err="1"/>
              <a:t>int</a:t>
            </a:r>
            <a:r>
              <a:rPr lang="en-US" dirty="0"/>
              <a:t> x;</a:t>
            </a:r>
            <a:endParaRPr lang="en-US" b="0" dirty="0" smtClean="0">
              <a:effectLst/>
            </a:endParaRPr>
          </a:p>
          <a:p>
            <a:pPr marL="0" indent="0">
              <a:buNone/>
            </a:pPr>
            <a:r>
              <a:rPr lang="en-US" dirty="0" err="1"/>
              <a:t>cout</a:t>
            </a:r>
            <a:r>
              <a:rPr lang="en-US" dirty="0"/>
              <a:t> &lt;&lt; "Type a number: "; </a:t>
            </a:r>
            <a:endParaRPr lang="en-US" b="0" dirty="0" smtClean="0">
              <a:effectLst/>
            </a:endParaRPr>
          </a:p>
          <a:p>
            <a:pPr marL="0" indent="0">
              <a:buNone/>
            </a:pPr>
            <a:r>
              <a:rPr lang="en-US" dirty="0" err="1"/>
              <a:t>cin</a:t>
            </a:r>
            <a:r>
              <a:rPr lang="en-US" dirty="0"/>
              <a:t> &gt;&gt; x; </a:t>
            </a:r>
            <a:endParaRPr lang="en-US" b="0" dirty="0" smtClean="0">
              <a:effectLst/>
            </a:endParaRPr>
          </a:p>
          <a:p>
            <a:pPr marL="0" indent="0">
              <a:buNone/>
            </a:pPr>
            <a:r>
              <a:rPr lang="en-US" dirty="0" err="1"/>
              <a:t>cout</a:t>
            </a:r>
            <a:r>
              <a:rPr lang="en-US" dirty="0"/>
              <a:t> &lt;&lt; "Your number is: " &lt;&lt; x; </a:t>
            </a:r>
            <a:endParaRPr lang="en-US" b="0" dirty="0" smtClean="0">
              <a:effectLst/>
            </a:endParaRPr>
          </a:p>
          <a:p>
            <a:pPr marL="0" indent="0">
              <a:buNone/>
            </a:pPr>
            <a:r>
              <a:rPr lang="en-US" dirty="0"/>
              <a:t>  return 0;</a:t>
            </a:r>
            <a:endParaRPr lang="en-US" b="0" dirty="0" smtClean="0">
              <a:effectLst/>
            </a:endParaRPr>
          </a:p>
          <a:p>
            <a:pPr marL="0" indent="0">
              <a:buNone/>
            </a:pPr>
            <a:r>
              <a:rPr lang="en-US" dirty="0"/>
              <a:t>}</a:t>
            </a:r>
            <a:endParaRPr lang="en-US" b="0" dirty="0" smtClean="0">
              <a:effectLst/>
            </a:endParaRPr>
          </a:p>
          <a:p>
            <a:pPr marL="0" indent="0">
              <a:buNone/>
            </a:pPr>
            <a:r>
              <a:rPr lang="en-US" dirty="0" smtClean="0"/>
              <a:t/>
            </a:r>
            <a:br>
              <a:rPr lang="en-US" dirty="0" smtClean="0"/>
            </a:br>
            <a:endParaRPr lang="en-US" dirty="0"/>
          </a:p>
        </p:txBody>
      </p:sp>
    </p:spTree>
    <p:extLst>
      <p:ext uri="{BB962C8B-B14F-4D97-AF65-F5344CB8AC3E}">
        <p14:creationId xmlns:p14="http://schemas.microsoft.com/office/powerpoint/2010/main" val="1043253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a:t>
            </a:r>
            <a:r>
              <a:rPr lang="en-US" dirty="0"/>
              <a:t>)Patten in </a:t>
            </a:r>
            <a:r>
              <a:rPr lang="en-US" dirty="0" smtClean="0"/>
              <a:t>C++</a:t>
            </a:r>
            <a:endParaRPr lang="en-US" dirty="0"/>
          </a:p>
        </p:txBody>
      </p:sp>
      <p:sp>
        <p:nvSpPr>
          <p:cNvPr id="3" name="Content Placeholder 2"/>
          <p:cNvSpPr>
            <a:spLocks noGrp="1"/>
          </p:cNvSpPr>
          <p:nvPr>
            <p:ph idx="1"/>
          </p:nvPr>
        </p:nvSpPr>
        <p:spPr>
          <a:xfrm>
            <a:off x="838200" y="1825624"/>
            <a:ext cx="11353800" cy="5032375"/>
          </a:xfrm>
        </p:spPr>
        <p:txBody>
          <a:bodyPr>
            <a:normAutofit fontScale="77500" lnSpcReduction="20000"/>
          </a:bodyPr>
          <a:lstStyle/>
          <a:p>
            <a:pPr marL="0" indent="0">
              <a:buNone/>
            </a:pPr>
            <a:r>
              <a:rPr lang="en-US" dirty="0"/>
              <a:t>#include &lt;</a:t>
            </a:r>
            <a:r>
              <a:rPr lang="en-US" dirty="0" err="1" smtClean="0"/>
              <a:t>iostream</a:t>
            </a:r>
            <a:r>
              <a:rPr lang="en-US" dirty="0" smtClean="0"/>
              <a:t>&gt;</a:t>
            </a:r>
          </a:p>
          <a:p>
            <a:pPr marL="0" indent="0">
              <a:buNone/>
            </a:pPr>
            <a:r>
              <a:rPr lang="en-US" dirty="0" smtClean="0"/>
              <a:t>using </a:t>
            </a:r>
            <a:r>
              <a:rPr lang="en-US" dirty="0"/>
              <a:t>namespace </a:t>
            </a:r>
            <a:r>
              <a:rPr lang="en-US" dirty="0" err="1"/>
              <a:t>std</a:t>
            </a:r>
            <a:r>
              <a:rPr lang="en-US" dirty="0" smtClean="0"/>
              <a:t>;</a:t>
            </a:r>
            <a:endParaRPr lang="en-US" b="0" dirty="0" smtClean="0">
              <a:effectLst/>
            </a:endParaRPr>
          </a:p>
          <a:p>
            <a:pPr marL="0" indent="0">
              <a:buNone/>
            </a:pPr>
            <a:r>
              <a:rPr lang="en-US" dirty="0" err="1"/>
              <a:t>int</a:t>
            </a:r>
            <a:r>
              <a:rPr lang="en-US" dirty="0"/>
              <a:t> main() {</a:t>
            </a:r>
            <a:endParaRPr lang="en-US" b="0" dirty="0" smtClean="0">
              <a:effectLst/>
            </a:endParaRPr>
          </a:p>
          <a:p>
            <a:pPr marL="0" indent="0">
              <a:buNone/>
            </a:pPr>
            <a:r>
              <a:rPr lang="en-US" dirty="0"/>
              <a:t>    </a:t>
            </a:r>
            <a:r>
              <a:rPr lang="en-US" dirty="0" err="1"/>
              <a:t>int</a:t>
            </a:r>
            <a:r>
              <a:rPr lang="en-US" dirty="0"/>
              <a:t> rows;</a:t>
            </a:r>
            <a:endParaRPr lang="en-US" b="0" dirty="0" smtClean="0">
              <a:effectLst/>
            </a:endParaRPr>
          </a:p>
          <a:p>
            <a:pPr marL="0" indent="0">
              <a:buNone/>
            </a:pPr>
            <a:r>
              <a:rPr lang="en-US" dirty="0"/>
              <a:t>    // Input the number of rows from the user</a:t>
            </a:r>
            <a:endParaRPr lang="en-US" b="0" dirty="0" smtClean="0">
              <a:effectLst/>
            </a:endParaRPr>
          </a:p>
          <a:p>
            <a:pPr marL="0" indent="0">
              <a:buNone/>
            </a:pPr>
            <a:r>
              <a:rPr lang="en-US" dirty="0"/>
              <a:t>    </a:t>
            </a:r>
            <a:r>
              <a:rPr lang="en-US" dirty="0" err="1"/>
              <a:t>cout</a:t>
            </a:r>
            <a:r>
              <a:rPr lang="en-US" dirty="0"/>
              <a:t> &lt;&lt; "Enter the number of rows: ";</a:t>
            </a:r>
            <a:endParaRPr lang="en-US" b="0" dirty="0" smtClean="0">
              <a:effectLst/>
            </a:endParaRPr>
          </a:p>
          <a:p>
            <a:pPr marL="0" indent="0">
              <a:buNone/>
            </a:pPr>
            <a:r>
              <a:rPr lang="en-US" dirty="0"/>
              <a:t>    </a:t>
            </a:r>
            <a:r>
              <a:rPr lang="en-US" dirty="0" err="1"/>
              <a:t>cin</a:t>
            </a:r>
            <a:r>
              <a:rPr lang="en-US" dirty="0"/>
              <a:t> &gt;&gt; rows;</a:t>
            </a:r>
            <a:endParaRPr lang="en-US" b="0" dirty="0" smtClean="0">
              <a:effectLst/>
            </a:endParaRPr>
          </a:p>
          <a:p>
            <a:pPr marL="0" indent="0">
              <a:buNone/>
            </a:pPr>
            <a:r>
              <a:rPr lang="en-US" dirty="0"/>
              <a:t>    // Outer loop to iterate over each row</a:t>
            </a:r>
            <a:endParaRPr lang="en-US" b="0" dirty="0" smtClean="0">
              <a:effectLst/>
            </a:endParaRPr>
          </a:p>
          <a:p>
            <a:pPr marL="0" indent="0">
              <a:buNone/>
            </a:pPr>
            <a:r>
              <a:rPr lang="en-US" dirty="0"/>
              <a:t>    for (</a:t>
            </a:r>
            <a:r>
              <a:rPr lang="en-US" dirty="0" err="1"/>
              <a:t>int</a:t>
            </a:r>
            <a:r>
              <a:rPr lang="en-US" dirty="0"/>
              <a:t> </a:t>
            </a:r>
            <a:r>
              <a:rPr lang="en-US" dirty="0" err="1"/>
              <a:t>i</a:t>
            </a:r>
            <a:r>
              <a:rPr lang="en-US" dirty="0"/>
              <a:t> = 1; </a:t>
            </a:r>
            <a:r>
              <a:rPr lang="en-US" dirty="0" err="1"/>
              <a:t>i</a:t>
            </a:r>
            <a:r>
              <a:rPr lang="en-US" dirty="0"/>
              <a:t> &lt;= rows; ++</a:t>
            </a:r>
            <a:r>
              <a:rPr lang="en-US" dirty="0" err="1"/>
              <a:t>i</a:t>
            </a:r>
            <a:r>
              <a:rPr lang="en-US" dirty="0"/>
              <a:t>) {</a:t>
            </a:r>
            <a:endParaRPr lang="en-US" b="0" dirty="0" smtClean="0">
              <a:effectLst/>
            </a:endParaRPr>
          </a:p>
          <a:p>
            <a:pPr marL="0" indent="0">
              <a:buNone/>
            </a:pPr>
            <a:r>
              <a:rPr lang="en-US" dirty="0"/>
              <a:t>        // Inner loop to print '*' for each column</a:t>
            </a:r>
            <a:endParaRPr lang="en-US" b="0" dirty="0" smtClean="0">
              <a:effectLst/>
            </a:endParaRPr>
          </a:p>
          <a:p>
            <a:pPr marL="0" indent="0">
              <a:buNone/>
            </a:pPr>
            <a:r>
              <a:rPr lang="en-US" dirty="0"/>
              <a:t>        for (</a:t>
            </a:r>
            <a:r>
              <a:rPr lang="en-US" dirty="0" err="1"/>
              <a:t>int</a:t>
            </a:r>
            <a:r>
              <a:rPr lang="en-US" dirty="0"/>
              <a:t> j = 1; j &lt;= </a:t>
            </a:r>
            <a:r>
              <a:rPr lang="en-US" dirty="0" err="1"/>
              <a:t>i</a:t>
            </a:r>
            <a:r>
              <a:rPr lang="en-US" dirty="0"/>
              <a:t>; ++j) {</a:t>
            </a:r>
            <a:endParaRPr lang="en-US" b="0" dirty="0" smtClean="0">
              <a:effectLst/>
            </a:endParaRPr>
          </a:p>
          <a:p>
            <a:pPr marL="0" indent="0">
              <a:buNone/>
            </a:pPr>
            <a:r>
              <a:rPr lang="en-US" dirty="0"/>
              <a:t>            </a:t>
            </a:r>
            <a:r>
              <a:rPr lang="en-US" dirty="0" err="1"/>
              <a:t>cout</a:t>
            </a:r>
            <a:r>
              <a:rPr lang="en-US" dirty="0"/>
              <a:t> &lt;&lt; "* ";</a:t>
            </a:r>
            <a:endParaRPr lang="en-US" b="0" dirty="0" smtClean="0">
              <a:effectLst/>
            </a:endParaRPr>
          </a:p>
          <a:p>
            <a:pPr marL="0" indent="0">
              <a:buNone/>
            </a:pPr>
            <a:r>
              <a:rPr lang="en-US" dirty="0"/>
              <a:t>        }</a:t>
            </a:r>
            <a:endParaRPr lang="en-US" b="0" dirty="0" smtClean="0">
              <a:effectLst/>
            </a:endParaRPr>
          </a:p>
          <a:p>
            <a:pPr marL="0" indent="0">
              <a:buNone/>
            </a:pPr>
            <a:r>
              <a:rPr lang="en-US" dirty="0"/>
              <a:t>        </a:t>
            </a:r>
            <a:r>
              <a:rPr lang="en-US" dirty="0" err="1"/>
              <a:t>cout</a:t>
            </a:r>
            <a:r>
              <a:rPr lang="en-US" dirty="0"/>
              <a:t> &lt;&lt; </a:t>
            </a:r>
            <a:r>
              <a:rPr lang="en-US" dirty="0" err="1"/>
              <a:t>endl</a:t>
            </a:r>
            <a:r>
              <a:rPr lang="en-US" dirty="0"/>
              <a:t>; // Move to the next line after each row</a:t>
            </a:r>
            <a:endParaRPr lang="en-US" b="0" dirty="0" smtClean="0">
              <a:effectLst/>
            </a:endParaRPr>
          </a:p>
          <a:p>
            <a:pPr marL="0" indent="0">
              <a:buNone/>
            </a:pPr>
            <a:r>
              <a:rPr lang="en-US" dirty="0"/>
              <a:t>    }</a:t>
            </a:r>
            <a:endParaRPr lang="en-US" b="0" dirty="0" smtClean="0">
              <a:effectLst/>
            </a:endParaRPr>
          </a:p>
          <a:p>
            <a:pPr marL="0" indent="0">
              <a:buNone/>
            </a:pPr>
            <a:r>
              <a:rPr lang="en-US" dirty="0"/>
              <a:t>    return 0;</a:t>
            </a:r>
            <a:endParaRPr lang="en-US" b="0" dirty="0" smtClean="0">
              <a:effectLst/>
            </a:endParaRPr>
          </a:p>
          <a:p>
            <a:pPr marL="0" indent="0">
              <a:buNone/>
            </a:pPr>
            <a:r>
              <a:rPr lang="en-US" dirty="0"/>
              <a:t>}</a:t>
            </a:r>
            <a:endParaRPr lang="en-US" b="0" dirty="0" smtClean="0">
              <a:effectLst/>
            </a:endParaRPr>
          </a:p>
          <a:p>
            <a:pPr marL="0" indent="0">
              <a:buNone/>
            </a:pPr>
            <a:endParaRPr lang="en-US" dirty="0"/>
          </a:p>
        </p:txBody>
      </p:sp>
    </p:spTree>
    <p:extLst>
      <p:ext uri="{BB962C8B-B14F-4D97-AF65-F5344CB8AC3E}">
        <p14:creationId xmlns:p14="http://schemas.microsoft.com/office/powerpoint/2010/main" val="2394035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3)C</a:t>
            </a:r>
            <a:r>
              <a:rPr lang="en-US" dirty="0"/>
              <a:t>++ What is OOP?</a:t>
            </a:r>
            <a:endParaRPr lang="en-US" b="1" dirty="0">
              <a:effectLst/>
            </a:endParaRPr>
          </a:p>
        </p:txBody>
      </p:sp>
      <p:sp>
        <p:nvSpPr>
          <p:cNvPr id="3" name="Content Placeholder 2"/>
          <p:cNvSpPr>
            <a:spLocks noGrp="1"/>
          </p:cNvSpPr>
          <p:nvPr>
            <p:ph idx="1"/>
          </p:nvPr>
        </p:nvSpPr>
        <p:spPr/>
        <p:txBody>
          <a:bodyPr>
            <a:normAutofit fontScale="92500" lnSpcReduction="10000"/>
          </a:bodyPr>
          <a:lstStyle/>
          <a:p>
            <a:r>
              <a:rPr lang="en-US" dirty="0"/>
              <a:t>OOP stands for Object-Oriented Programming.</a:t>
            </a:r>
            <a:endParaRPr lang="en-US" b="0" dirty="0" smtClean="0">
              <a:effectLst/>
            </a:endParaRPr>
          </a:p>
          <a:p>
            <a:r>
              <a:rPr lang="en-US" dirty="0"/>
              <a:t>Procedural programming is about writing procedures or functions that perform operations on the data, while object-oriented programming is about creating objects that contain both data and functions</a:t>
            </a:r>
            <a:r>
              <a:rPr lang="en-US" dirty="0" smtClean="0"/>
              <a:t>.</a:t>
            </a:r>
          </a:p>
          <a:p>
            <a:r>
              <a:rPr lang="en-US" dirty="0" smtClean="0"/>
              <a:t>Object-oriented </a:t>
            </a:r>
            <a:r>
              <a:rPr lang="en-US" dirty="0"/>
              <a:t>programming has several advantages over procedural programming</a:t>
            </a:r>
            <a:r>
              <a:rPr lang="en-US" dirty="0" smtClean="0"/>
              <a:t>:</a:t>
            </a:r>
            <a:endParaRPr lang="en-US" b="0" dirty="0" smtClean="0">
              <a:effectLst/>
            </a:endParaRPr>
          </a:p>
          <a:p>
            <a:pPr fontAlgn="base"/>
            <a:r>
              <a:rPr lang="en-US" dirty="0"/>
              <a:t>OOP is faster and easier to execute</a:t>
            </a:r>
          </a:p>
          <a:p>
            <a:pPr fontAlgn="base"/>
            <a:r>
              <a:rPr lang="en-US" dirty="0"/>
              <a:t>OOP provides a clear structure for the programs</a:t>
            </a:r>
          </a:p>
          <a:p>
            <a:pPr fontAlgn="base"/>
            <a:r>
              <a:rPr lang="en-US" dirty="0"/>
              <a:t>OOP helps to keep the C++ code DRY "Don't Repeat Yourself", and makes the code easier to maintain, modify and debug</a:t>
            </a:r>
          </a:p>
          <a:p>
            <a:pPr fontAlgn="base"/>
            <a:r>
              <a:rPr lang="en-US" dirty="0"/>
              <a:t>OOP makes it possible to create full reusable applications with less code and shorter development time</a:t>
            </a:r>
          </a:p>
        </p:txBody>
      </p:sp>
    </p:spTree>
    <p:extLst>
      <p:ext uri="{BB962C8B-B14F-4D97-AF65-F5344CB8AC3E}">
        <p14:creationId xmlns:p14="http://schemas.microsoft.com/office/powerpoint/2010/main" val="2424644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Classes and Objects?</a:t>
            </a:r>
          </a:p>
        </p:txBody>
      </p:sp>
      <p:sp>
        <p:nvSpPr>
          <p:cNvPr id="3" name="Content Placeholder 2"/>
          <p:cNvSpPr>
            <a:spLocks noGrp="1"/>
          </p:cNvSpPr>
          <p:nvPr>
            <p:ph idx="1"/>
          </p:nvPr>
        </p:nvSpPr>
        <p:spPr/>
        <p:txBody>
          <a:bodyPr>
            <a:normAutofit/>
          </a:bodyPr>
          <a:lstStyle/>
          <a:p>
            <a:r>
              <a:rPr lang="en-US" dirty="0"/>
              <a:t>Classes and objects are the two main aspects of object-oriented programming.</a:t>
            </a:r>
            <a:endParaRPr lang="en-US" b="0" dirty="0" smtClean="0">
              <a:effectLst/>
            </a:endParaRPr>
          </a:p>
          <a:p>
            <a:r>
              <a:rPr lang="en-US" dirty="0"/>
              <a:t>C++ is an object-oriented programming language.</a:t>
            </a:r>
            <a:endParaRPr lang="en-US" b="0" dirty="0" smtClean="0">
              <a:effectLst/>
            </a:endParaRPr>
          </a:p>
          <a:p>
            <a:r>
              <a:rPr lang="en-US" dirty="0"/>
              <a:t>Everything in C++ is associated with classes and objects, along with its attributes and methods. For example: in real life, a car is an object. The car has attributes, such as weight and color, and methods, such as drive and brake.</a:t>
            </a:r>
            <a:endParaRPr lang="en-US" b="0" dirty="0" smtClean="0">
              <a:effectLst/>
            </a:endParaRPr>
          </a:p>
          <a:p>
            <a:r>
              <a:rPr lang="en-US" dirty="0"/>
              <a:t>Attributes and methods are basically variables and functions that belongs to the class. These are often referred to as "class members".</a:t>
            </a:r>
            <a:endParaRPr lang="en-US" b="0" dirty="0" smtClean="0">
              <a:effectLst/>
            </a:endParaRPr>
          </a:p>
          <a:p>
            <a:r>
              <a:rPr lang="en-US" dirty="0"/>
              <a:t>A class is a user-defined data type that we can use in our program, and it works as an object constructor, or a "blueprint" for creating objects.</a:t>
            </a:r>
            <a:endParaRPr lang="en-US" b="0" dirty="0" smtClean="0">
              <a:effectLst/>
            </a:endParaRPr>
          </a:p>
          <a:p>
            <a:endParaRPr lang="en-US" dirty="0"/>
          </a:p>
        </p:txBody>
      </p:sp>
    </p:spTree>
    <p:extLst>
      <p:ext uri="{BB962C8B-B14F-4D97-AF65-F5344CB8AC3E}">
        <p14:creationId xmlns:p14="http://schemas.microsoft.com/office/powerpoint/2010/main" val="816789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0"/>
            <a:ext cx="5181600" cy="6858000"/>
          </a:xfrm>
        </p:spPr>
        <p:txBody>
          <a:bodyPr>
            <a:normAutofit lnSpcReduction="10000"/>
          </a:bodyPr>
          <a:lstStyle/>
          <a:p>
            <a:r>
              <a:rPr lang="en-US" dirty="0"/>
              <a:t>Create a </a:t>
            </a:r>
            <a:r>
              <a:rPr lang="en-US" b="1" dirty="0"/>
              <a:t>class</a:t>
            </a:r>
            <a:endParaRPr lang="en-US" b="0" dirty="0" smtClean="0">
              <a:effectLst/>
            </a:endParaRPr>
          </a:p>
          <a:p>
            <a:pPr marL="0" indent="0">
              <a:buNone/>
            </a:pPr>
            <a:r>
              <a:rPr lang="en-US" dirty="0"/>
              <a:t>#include &lt;</a:t>
            </a:r>
            <a:r>
              <a:rPr lang="en-US" dirty="0" err="1"/>
              <a:t>iostream</a:t>
            </a:r>
            <a:r>
              <a:rPr lang="en-US" dirty="0"/>
              <a:t>&gt;</a:t>
            </a:r>
            <a:endParaRPr lang="en-US" b="0" dirty="0" smtClean="0">
              <a:effectLst/>
            </a:endParaRPr>
          </a:p>
          <a:p>
            <a:pPr marL="0" indent="0">
              <a:buNone/>
            </a:pPr>
            <a:r>
              <a:rPr lang="en-US" dirty="0"/>
              <a:t>using namespace </a:t>
            </a:r>
            <a:r>
              <a:rPr lang="en-US" dirty="0" err="1"/>
              <a:t>std</a:t>
            </a:r>
            <a:r>
              <a:rPr lang="en-US" dirty="0"/>
              <a:t>;</a:t>
            </a:r>
            <a:endParaRPr lang="en-US" b="0" dirty="0" smtClean="0">
              <a:effectLst/>
            </a:endParaRPr>
          </a:p>
          <a:p>
            <a:pPr marL="0" indent="0">
              <a:buNone/>
            </a:pPr>
            <a:r>
              <a:rPr lang="en-US" dirty="0"/>
              <a:t>// Define a class named 'Rectangle'</a:t>
            </a:r>
            <a:endParaRPr lang="en-US" b="0" dirty="0" smtClean="0">
              <a:effectLst/>
            </a:endParaRPr>
          </a:p>
          <a:p>
            <a:pPr marL="0" indent="0">
              <a:buNone/>
            </a:pPr>
            <a:r>
              <a:rPr lang="en-US" dirty="0"/>
              <a:t>class Rectangle {</a:t>
            </a:r>
            <a:endParaRPr lang="en-US" b="0" dirty="0" smtClean="0">
              <a:effectLst/>
            </a:endParaRPr>
          </a:p>
          <a:p>
            <a:pPr marL="0" indent="0">
              <a:buNone/>
            </a:pPr>
            <a:r>
              <a:rPr lang="en-US" dirty="0"/>
              <a:t>public:</a:t>
            </a:r>
            <a:endParaRPr lang="en-US" b="0" dirty="0" smtClean="0">
              <a:effectLst/>
            </a:endParaRPr>
          </a:p>
          <a:p>
            <a:pPr marL="0" indent="0">
              <a:buNone/>
            </a:pPr>
            <a:r>
              <a:rPr lang="en-US" dirty="0"/>
              <a:t>    </a:t>
            </a:r>
            <a:r>
              <a:rPr lang="en-US" dirty="0" err="1"/>
              <a:t>int</a:t>
            </a:r>
            <a:r>
              <a:rPr lang="en-US" dirty="0"/>
              <a:t> width;</a:t>
            </a:r>
            <a:endParaRPr lang="en-US" b="0" dirty="0" smtClean="0">
              <a:effectLst/>
            </a:endParaRPr>
          </a:p>
          <a:p>
            <a:pPr marL="0" indent="0">
              <a:buNone/>
            </a:pPr>
            <a:r>
              <a:rPr lang="en-US" dirty="0"/>
              <a:t>    </a:t>
            </a:r>
            <a:r>
              <a:rPr lang="en-US" dirty="0" err="1"/>
              <a:t>int</a:t>
            </a:r>
            <a:r>
              <a:rPr lang="en-US" dirty="0"/>
              <a:t> height;</a:t>
            </a:r>
            <a:endParaRPr lang="en-US" b="0" dirty="0" smtClean="0">
              <a:effectLst/>
            </a:endParaRPr>
          </a:p>
          <a:p>
            <a:pPr marL="0" indent="0">
              <a:buNone/>
            </a:pPr>
            <a:r>
              <a:rPr lang="en-US" dirty="0"/>
              <a:t>    // Constructor method</a:t>
            </a:r>
            <a:endParaRPr lang="en-US" b="0" dirty="0" smtClean="0">
              <a:effectLst/>
            </a:endParaRPr>
          </a:p>
          <a:p>
            <a:pPr marL="0" indent="0">
              <a:buNone/>
            </a:pPr>
            <a:r>
              <a:rPr lang="en-US" dirty="0"/>
              <a:t>    Rectangle(</a:t>
            </a:r>
            <a:r>
              <a:rPr lang="en-US" dirty="0" err="1"/>
              <a:t>int</a:t>
            </a:r>
            <a:r>
              <a:rPr lang="en-US" dirty="0"/>
              <a:t> w, </a:t>
            </a:r>
            <a:r>
              <a:rPr lang="en-US" dirty="0" err="1"/>
              <a:t>int</a:t>
            </a:r>
            <a:r>
              <a:rPr lang="en-US" dirty="0"/>
              <a:t> h) {</a:t>
            </a:r>
            <a:endParaRPr lang="en-US" b="0" dirty="0" smtClean="0">
              <a:effectLst/>
            </a:endParaRPr>
          </a:p>
          <a:p>
            <a:pPr marL="0" indent="0">
              <a:buNone/>
            </a:pPr>
            <a:r>
              <a:rPr lang="en-US" dirty="0"/>
              <a:t>        width = w;</a:t>
            </a:r>
            <a:endParaRPr lang="en-US" b="0" dirty="0" smtClean="0">
              <a:effectLst/>
            </a:endParaRPr>
          </a:p>
          <a:p>
            <a:pPr marL="0" indent="0">
              <a:buNone/>
            </a:pPr>
            <a:r>
              <a:rPr lang="en-US" dirty="0"/>
              <a:t>        height = h;</a:t>
            </a:r>
            <a:endParaRPr lang="en-US" b="0" dirty="0" smtClean="0">
              <a:effectLst/>
            </a:endParaRPr>
          </a:p>
          <a:p>
            <a:pPr marL="0" indent="0">
              <a:buNone/>
            </a:pPr>
            <a:r>
              <a:rPr lang="en-US" dirty="0"/>
              <a:t>    }</a:t>
            </a:r>
            <a:endParaRPr lang="en-US" b="0" dirty="0" smtClean="0">
              <a:effectLst/>
            </a:endParaRPr>
          </a:p>
          <a:p>
            <a:endParaRPr lang="en-US" dirty="0"/>
          </a:p>
        </p:txBody>
      </p:sp>
      <p:sp>
        <p:nvSpPr>
          <p:cNvPr id="4" name="Content Placeholder 3"/>
          <p:cNvSpPr>
            <a:spLocks noGrp="1"/>
          </p:cNvSpPr>
          <p:nvPr>
            <p:ph sz="half" idx="2"/>
          </p:nvPr>
        </p:nvSpPr>
        <p:spPr>
          <a:xfrm>
            <a:off x="6172200" y="0"/>
            <a:ext cx="5181600" cy="6857999"/>
          </a:xfrm>
        </p:spPr>
        <p:txBody>
          <a:bodyPr>
            <a:normAutofit lnSpcReduction="10000"/>
          </a:bodyPr>
          <a:lstStyle/>
          <a:p>
            <a:pPr marL="0" indent="0">
              <a:buNone/>
            </a:pPr>
            <a:r>
              <a:rPr lang="en-US" dirty="0"/>
              <a:t> // Method to calculate area</a:t>
            </a:r>
            <a:endParaRPr lang="en-US" b="0" dirty="0" smtClean="0">
              <a:effectLst/>
            </a:endParaRPr>
          </a:p>
          <a:p>
            <a:pPr marL="0" indent="0">
              <a:buNone/>
            </a:pPr>
            <a:r>
              <a:rPr lang="en-US" dirty="0"/>
              <a:t>    </a:t>
            </a:r>
            <a:r>
              <a:rPr lang="en-US" dirty="0" err="1"/>
              <a:t>int</a:t>
            </a:r>
            <a:r>
              <a:rPr lang="en-US" dirty="0"/>
              <a:t> </a:t>
            </a:r>
            <a:r>
              <a:rPr lang="en-US" dirty="0" err="1"/>
              <a:t>calculateArea</a:t>
            </a:r>
            <a:r>
              <a:rPr lang="en-US" dirty="0"/>
              <a:t>() {</a:t>
            </a:r>
            <a:endParaRPr lang="en-US" b="0" dirty="0" smtClean="0">
              <a:effectLst/>
            </a:endParaRPr>
          </a:p>
          <a:p>
            <a:pPr marL="0" indent="0">
              <a:buNone/>
            </a:pPr>
            <a:r>
              <a:rPr lang="en-US" dirty="0"/>
              <a:t>      </a:t>
            </a:r>
            <a:r>
              <a:rPr lang="en-US" dirty="0" err="1"/>
              <a:t>cout</a:t>
            </a:r>
            <a:r>
              <a:rPr lang="en-US" dirty="0"/>
              <a:t> &lt;&lt; "Width: " &lt;&lt; width &lt;&lt; ", Height: " &lt;&lt; height &lt;&lt; </a:t>
            </a:r>
            <a:r>
              <a:rPr lang="en-US" dirty="0" err="1"/>
              <a:t>endl</a:t>
            </a:r>
            <a:r>
              <a:rPr lang="en-US" dirty="0"/>
              <a:t>;</a:t>
            </a:r>
            <a:endParaRPr lang="en-US" b="0" dirty="0" smtClean="0">
              <a:effectLst/>
            </a:endParaRPr>
          </a:p>
          <a:p>
            <a:pPr marL="0" indent="0">
              <a:buNone/>
            </a:pPr>
            <a:r>
              <a:rPr lang="en-US" dirty="0"/>
              <a:t>        return width * height;</a:t>
            </a:r>
            <a:endParaRPr lang="en-US" b="0" dirty="0" smtClean="0">
              <a:effectLst/>
            </a:endParaRPr>
          </a:p>
          <a:p>
            <a:pPr marL="0" indent="0">
              <a:buNone/>
            </a:pPr>
            <a:r>
              <a:rPr lang="en-US" dirty="0"/>
              <a:t>    }</a:t>
            </a:r>
            <a:endParaRPr lang="en-US" b="0" dirty="0" smtClean="0">
              <a:effectLst/>
            </a:endParaRPr>
          </a:p>
          <a:p>
            <a:pPr marL="0" indent="0">
              <a:buNone/>
            </a:pPr>
            <a:r>
              <a:rPr lang="en-US" dirty="0"/>
              <a:t> };</a:t>
            </a:r>
            <a:endParaRPr lang="en-US" b="0" dirty="0" smtClean="0">
              <a:effectLst/>
            </a:endParaRPr>
          </a:p>
          <a:p>
            <a:pPr marL="0" indent="0">
              <a:buNone/>
            </a:pPr>
            <a:r>
              <a:rPr lang="en-US" b="0" dirty="0" smtClean="0">
                <a:effectLst/>
              </a:rPr>
              <a:t/>
            </a:r>
            <a:br>
              <a:rPr lang="en-US" b="0" dirty="0" smtClean="0">
                <a:effectLst/>
              </a:rPr>
            </a:br>
            <a:endParaRPr lang="en-US" b="0" dirty="0" smtClean="0">
              <a:effectLst/>
            </a:endParaRPr>
          </a:p>
          <a:p>
            <a:pPr marL="0" indent="0">
              <a:buNone/>
            </a:pPr>
            <a:r>
              <a:rPr lang="en-US" dirty="0" err="1"/>
              <a:t>int</a:t>
            </a:r>
            <a:r>
              <a:rPr lang="en-US" dirty="0"/>
              <a:t> main() {</a:t>
            </a:r>
            <a:endParaRPr lang="en-US" b="0" dirty="0" smtClean="0">
              <a:effectLst/>
            </a:endParaRPr>
          </a:p>
          <a:p>
            <a:pPr marL="0" indent="0">
              <a:buNone/>
            </a:pPr>
            <a:r>
              <a:rPr lang="en-US" dirty="0"/>
              <a:t>    // Create an object of the 'Rectangle' class</a:t>
            </a:r>
            <a:endParaRPr lang="en-US" b="0" dirty="0" smtClean="0">
              <a:effectLst/>
            </a:endParaRPr>
          </a:p>
          <a:p>
            <a:pPr marL="0" indent="0">
              <a:buNone/>
            </a:pPr>
            <a:r>
              <a:rPr lang="en-US" dirty="0"/>
              <a:t>    Rectangle rect1(4, 5);</a:t>
            </a:r>
            <a:endParaRPr lang="en-US" b="0" dirty="0" smtClean="0">
              <a:effectLst/>
            </a:endParaRPr>
          </a:p>
          <a:p>
            <a:pPr marL="0" indent="0">
              <a:buNone/>
            </a:pPr>
            <a:r>
              <a:rPr lang="en-US" dirty="0"/>
              <a:t>    // Call methods on the object</a:t>
            </a:r>
            <a:endParaRPr lang="en-US" b="0" dirty="0" smtClean="0">
              <a:effectLst/>
            </a:endParaRPr>
          </a:p>
          <a:p>
            <a:pPr marL="0" indent="0">
              <a:buNone/>
            </a:pPr>
            <a:r>
              <a:rPr lang="en-US" dirty="0"/>
              <a:t>    </a:t>
            </a:r>
            <a:r>
              <a:rPr lang="en-US" dirty="0" err="1"/>
              <a:t>int</a:t>
            </a:r>
            <a:r>
              <a:rPr lang="en-US" dirty="0"/>
              <a:t> area = rect1.calculateArea();</a:t>
            </a:r>
            <a:endParaRPr lang="en-US" b="0" dirty="0" smtClean="0">
              <a:effectLst/>
            </a:endParaRPr>
          </a:p>
          <a:p>
            <a:pPr marL="0" indent="0">
              <a:buNone/>
            </a:pPr>
            <a:r>
              <a:rPr lang="en-US" dirty="0"/>
              <a:t>    </a:t>
            </a:r>
            <a:r>
              <a:rPr lang="en-US" dirty="0" err="1"/>
              <a:t>cout</a:t>
            </a:r>
            <a:r>
              <a:rPr lang="en-US" dirty="0"/>
              <a:t> &lt;&lt; "Area: " &lt;&lt; area &lt;&lt; </a:t>
            </a:r>
            <a:r>
              <a:rPr lang="en-US" dirty="0" err="1"/>
              <a:t>endl</a:t>
            </a:r>
            <a:r>
              <a:rPr lang="en-US" dirty="0"/>
              <a:t>;</a:t>
            </a:r>
            <a:endParaRPr lang="en-US" b="0" dirty="0" smtClean="0">
              <a:effectLst/>
            </a:endParaRPr>
          </a:p>
          <a:p>
            <a:pPr marL="0" indent="0">
              <a:buNone/>
            </a:pPr>
            <a:r>
              <a:rPr lang="en-US" dirty="0"/>
              <a:t>     return 0;</a:t>
            </a:r>
            <a:endParaRPr lang="en-US" b="0" dirty="0" smtClean="0">
              <a:effectLst/>
            </a:endParaRPr>
          </a:p>
          <a:p>
            <a:pPr marL="0" indent="0">
              <a:buNone/>
            </a:pPr>
            <a:r>
              <a:rPr lang="en-US" dirty="0"/>
              <a:t>}</a:t>
            </a:r>
            <a:endParaRPr lang="en-US" b="0" dirty="0" smtClean="0">
              <a:effectLst/>
            </a:endParaRPr>
          </a:p>
          <a:p>
            <a:pPr marL="0" indent="0">
              <a:buNone/>
            </a:pPr>
            <a:r>
              <a:rPr lang="en-US" dirty="0" smtClean="0"/>
              <a:t/>
            </a:r>
            <a:br>
              <a:rPr lang="en-US" dirty="0" smtClean="0"/>
            </a:br>
            <a:endParaRPr lang="en-US" dirty="0"/>
          </a:p>
        </p:txBody>
      </p:sp>
    </p:spTree>
    <p:extLst>
      <p:ext uri="{BB962C8B-B14F-4D97-AF65-F5344CB8AC3E}">
        <p14:creationId xmlns:p14="http://schemas.microsoft.com/office/powerpoint/2010/main" val="34269405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49</TotalTime>
  <Words>958</Words>
  <Application>Microsoft Office PowerPoint</Application>
  <PresentationFormat>Widescreen</PresentationFormat>
  <Paragraphs>321</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Trebuchet MS</vt:lpstr>
      <vt:lpstr>Wingdings 3</vt:lpstr>
      <vt:lpstr>Facet</vt:lpstr>
      <vt:lpstr>INTRODUCTION ABOUT C++</vt:lpstr>
      <vt:lpstr>1) C++Introduction</vt:lpstr>
      <vt:lpstr>Why use C++</vt:lpstr>
      <vt:lpstr>Difference between C and C++</vt:lpstr>
      <vt:lpstr>C++ User Input</vt:lpstr>
      <vt:lpstr>2)Patten in C++</vt:lpstr>
      <vt:lpstr>3)C++ What is OOP?</vt:lpstr>
      <vt:lpstr>C++ Classes and Objects?</vt:lpstr>
      <vt:lpstr>PowerPoint Presentation</vt:lpstr>
      <vt:lpstr>4)Access Specifiers</vt:lpstr>
      <vt:lpstr>Encapsulation</vt:lpstr>
      <vt:lpstr>PowerPoint Presentation</vt:lpstr>
      <vt:lpstr>5)Inheritance</vt:lpstr>
      <vt:lpstr> Single inheritance</vt:lpstr>
      <vt:lpstr>Multilevel Inheritance</vt:lpstr>
      <vt:lpstr>6)Multiple Inheritance</vt:lpstr>
      <vt:lpstr>Access Specifiers protected</vt:lpstr>
      <vt:lpstr>7)Polymorphism</vt:lpstr>
      <vt:lpstr>PowerPoint Presentation</vt:lpstr>
      <vt:lpstr>Function Overloading</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ABOUT C++</dc:title>
  <dc:creator>Microsoft account</dc:creator>
  <cp:lastModifiedBy>Microsoft account</cp:lastModifiedBy>
  <cp:revision>7</cp:revision>
  <dcterms:created xsi:type="dcterms:W3CDTF">2024-06-10T05:31:45Z</dcterms:created>
  <dcterms:modified xsi:type="dcterms:W3CDTF">2024-06-10T06:21:38Z</dcterms:modified>
</cp:coreProperties>
</file>