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11" r:id="rId54"/>
    <p:sldId id="309" r:id="rId55"/>
    <p:sldId id="31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C9ECC8-11F4-4401-B303-F6E633B8B9F0}" type="datetimeFigureOut">
              <a:rPr lang="en-US" smtClean="0"/>
              <a:t>07/06/2024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70243-A50F-41BC-84F1-1F93CF80AB57}" type="slidenum">
              <a:rPr lang="en-US" smtClean="0"/>
              <a:t>‹#›</a:t>
            </a:fld>
            <a:endParaRPr lang="en-US"/>
          </a:p>
        </p:txBody>
      </p:sp>
    </p:spTree>
    <p:extLst>
      <p:ext uri="{BB962C8B-B14F-4D97-AF65-F5344CB8AC3E}">
        <p14:creationId xmlns:p14="http://schemas.microsoft.com/office/powerpoint/2010/main" val="554500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C9ECC8-11F4-4401-B303-F6E633B8B9F0}" type="datetimeFigureOut">
              <a:rPr lang="en-US" smtClean="0"/>
              <a:t>07/06/2024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70243-A50F-41BC-84F1-1F93CF80AB57}" type="slidenum">
              <a:rPr lang="en-US" smtClean="0"/>
              <a:t>‹#›</a:t>
            </a:fld>
            <a:endParaRPr lang="en-US"/>
          </a:p>
        </p:txBody>
      </p:sp>
    </p:spTree>
    <p:extLst>
      <p:ext uri="{BB962C8B-B14F-4D97-AF65-F5344CB8AC3E}">
        <p14:creationId xmlns:p14="http://schemas.microsoft.com/office/powerpoint/2010/main" val="1039695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C9ECC8-11F4-4401-B303-F6E633B8B9F0}" type="datetimeFigureOut">
              <a:rPr lang="en-US" smtClean="0"/>
              <a:t>07/06/2024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70243-A50F-41BC-84F1-1F93CF80AB5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5562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C9ECC8-11F4-4401-B303-F6E633B8B9F0}" type="datetimeFigureOut">
              <a:rPr lang="en-US" smtClean="0"/>
              <a:t>07/06/2024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70243-A50F-41BC-84F1-1F93CF80AB57}" type="slidenum">
              <a:rPr lang="en-US" smtClean="0"/>
              <a:t>‹#›</a:t>
            </a:fld>
            <a:endParaRPr lang="en-US"/>
          </a:p>
        </p:txBody>
      </p:sp>
    </p:spTree>
    <p:extLst>
      <p:ext uri="{BB962C8B-B14F-4D97-AF65-F5344CB8AC3E}">
        <p14:creationId xmlns:p14="http://schemas.microsoft.com/office/powerpoint/2010/main" val="2210121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C9ECC8-11F4-4401-B303-F6E633B8B9F0}" type="datetimeFigureOut">
              <a:rPr lang="en-US" smtClean="0"/>
              <a:t>07/06/2024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70243-A50F-41BC-84F1-1F93CF80AB5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9929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C9ECC8-11F4-4401-B303-F6E633B8B9F0}" type="datetimeFigureOut">
              <a:rPr lang="en-US" smtClean="0"/>
              <a:t>07/06/2024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70243-A50F-41BC-84F1-1F93CF80AB57}" type="slidenum">
              <a:rPr lang="en-US" smtClean="0"/>
              <a:t>‹#›</a:t>
            </a:fld>
            <a:endParaRPr lang="en-US"/>
          </a:p>
        </p:txBody>
      </p:sp>
    </p:spTree>
    <p:extLst>
      <p:ext uri="{BB962C8B-B14F-4D97-AF65-F5344CB8AC3E}">
        <p14:creationId xmlns:p14="http://schemas.microsoft.com/office/powerpoint/2010/main" val="2327922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C9ECC8-11F4-4401-B303-F6E633B8B9F0}" type="datetimeFigureOut">
              <a:rPr lang="en-US" smtClean="0"/>
              <a:t>07/06/2024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70243-A50F-41BC-84F1-1F93CF80AB57}" type="slidenum">
              <a:rPr lang="en-US" smtClean="0"/>
              <a:t>‹#›</a:t>
            </a:fld>
            <a:endParaRPr lang="en-US"/>
          </a:p>
        </p:txBody>
      </p:sp>
    </p:spTree>
    <p:extLst>
      <p:ext uri="{BB962C8B-B14F-4D97-AF65-F5344CB8AC3E}">
        <p14:creationId xmlns:p14="http://schemas.microsoft.com/office/powerpoint/2010/main" val="1504046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C9ECC8-11F4-4401-B303-F6E633B8B9F0}" type="datetimeFigureOut">
              <a:rPr lang="en-US" smtClean="0"/>
              <a:t>07/06/2024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70243-A50F-41BC-84F1-1F93CF80AB57}" type="slidenum">
              <a:rPr lang="en-US" smtClean="0"/>
              <a:t>‹#›</a:t>
            </a:fld>
            <a:endParaRPr lang="en-US"/>
          </a:p>
        </p:txBody>
      </p:sp>
    </p:spTree>
    <p:extLst>
      <p:ext uri="{BB962C8B-B14F-4D97-AF65-F5344CB8AC3E}">
        <p14:creationId xmlns:p14="http://schemas.microsoft.com/office/powerpoint/2010/main" val="157984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C9ECC8-11F4-4401-B303-F6E633B8B9F0}" type="datetimeFigureOut">
              <a:rPr lang="en-US" smtClean="0"/>
              <a:t>07/06/2024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70243-A50F-41BC-84F1-1F93CF80AB57}" type="slidenum">
              <a:rPr lang="en-US" smtClean="0"/>
              <a:t>‹#›</a:t>
            </a:fld>
            <a:endParaRPr lang="en-US"/>
          </a:p>
        </p:txBody>
      </p:sp>
    </p:spTree>
    <p:extLst>
      <p:ext uri="{BB962C8B-B14F-4D97-AF65-F5344CB8AC3E}">
        <p14:creationId xmlns:p14="http://schemas.microsoft.com/office/powerpoint/2010/main" val="268294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C9ECC8-11F4-4401-B303-F6E633B8B9F0}" type="datetimeFigureOut">
              <a:rPr lang="en-US" smtClean="0"/>
              <a:t>07/06/2024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70243-A50F-41BC-84F1-1F93CF80AB57}" type="slidenum">
              <a:rPr lang="en-US" smtClean="0"/>
              <a:t>‹#›</a:t>
            </a:fld>
            <a:endParaRPr lang="en-US"/>
          </a:p>
        </p:txBody>
      </p:sp>
    </p:spTree>
    <p:extLst>
      <p:ext uri="{BB962C8B-B14F-4D97-AF65-F5344CB8AC3E}">
        <p14:creationId xmlns:p14="http://schemas.microsoft.com/office/powerpoint/2010/main" val="685989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C9ECC8-11F4-4401-B303-F6E633B8B9F0}" type="datetimeFigureOut">
              <a:rPr lang="en-US" smtClean="0"/>
              <a:t>07/06/2024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70243-A50F-41BC-84F1-1F93CF80AB57}" type="slidenum">
              <a:rPr lang="en-US" smtClean="0"/>
              <a:t>‹#›</a:t>
            </a:fld>
            <a:endParaRPr lang="en-US"/>
          </a:p>
        </p:txBody>
      </p:sp>
    </p:spTree>
    <p:extLst>
      <p:ext uri="{BB962C8B-B14F-4D97-AF65-F5344CB8AC3E}">
        <p14:creationId xmlns:p14="http://schemas.microsoft.com/office/powerpoint/2010/main" val="307808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C9ECC8-11F4-4401-B303-F6E633B8B9F0}" type="datetimeFigureOut">
              <a:rPr lang="en-US" smtClean="0"/>
              <a:t>07/06/2024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D70243-A50F-41BC-84F1-1F93CF80AB57}" type="slidenum">
              <a:rPr lang="en-US" smtClean="0"/>
              <a:t>‹#›</a:t>
            </a:fld>
            <a:endParaRPr lang="en-US"/>
          </a:p>
        </p:txBody>
      </p:sp>
    </p:spTree>
    <p:extLst>
      <p:ext uri="{BB962C8B-B14F-4D97-AF65-F5344CB8AC3E}">
        <p14:creationId xmlns:p14="http://schemas.microsoft.com/office/powerpoint/2010/main" val="184882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C9ECC8-11F4-4401-B303-F6E633B8B9F0}" type="datetimeFigureOut">
              <a:rPr lang="en-US" smtClean="0"/>
              <a:t>07/06/2024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D70243-A50F-41BC-84F1-1F93CF80AB57}" type="slidenum">
              <a:rPr lang="en-US" smtClean="0"/>
              <a:t>‹#›</a:t>
            </a:fld>
            <a:endParaRPr lang="en-US"/>
          </a:p>
        </p:txBody>
      </p:sp>
    </p:spTree>
    <p:extLst>
      <p:ext uri="{BB962C8B-B14F-4D97-AF65-F5344CB8AC3E}">
        <p14:creationId xmlns:p14="http://schemas.microsoft.com/office/powerpoint/2010/main" val="67739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C9ECC8-11F4-4401-B303-F6E633B8B9F0}" type="datetimeFigureOut">
              <a:rPr lang="en-US" smtClean="0"/>
              <a:t>07/06/2024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D70243-A50F-41BC-84F1-1F93CF80AB57}" type="slidenum">
              <a:rPr lang="en-US" smtClean="0"/>
              <a:t>‹#›</a:t>
            </a:fld>
            <a:endParaRPr lang="en-US"/>
          </a:p>
        </p:txBody>
      </p:sp>
    </p:spTree>
    <p:extLst>
      <p:ext uri="{BB962C8B-B14F-4D97-AF65-F5344CB8AC3E}">
        <p14:creationId xmlns:p14="http://schemas.microsoft.com/office/powerpoint/2010/main" val="1093330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C9ECC8-11F4-4401-B303-F6E633B8B9F0}" type="datetimeFigureOut">
              <a:rPr lang="en-US" smtClean="0"/>
              <a:t>07/06/2024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70243-A50F-41BC-84F1-1F93CF80AB57}" type="slidenum">
              <a:rPr lang="en-US" smtClean="0"/>
              <a:t>‹#›</a:t>
            </a:fld>
            <a:endParaRPr lang="en-US"/>
          </a:p>
        </p:txBody>
      </p:sp>
    </p:spTree>
    <p:extLst>
      <p:ext uri="{BB962C8B-B14F-4D97-AF65-F5344CB8AC3E}">
        <p14:creationId xmlns:p14="http://schemas.microsoft.com/office/powerpoint/2010/main" val="4280762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C9ECC8-11F4-4401-B303-F6E633B8B9F0}" type="datetimeFigureOut">
              <a:rPr lang="en-US" smtClean="0"/>
              <a:t>07/06/2024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70243-A50F-41BC-84F1-1F93CF80AB57}" type="slidenum">
              <a:rPr lang="en-US" smtClean="0"/>
              <a:t>‹#›</a:t>
            </a:fld>
            <a:endParaRPr lang="en-US"/>
          </a:p>
        </p:txBody>
      </p:sp>
    </p:spTree>
    <p:extLst>
      <p:ext uri="{BB962C8B-B14F-4D97-AF65-F5344CB8AC3E}">
        <p14:creationId xmlns:p14="http://schemas.microsoft.com/office/powerpoint/2010/main" val="1599446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C9ECC8-11F4-4401-B303-F6E633B8B9F0}" type="datetimeFigureOut">
              <a:rPr lang="en-US" smtClean="0"/>
              <a:t>07/06/2024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D70243-A50F-41BC-84F1-1F93CF80AB57}" type="slidenum">
              <a:rPr lang="en-US" smtClean="0"/>
              <a:t>‹#›</a:t>
            </a:fld>
            <a:endParaRPr lang="en-US"/>
          </a:p>
        </p:txBody>
      </p:sp>
    </p:spTree>
    <p:extLst>
      <p:ext uri="{BB962C8B-B14F-4D97-AF65-F5344CB8AC3E}">
        <p14:creationId xmlns:p14="http://schemas.microsoft.com/office/powerpoint/2010/main" val="2736816640"/>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3schools.com/python/default.asp" TargetMode="External"/><Relationship Id="rId2" Type="http://schemas.openxmlformats.org/officeDocument/2006/relationships/hyperlink" Target="https://www.w3schools.com/java/default.as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sz="4000" dirty="0" smtClean="0"/>
              <a:t>INTRODUCTION ABOUT C LANGUAGE </a:t>
            </a:r>
            <a:endParaRPr lang="en-US" sz="4000" dirty="0"/>
          </a:p>
        </p:txBody>
      </p:sp>
    </p:spTree>
    <p:extLst>
      <p:ext uri="{BB962C8B-B14F-4D97-AF65-F5344CB8AC3E}">
        <p14:creationId xmlns:p14="http://schemas.microsoft.com/office/powerpoint/2010/main" val="2790871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Format </a:t>
            </a:r>
            <a:r>
              <a:rPr lang="en-US" dirty="0" smtClean="0"/>
              <a:t>Specifies</a:t>
            </a:r>
            <a:endParaRPr lang="en-US" dirty="0"/>
          </a:p>
        </p:txBody>
      </p:sp>
      <p:sp>
        <p:nvSpPr>
          <p:cNvPr id="3" name="Content Placeholder 2"/>
          <p:cNvSpPr>
            <a:spLocks noGrp="1"/>
          </p:cNvSpPr>
          <p:nvPr>
            <p:ph idx="1"/>
          </p:nvPr>
        </p:nvSpPr>
        <p:spPr/>
        <p:txBody>
          <a:bodyPr/>
          <a:lstStyle/>
          <a:p>
            <a:pPr fontAlgn="base"/>
            <a:r>
              <a:rPr lang="en-US" dirty="0" err="1"/>
              <a:t>Int</a:t>
            </a:r>
            <a:r>
              <a:rPr lang="en-US" dirty="0"/>
              <a:t>     %d</a:t>
            </a:r>
          </a:p>
          <a:p>
            <a:pPr fontAlgn="base"/>
            <a:r>
              <a:rPr lang="en-US" dirty="0"/>
              <a:t>Float  %f</a:t>
            </a:r>
          </a:p>
          <a:p>
            <a:pPr fontAlgn="base"/>
            <a:r>
              <a:rPr lang="en-US" dirty="0"/>
              <a:t>Double %lf</a:t>
            </a:r>
          </a:p>
          <a:p>
            <a:pPr fontAlgn="base"/>
            <a:r>
              <a:rPr lang="en-US" dirty="0"/>
              <a:t>char    %c</a:t>
            </a:r>
          </a:p>
          <a:p>
            <a:pPr fontAlgn="base"/>
            <a:r>
              <a:rPr lang="en-US" dirty="0"/>
              <a:t>String %s</a:t>
            </a:r>
          </a:p>
        </p:txBody>
      </p:sp>
    </p:spTree>
    <p:extLst>
      <p:ext uri="{BB962C8B-B14F-4D97-AF65-F5344CB8AC3E}">
        <p14:creationId xmlns:p14="http://schemas.microsoft.com/office/powerpoint/2010/main" val="2282406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Constants</a:t>
            </a:r>
          </a:p>
        </p:txBody>
      </p:sp>
      <p:sp>
        <p:nvSpPr>
          <p:cNvPr id="3" name="Content Placeholder 2"/>
          <p:cNvSpPr>
            <a:spLocks noGrp="1"/>
          </p:cNvSpPr>
          <p:nvPr>
            <p:ph idx="1"/>
          </p:nvPr>
        </p:nvSpPr>
        <p:spPr/>
        <p:txBody>
          <a:bodyPr/>
          <a:lstStyle/>
          <a:p>
            <a:r>
              <a:rPr lang="en-US" dirty="0"/>
              <a:t>If you don't want others (or yourself) to change existing variable values, you can use the </a:t>
            </a:r>
            <a:r>
              <a:rPr lang="en-US" dirty="0" err="1"/>
              <a:t>const</a:t>
            </a:r>
            <a:r>
              <a:rPr lang="en-US" dirty="0"/>
              <a:t> keyword.</a:t>
            </a:r>
            <a:endParaRPr lang="en-US" b="0" dirty="0" smtClean="0">
              <a:effectLst/>
            </a:endParaRPr>
          </a:p>
          <a:p>
            <a:r>
              <a:rPr lang="en-US" dirty="0"/>
              <a:t>This will declare the variable as "constant", which means unchangeable and </a:t>
            </a:r>
            <a:r>
              <a:rPr lang="en-US" dirty="0" smtClean="0"/>
              <a:t>read-only.</a:t>
            </a:r>
          </a:p>
          <a:p>
            <a:endParaRPr lang="en-US" dirty="0" smtClean="0"/>
          </a:p>
          <a:p>
            <a:r>
              <a:rPr lang="en-US" dirty="0" err="1" smtClean="0"/>
              <a:t>const</a:t>
            </a:r>
            <a:r>
              <a:rPr lang="en-US" dirty="0" smtClean="0"/>
              <a:t> </a:t>
            </a:r>
            <a:r>
              <a:rPr lang="en-US" dirty="0" err="1"/>
              <a:t>int</a:t>
            </a:r>
            <a:r>
              <a:rPr lang="en-US" dirty="0"/>
              <a:t> </a:t>
            </a:r>
            <a:r>
              <a:rPr lang="en-US" dirty="0" err="1"/>
              <a:t>myNum</a:t>
            </a:r>
            <a:r>
              <a:rPr lang="en-US" dirty="0"/>
              <a:t> = 15; </a:t>
            </a:r>
            <a:endParaRPr lang="en-US" b="0" dirty="0" smtClean="0">
              <a:effectLst/>
            </a:endParaRPr>
          </a:p>
          <a:p>
            <a:r>
              <a:rPr lang="en-US" dirty="0" err="1"/>
              <a:t>const</a:t>
            </a:r>
            <a:r>
              <a:rPr lang="en-US" dirty="0"/>
              <a:t> Float PI = 3.14; </a:t>
            </a:r>
            <a:endParaRPr lang="en-US" b="0" dirty="0" smtClean="0">
              <a:effectLst/>
            </a:endParaRPr>
          </a:p>
          <a:p>
            <a:r>
              <a:rPr lang="en-US" dirty="0" err="1"/>
              <a:t>printf</a:t>
            </a:r>
            <a:r>
              <a:rPr lang="en-US" dirty="0"/>
              <a:t>("</a:t>
            </a:r>
            <a:r>
              <a:rPr lang="en-US" dirty="0" err="1"/>
              <a:t>myNum</a:t>
            </a:r>
            <a:r>
              <a:rPr lang="en-US" dirty="0"/>
              <a:t> : %d", </a:t>
            </a:r>
            <a:r>
              <a:rPr lang="en-US" dirty="0" err="1"/>
              <a:t>myNum</a:t>
            </a:r>
            <a:r>
              <a:rPr lang="en-US" dirty="0"/>
              <a:t> );</a:t>
            </a:r>
            <a:endParaRPr lang="en-US" b="1" dirty="0" smtClean="0">
              <a:effectLst/>
            </a:endParaRPr>
          </a:p>
          <a:p>
            <a:r>
              <a:rPr lang="en-US" dirty="0" err="1"/>
              <a:t>printf</a:t>
            </a:r>
            <a:r>
              <a:rPr lang="en-US" dirty="0"/>
              <a:t>("PI  : %d", PI );</a:t>
            </a:r>
            <a:endParaRPr lang="en-US" b="1" dirty="0">
              <a:effectLst/>
            </a:endParaRPr>
          </a:p>
        </p:txBody>
      </p:sp>
    </p:spTree>
    <p:extLst>
      <p:ext uri="{BB962C8B-B14F-4D97-AF65-F5344CB8AC3E}">
        <p14:creationId xmlns:p14="http://schemas.microsoft.com/office/powerpoint/2010/main" val="234133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Booleans</a:t>
            </a:r>
            <a:endParaRPr lang="en-US" b="1" dirty="0">
              <a:effectLst/>
            </a:endParaRPr>
          </a:p>
        </p:txBody>
      </p:sp>
      <p:sp>
        <p:nvSpPr>
          <p:cNvPr id="3" name="Content Placeholder 2"/>
          <p:cNvSpPr>
            <a:spLocks noGrp="1"/>
          </p:cNvSpPr>
          <p:nvPr>
            <p:ph idx="1"/>
          </p:nvPr>
        </p:nvSpPr>
        <p:spPr/>
        <p:txBody>
          <a:bodyPr/>
          <a:lstStyle/>
          <a:p>
            <a:r>
              <a:rPr lang="en-US" dirty="0"/>
              <a:t>Booleans represent values that are either true or false.</a:t>
            </a:r>
            <a:endParaRPr lang="en-US" b="0" dirty="0" smtClean="0">
              <a:effectLst/>
            </a:endParaRPr>
          </a:p>
          <a:p>
            <a:r>
              <a:rPr lang="en-US" dirty="0"/>
              <a:t>#include &lt;</a:t>
            </a:r>
            <a:r>
              <a:rPr lang="en-US" dirty="0" err="1"/>
              <a:t>stdbool.h</a:t>
            </a:r>
            <a:r>
              <a:rPr lang="en-US" dirty="0"/>
              <a:t>&gt;</a:t>
            </a:r>
            <a:endParaRPr lang="en-US" b="0" dirty="0" smtClean="0">
              <a:effectLst/>
            </a:endParaRPr>
          </a:p>
          <a:p>
            <a:r>
              <a:rPr lang="en-US" dirty="0" err="1"/>
              <a:t>bool</a:t>
            </a:r>
            <a:r>
              <a:rPr lang="en-US" dirty="0"/>
              <a:t> on = true;</a:t>
            </a:r>
            <a:endParaRPr lang="en-US" b="0" dirty="0" smtClean="0">
              <a:effectLst/>
            </a:endParaRPr>
          </a:p>
          <a:p>
            <a:r>
              <a:rPr lang="en-US" dirty="0" err="1"/>
              <a:t>bool</a:t>
            </a:r>
            <a:r>
              <a:rPr lang="en-US" dirty="0"/>
              <a:t> off= false;</a:t>
            </a:r>
            <a:endParaRPr lang="en-US" b="0" dirty="0" smtClean="0">
              <a:effectLst/>
            </a:endParaRPr>
          </a:p>
          <a:p>
            <a:r>
              <a:rPr lang="en-US" dirty="0" err="1"/>
              <a:t>printf</a:t>
            </a:r>
            <a:r>
              <a:rPr lang="en-US" dirty="0"/>
              <a:t>("on   : %d", on );</a:t>
            </a:r>
            <a:endParaRPr lang="en-US" b="1" dirty="0" smtClean="0">
              <a:effectLst/>
            </a:endParaRPr>
          </a:p>
          <a:p>
            <a:r>
              <a:rPr lang="en-US" dirty="0" err="1"/>
              <a:t>printf</a:t>
            </a:r>
            <a:r>
              <a:rPr lang="en-US" dirty="0"/>
              <a:t>("off  : %d", off);</a:t>
            </a:r>
            <a:endParaRPr lang="en-US" b="1" dirty="0" smtClean="0">
              <a:effectLst/>
            </a:endParaRPr>
          </a:p>
          <a:p>
            <a:r>
              <a:rPr lang="en-US" dirty="0" err="1"/>
              <a:t>printf</a:t>
            </a:r>
            <a:r>
              <a:rPr lang="en-US" dirty="0"/>
              <a:t>("10&gt;9  : %d", 10&gt;9);</a:t>
            </a:r>
            <a:endParaRPr lang="en-US" b="1" dirty="0">
              <a:effectLst/>
            </a:endParaRPr>
          </a:p>
        </p:txBody>
      </p:sp>
    </p:spTree>
    <p:extLst>
      <p:ext uri="{BB962C8B-B14F-4D97-AF65-F5344CB8AC3E}">
        <p14:creationId xmlns:p14="http://schemas.microsoft.com/office/powerpoint/2010/main" val="3065826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5)Operators</a:t>
            </a:r>
          </a:p>
        </p:txBody>
      </p:sp>
      <p:sp>
        <p:nvSpPr>
          <p:cNvPr id="3" name="Content Placeholder 2"/>
          <p:cNvSpPr>
            <a:spLocks noGrp="1"/>
          </p:cNvSpPr>
          <p:nvPr>
            <p:ph idx="1"/>
          </p:nvPr>
        </p:nvSpPr>
        <p:spPr>
          <a:xfrm>
            <a:off x="838200" y="1825624"/>
            <a:ext cx="10515600" cy="4823369"/>
          </a:xfrm>
        </p:spPr>
        <p:txBody>
          <a:bodyPr>
            <a:normAutofit/>
          </a:bodyPr>
          <a:lstStyle/>
          <a:p>
            <a:r>
              <a:rPr lang="en-US" dirty="0"/>
              <a:t>Operators are used to perform operations on variables and values.</a:t>
            </a:r>
            <a:endParaRPr lang="en-US" b="0" dirty="0" smtClean="0">
              <a:effectLst/>
            </a:endParaRPr>
          </a:p>
          <a:p>
            <a:r>
              <a:rPr lang="en-US" b="1" dirty="0"/>
              <a:t>Arithmetic operators</a:t>
            </a:r>
            <a:endParaRPr lang="en-US" b="1" dirty="0" smtClean="0">
              <a:effectLst/>
            </a:endParaRPr>
          </a:p>
          <a:p>
            <a:r>
              <a:rPr lang="en-US" dirty="0"/>
              <a:t>+ Addition</a:t>
            </a:r>
            <a:endParaRPr lang="en-US" b="0" dirty="0" smtClean="0">
              <a:effectLst/>
            </a:endParaRPr>
          </a:p>
          <a:p>
            <a:r>
              <a:rPr lang="en-US" dirty="0"/>
              <a:t>-Subtraction</a:t>
            </a:r>
            <a:endParaRPr lang="en-US" b="0" dirty="0" smtClean="0">
              <a:effectLst/>
            </a:endParaRPr>
          </a:p>
          <a:p>
            <a:r>
              <a:rPr lang="en-US" dirty="0"/>
              <a:t>* Multiplication</a:t>
            </a:r>
            <a:endParaRPr lang="en-US" b="0" dirty="0" smtClean="0">
              <a:effectLst/>
            </a:endParaRPr>
          </a:p>
          <a:p>
            <a:r>
              <a:rPr lang="en-US" dirty="0"/>
              <a:t>/ </a:t>
            </a:r>
            <a:r>
              <a:rPr lang="en-US" dirty="0" err="1"/>
              <a:t>Division%Modulus</a:t>
            </a:r>
            <a:endParaRPr lang="en-US" b="0" dirty="0" smtClean="0">
              <a:effectLst/>
            </a:endParaRPr>
          </a:p>
          <a:p>
            <a:r>
              <a:rPr lang="en-US" dirty="0"/>
              <a:t>++Increment</a:t>
            </a:r>
            <a:endParaRPr lang="en-US" b="0" dirty="0" smtClean="0">
              <a:effectLst/>
            </a:endParaRPr>
          </a:p>
          <a:p>
            <a:r>
              <a:rPr lang="en-US" dirty="0"/>
              <a:t>— Decrement</a:t>
            </a:r>
            <a:endParaRPr lang="en-US" b="0" dirty="0" smtClean="0">
              <a:effectLst/>
            </a:endParaRPr>
          </a:p>
          <a:p>
            <a:r>
              <a:rPr lang="en-US" b="1" dirty="0"/>
              <a:t>Assignment operators</a:t>
            </a:r>
            <a:endParaRPr lang="en-US" b="1" dirty="0" smtClean="0">
              <a:effectLst/>
            </a:endParaRPr>
          </a:p>
          <a:p>
            <a:r>
              <a:rPr lang="en-US" dirty="0"/>
              <a:t>Assignment operators are used to assign values to variables.</a:t>
            </a:r>
            <a:endParaRPr lang="en-US" b="0" dirty="0" smtClean="0">
              <a:effectLst/>
            </a:endParaRPr>
          </a:p>
          <a:p>
            <a:r>
              <a:rPr lang="en-US" dirty="0"/>
              <a:t>+= -= *= </a:t>
            </a:r>
            <a:r>
              <a:rPr lang="en-US" dirty="0" smtClean="0"/>
              <a:t>%=</a:t>
            </a:r>
            <a:br>
              <a:rPr lang="en-US" dirty="0" smtClean="0"/>
            </a:br>
            <a:endParaRPr lang="en-US" dirty="0"/>
          </a:p>
        </p:txBody>
      </p:sp>
    </p:spTree>
    <p:extLst>
      <p:ext uri="{BB962C8B-B14F-4D97-AF65-F5344CB8AC3E}">
        <p14:creationId xmlns:p14="http://schemas.microsoft.com/office/powerpoint/2010/main" val="1374087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6)Comparison &amp; Logical operators</a:t>
            </a:r>
            <a:endParaRPr lang="en-US" dirty="0"/>
          </a:p>
        </p:txBody>
      </p:sp>
      <p:sp>
        <p:nvSpPr>
          <p:cNvPr id="3" name="Content Placeholder 2"/>
          <p:cNvSpPr>
            <a:spLocks noGrp="1"/>
          </p:cNvSpPr>
          <p:nvPr>
            <p:ph idx="1"/>
          </p:nvPr>
        </p:nvSpPr>
        <p:spPr>
          <a:xfrm>
            <a:off x="838199" y="1690688"/>
            <a:ext cx="10398035" cy="5167312"/>
          </a:xfrm>
        </p:spPr>
        <p:txBody>
          <a:bodyPr>
            <a:normAutofit/>
          </a:bodyPr>
          <a:lstStyle/>
          <a:p>
            <a:r>
              <a:rPr lang="en-US" b="1" dirty="0"/>
              <a:t>Comparison operators </a:t>
            </a:r>
            <a:r>
              <a:rPr lang="en-US" dirty="0"/>
              <a:t>are used to compare two values (or variables). This is important in programming, because it helps us to find answers and make decisions.</a:t>
            </a:r>
            <a:endParaRPr lang="en-US" b="0" dirty="0" smtClean="0">
              <a:effectLst/>
            </a:endParaRPr>
          </a:p>
          <a:p>
            <a:r>
              <a:rPr lang="en-US" dirty="0"/>
              <a:t>==Equal to </a:t>
            </a:r>
            <a:endParaRPr lang="en-US" b="0" dirty="0" smtClean="0">
              <a:effectLst/>
            </a:endParaRPr>
          </a:p>
          <a:p>
            <a:r>
              <a:rPr lang="en-US" dirty="0"/>
              <a:t>!=Not equal</a:t>
            </a:r>
            <a:endParaRPr lang="en-US" b="0" dirty="0" smtClean="0">
              <a:effectLst/>
            </a:endParaRPr>
          </a:p>
          <a:p>
            <a:r>
              <a:rPr lang="en-US" dirty="0"/>
              <a:t>&gt;Greater than</a:t>
            </a:r>
            <a:endParaRPr lang="en-US" b="0" dirty="0" smtClean="0">
              <a:effectLst/>
            </a:endParaRPr>
          </a:p>
          <a:p>
            <a:r>
              <a:rPr lang="en-US" dirty="0"/>
              <a:t>&lt;Less than</a:t>
            </a:r>
            <a:endParaRPr lang="en-US" b="0" dirty="0" smtClean="0">
              <a:effectLst/>
            </a:endParaRPr>
          </a:p>
          <a:p>
            <a:r>
              <a:rPr lang="en-US" dirty="0"/>
              <a:t>&gt;=Greater than or equal to</a:t>
            </a:r>
            <a:endParaRPr lang="en-US" b="0" dirty="0" smtClean="0">
              <a:effectLst/>
            </a:endParaRPr>
          </a:p>
          <a:p>
            <a:r>
              <a:rPr lang="en-US" dirty="0"/>
              <a:t>&lt;=Less than or equal to</a:t>
            </a:r>
            <a:endParaRPr lang="en-US" b="0" dirty="0" smtClean="0">
              <a:effectLst/>
            </a:endParaRPr>
          </a:p>
          <a:p>
            <a:pPr fontAlgn="base"/>
            <a:r>
              <a:rPr lang="en-US" b="1" dirty="0"/>
              <a:t>Logical operators</a:t>
            </a:r>
          </a:p>
          <a:p>
            <a:r>
              <a:rPr lang="en-US" dirty="0"/>
              <a:t>You can also test for true or false values with logical operators.</a:t>
            </a:r>
            <a:endParaRPr lang="en-US" b="0" dirty="0" smtClean="0">
              <a:effectLst/>
            </a:endParaRPr>
          </a:p>
          <a:p>
            <a:r>
              <a:rPr lang="en-US" dirty="0"/>
              <a:t>&amp;&amp; Logical and</a:t>
            </a:r>
            <a:endParaRPr lang="en-US" b="0" dirty="0" smtClean="0">
              <a:effectLst/>
            </a:endParaRPr>
          </a:p>
          <a:p>
            <a:r>
              <a:rPr lang="en-US" dirty="0"/>
              <a:t>|| Logical or</a:t>
            </a:r>
            <a:endParaRPr lang="en-US" b="0" dirty="0" smtClean="0">
              <a:effectLst/>
            </a:endParaRPr>
          </a:p>
          <a:p>
            <a:r>
              <a:rPr lang="en-US" dirty="0"/>
              <a:t>!Logical not</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1887086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7)User Input</a:t>
            </a:r>
          </a:p>
        </p:txBody>
      </p:sp>
      <p:sp>
        <p:nvSpPr>
          <p:cNvPr id="3" name="Content Placeholder 2"/>
          <p:cNvSpPr>
            <a:spLocks noGrp="1"/>
          </p:cNvSpPr>
          <p:nvPr>
            <p:ph idx="1"/>
          </p:nvPr>
        </p:nvSpPr>
        <p:spPr/>
        <p:txBody>
          <a:bodyPr/>
          <a:lstStyle/>
          <a:p>
            <a:r>
              <a:rPr lang="en-US" dirty="0" err="1"/>
              <a:t>scanf</a:t>
            </a:r>
            <a:r>
              <a:rPr lang="en-US" dirty="0"/>
              <a:t>()</a:t>
            </a:r>
            <a:endParaRPr lang="en-US" b="0" dirty="0" smtClean="0">
              <a:effectLst/>
            </a:endParaRPr>
          </a:p>
          <a:p>
            <a:r>
              <a:rPr lang="en-US" dirty="0" err="1"/>
              <a:t>printf</a:t>
            </a:r>
            <a:r>
              <a:rPr lang="en-US" dirty="0"/>
              <a:t>()</a:t>
            </a:r>
            <a:endParaRPr lang="en-US" b="0" dirty="0" smtClean="0">
              <a:effectLst/>
            </a:endParaRPr>
          </a:p>
          <a:p>
            <a:r>
              <a:rPr lang="en-US" dirty="0" err="1"/>
              <a:t>scanf</a:t>
            </a:r>
            <a:r>
              <a:rPr lang="en-US" dirty="0"/>
              <a:t>("%d", &amp;</a:t>
            </a:r>
            <a:r>
              <a:rPr lang="en-US" dirty="0" err="1"/>
              <a:t>myNum</a:t>
            </a:r>
            <a:r>
              <a:rPr lang="en-US" dirty="0"/>
              <a:t>);</a:t>
            </a:r>
            <a:endParaRPr lang="en-US" b="0" dirty="0" smtClean="0">
              <a:effectLst/>
            </a:endParaRPr>
          </a:p>
          <a:p>
            <a:r>
              <a:rPr lang="en-US" dirty="0" err="1"/>
              <a:t>printf</a:t>
            </a:r>
            <a:r>
              <a:rPr lang="en-US" dirty="0"/>
              <a:t>("%d", </a:t>
            </a:r>
            <a:r>
              <a:rPr lang="en-US" dirty="0" err="1"/>
              <a:t>myNum</a:t>
            </a:r>
            <a:r>
              <a:rPr lang="en-US" dirty="0"/>
              <a:t>);</a:t>
            </a:r>
          </a:p>
        </p:txBody>
      </p:sp>
    </p:spTree>
    <p:extLst>
      <p:ext uri="{BB962C8B-B14F-4D97-AF65-F5344CB8AC3E}">
        <p14:creationId xmlns:p14="http://schemas.microsoft.com/office/powerpoint/2010/main" val="3037206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8)Conditions Statements</a:t>
            </a:r>
          </a:p>
        </p:txBody>
      </p:sp>
      <p:sp>
        <p:nvSpPr>
          <p:cNvPr id="3" name="Content Placeholder 2"/>
          <p:cNvSpPr>
            <a:spLocks noGrp="1"/>
          </p:cNvSpPr>
          <p:nvPr>
            <p:ph idx="1"/>
          </p:nvPr>
        </p:nvSpPr>
        <p:spPr/>
        <p:txBody>
          <a:bodyPr>
            <a:normAutofit lnSpcReduction="10000"/>
          </a:bodyPr>
          <a:lstStyle/>
          <a:p>
            <a:r>
              <a:rPr lang="en-US" dirty="0"/>
              <a:t>If Statements</a:t>
            </a:r>
            <a:endParaRPr lang="en-US" b="1" dirty="0" smtClean="0">
              <a:effectLst/>
            </a:endParaRPr>
          </a:p>
          <a:p>
            <a:r>
              <a:rPr lang="en-US" dirty="0"/>
              <a:t>if (</a:t>
            </a:r>
            <a:r>
              <a:rPr lang="en-US" i="1" dirty="0"/>
              <a:t>condition</a:t>
            </a:r>
            <a:r>
              <a:rPr lang="en-US" dirty="0"/>
              <a:t>) {</a:t>
            </a:r>
            <a:endParaRPr lang="en-US" b="0" dirty="0" smtClean="0">
              <a:effectLst/>
            </a:endParaRPr>
          </a:p>
          <a:p>
            <a:r>
              <a:rPr lang="en-US" dirty="0"/>
              <a:t>  </a:t>
            </a:r>
            <a:r>
              <a:rPr lang="en-US" i="1" dirty="0"/>
              <a:t>// block of code</a:t>
            </a:r>
            <a:endParaRPr lang="en-US" b="0" dirty="0" smtClean="0">
              <a:effectLst/>
            </a:endParaRPr>
          </a:p>
          <a:p>
            <a:r>
              <a:rPr lang="en-US" dirty="0"/>
              <a:t>}</a:t>
            </a:r>
            <a:endParaRPr lang="en-US" b="0" dirty="0" smtClean="0">
              <a:effectLst/>
            </a:endParaRPr>
          </a:p>
          <a:p>
            <a:r>
              <a:rPr lang="en-US" dirty="0"/>
              <a:t> If else</a:t>
            </a:r>
            <a:endParaRPr lang="en-US" b="1" dirty="0" smtClean="0">
              <a:effectLst/>
            </a:endParaRPr>
          </a:p>
          <a:p>
            <a:r>
              <a:rPr lang="en-US" dirty="0"/>
              <a:t>  </a:t>
            </a:r>
            <a:r>
              <a:rPr lang="en-US" i="1" dirty="0"/>
              <a:t>// block of code </a:t>
            </a:r>
            <a:endParaRPr lang="en-US" b="1" dirty="0" smtClean="0">
              <a:effectLst/>
            </a:endParaRPr>
          </a:p>
          <a:p>
            <a:r>
              <a:rPr lang="en-US" dirty="0" smtClean="0"/>
              <a:t>}</a:t>
            </a:r>
          </a:p>
          <a:p>
            <a:r>
              <a:rPr lang="en-US" dirty="0"/>
              <a:t>} else {</a:t>
            </a:r>
          </a:p>
          <a:p>
            <a:r>
              <a:rPr lang="en-US" dirty="0"/>
              <a:t>  </a:t>
            </a:r>
            <a:r>
              <a:rPr lang="en-US" i="1" dirty="0"/>
              <a:t>// block of code to</a:t>
            </a:r>
            <a:endParaRPr lang="en-US" dirty="0"/>
          </a:p>
          <a:p>
            <a:r>
              <a:rPr lang="en-US" dirty="0"/>
              <a:t>}</a:t>
            </a:r>
          </a:p>
          <a:p>
            <a:endParaRPr lang="en-US" b="1" dirty="0">
              <a:effectLst/>
            </a:endParaRPr>
          </a:p>
        </p:txBody>
      </p:sp>
    </p:spTree>
    <p:extLst>
      <p:ext uri="{BB962C8B-B14F-4D97-AF65-F5344CB8AC3E}">
        <p14:creationId xmlns:p14="http://schemas.microsoft.com/office/powerpoint/2010/main" val="755887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If else if Statements</a:t>
            </a:r>
          </a:p>
        </p:txBody>
      </p:sp>
      <p:sp>
        <p:nvSpPr>
          <p:cNvPr id="3" name="Content Placeholder 2"/>
          <p:cNvSpPr>
            <a:spLocks noGrp="1"/>
          </p:cNvSpPr>
          <p:nvPr>
            <p:ph idx="1"/>
          </p:nvPr>
        </p:nvSpPr>
        <p:spPr>
          <a:xfrm>
            <a:off x="838200" y="1825624"/>
            <a:ext cx="11258006" cy="5032375"/>
          </a:xfrm>
        </p:spPr>
        <p:txBody>
          <a:bodyPr>
            <a:normAutofit lnSpcReduction="10000"/>
          </a:bodyPr>
          <a:lstStyle/>
          <a:p>
            <a:pPr marL="0" indent="0">
              <a:buNone/>
            </a:pPr>
            <a:r>
              <a:rPr lang="en-US" dirty="0" smtClean="0"/>
              <a:t>if </a:t>
            </a:r>
            <a:r>
              <a:rPr lang="en-US" dirty="0"/>
              <a:t>(</a:t>
            </a:r>
            <a:r>
              <a:rPr lang="en-US" i="1" dirty="0"/>
              <a:t>condition1</a:t>
            </a:r>
            <a:r>
              <a:rPr lang="en-US" dirty="0"/>
              <a:t>) {</a:t>
            </a:r>
            <a:endParaRPr lang="en-US" b="0" dirty="0" smtClean="0">
              <a:effectLst/>
            </a:endParaRPr>
          </a:p>
          <a:p>
            <a:r>
              <a:rPr lang="en-US" dirty="0"/>
              <a:t>  </a:t>
            </a:r>
            <a:r>
              <a:rPr lang="en-US" i="1" dirty="0"/>
              <a:t>// block of code </a:t>
            </a:r>
            <a:endParaRPr lang="en-US" b="0" dirty="0" smtClean="0">
              <a:effectLst/>
            </a:endParaRPr>
          </a:p>
          <a:p>
            <a:r>
              <a:rPr lang="en-US" dirty="0"/>
              <a:t>} else if (</a:t>
            </a:r>
            <a:r>
              <a:rPr lang="en-US" i="1" dirty="0"/>
              <a:t>condition2</a:t>
            </a:r>
            <a:r>
              <a:rPr lang="en-US" dirty="0"/>
              <a:t>) {</a:t>
            </a:r>
            <a:endParaRPr lang="en-US" b="0" dirty="0" smtClean="0">
              <a:effectLst/>
            </a:endParaRPr>
          </a:p>
          <a:p>
            <a:r>
              <a:rPr lang="en-US" dirty="0"/>
              <a:t>  </a:t>
            </a:r>
            <a:r>
              <a:rPr lang="en-US" i="1" dirty="0"/>
              <a:t>// block of code </a:t>
            </a:r>
            <a:endParaRPr lang="en-US" b="0" dirty="0" smtClean="0">
              <a:effectLst/>
            </a:endParaRPr>
          </a:p>
          <a:p>
            <a:r>
              <a:rPr lang="en-US" dirty="0"/>
              <a:t>} else {</a:t>
            </a:r>
            <a:endParaRPr lang="en-US" b="0" dirty="0" smtClean="0">
              <a:effectLst/>
            </a:endParaRPr>
          </a:p>
          <a:p>
            <a:r>
              <a:rPr lang="en-US" dirty="0"/>
              <a:t>  </a:t>
            </a:r>
            <a:r>
              <a:rPr lang="en-US" i="1" dirty="0"/>
              <a:t>// block of code to</a:t>
            </a:r>
            <a:endParaRPr lang="en-US" b="0" dirty="0" smtClean="0">
              <a:effectLst/>
            </a:endParaRPr>
          </a:p>
          <a:p>
            <a:r>
              <a:rPr lang="en-US" dirty="0"/>
              <a:t>}</a:t>
            </a:r>
            <a:endParaRPr lang="en-US" b="0" dirty="0" smtClean="0">
              <a:effectLst/>
            </a:endParaRPr>
          </a:p>
          <a:p>
            <a:r>
              <a:rPr lang="en-US" b="1" dirty="0"/>
              <a:t>Ternary Operator</a:t>
            </a:r>
            <a:endParaRPr lang="en-US" b="1" dirty="0" smtClean="0">
              <a:effectLst/>
            </a:endParaRPr>
          </a:p>
          <a:p>
            <a:r>
              <a:rPr lang="en-US" i="1" dirty="0"/>
              <a:t>variable</a:t>
            </a:r>
            <a:r>
              <a:rPr lang="en-US" dirty="0"/>
              <a:t> = (</a:t>
            </a:r>
            <a:r>
              <a:rPr lang="en-US" i="1" dirty="0"/>
              <a:t>condition</a:t>
            </a:r>
            <a:r>
              <a:rPr lang="en-US" dirty="0"/>
              <a:t>) ? </a:t>
            </a:r>
            <a:r>
              <a:rPr lang="en-US" i="1" dirty="0" err="1"/>
              <a:t>expressionTrue</a:t>
            </a:r>
            <a:r>
              <a:rPr lang="en-US" dirty="0"/>
              <a:t> : </a:t>
            </a:r>
            <a:r>
              <a:rPr lang="en-US" i="1" dirty="0" err="1"/>
              <a:t>expressionFalse</a:t>
            </a:r>
            <a:r>
              <a:rPr lang="en-US" dirty="0"/>
              <a:t>;</a:t>
            </a:r>
            <a:endParaRPr lang="en-US" b="0" dirty="0" smtClean="0">
              <a:effectLst/>
            </a:endParaRPr>
          </a:p>
          <a:p>
            <a:r>
              <a:rPr lang="en-US" dirty="0"/>
              <a:t>Example</a:t>
            </a:r>
            <a:endParaRPr lang="en-US" b="0" dirty="0" smtClean="0">
              <a:effectLst/>
            </a:endParaRPr>
          </a:p>
          <a:p>
            <a:r>
              <a:rPr lang="en-US" dirty="0"/>
              <a:t>positive or negative number</a:t>
            </a:r>
            <a:endParaRPr lang="en-US" b="0" dirty="0" smtClean="0">
              <a:effectLst/>
            </a:endParaRPr>
          </a:p>
          <a:p>
            <a:r>
              <a:rPr lang="en-US" dirty="0"/>
              <a:t>person is old enough to vote:</a:t>
            </a:r>
            <a:endParaRPr lang="en-US" b="0" dirty="0" smtClean="0">
              <a:effectLst/>
            </a:endParaRPr>
          </a:p>
          <a:p>
            <a:r>
              <a:rPr lang="en-US" dirty="0"/>
              <a:t>number is even or </a:t>
            </a:r>
            <a:r>
              <a:rPr lang="en-US" dirty="0" smtClean="0"/>
              <a:t>odd</a:t>
            </a:r>
          </a:p>
        </p:txBody>
      </p:sp>
    </p:spTree>
    <p:extLst>
      <p:ext uri="{BB962C8B-B14F-4D97-AF65-F5344CB8AC3E}">
        <p14:creationId xmlns:p14="http://schemas.microsoft.com/office/powerpoint/2010/main" val="3275459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10)Switch Statement</a:t>
            </a:r>
            <a:endParaRPr lang="en-US" b="1" dirty="0">
              <a:effectLst/>
            </a:endParaRPr>
          </a:p>
        </p:txBody>
      </p:sp>
      <p:sp>
        <p:nvSpPr>
          <p:cNvPr id="3" name="Content Placeholder 2"/>
          <p:cNvSpPr>
            <a:spLocks noGrp="1"/>
          </p:cNvSpPr>
          <p:nvPr>
            <p:ph idx="1"/>
          </p:nvPr>
        </p:nvSpPr>
        <p:spPr/>
        <p:txBody>
          <a:bodyPr>
            <a:normAutofit fontScale="92500" lnSpcReduction="20000"/>
          </a:bodyPr>
          <a:lstStyle/>
          <a:p>
            <a:r>
              <a:rPr lang="en-US" dirty="0"/>
              <a:t>Instead of writing many </a:t>
            </a:r>
            <a:r>
              <a:rPr lang="en-US" dirty="0" err="1"/>
              <a:t>if..else</a:t>
            </a:r>
            <a:r>
              <a:rPr lang="en-US" dirty="0"/>
              <a:t> statements, you can use the switch statement.</a:t>
            </a:r>
            <a:endParaRPr lang="en-US" b="0" dirty="0" smtClean="0">
              <a:effectLst/>
            </a:endParaRPr>
          </a:p>
          <a:p>
            <a:r>
              <a:rPr lang="en-US" b="1" dirty="0"/>
              <a:t>switch </a:t>
            </a:r>
            <a:r>
              <a:rPr lang="en-US" dirty="0"/>
              <a:t>(</a:t>
            </a:r>
            <a:r>
              <a:rPr lang="en-US" i="1" dirty="0"/>
              <a:t>expression</a:t>
            </a:r>
            <a:r>
              <a:rPr lang="en-US" dirty="0"/>
              <a:t>) {</a:t>
            </a:r>
            <a:endParaRPr lang="en-US" b="0" dirty="0" smtClean="0">
              <a:effectLst/>
            </a:endParaRPr>
          </a:p>
          <a:p>
            <a:r>
              <a:rPr lang="en-US" dirty="0"/>
              <a:t>  case x:</a:t>
            </a:r>
            <a:endParaRPr lang="en-US" b="0" dirty="0" smtClean="0">
              <a:effectLst/>
            </a:endParaRPr>
          </a:p>
          <a:p>
            <a:r>
              <a:rPr lang="en-US" dirty="0"/>
              <a:t>    </a:t>
            </a:r>
            <a:r>
              <a:rPr lang="en-US" i="1" dirty="0"/>
              <a:t>// code block</a:t>
            </a:r>
            <a:endParaRPr lang="en-US" b="0" dirty="0" smtClean="0">
              <a:effectLst/>
            </a:endParaRPr>
          </a:p>
          <a:p>
            <a:r>
              <a:rPr lang="en-US" dirty="0"/>
              <a:t>    break;</a:t>
            </a:r>
            <a:endParaRPr lang="en-US" b="0" dirty="0" smtClean="0">
              <a:effectLst/>
            </a:endParaRPr>
          </a:p>
          <a:p>
            <a:r>
              <a:rPr lang="en-US" dirty="0"/>
              <a:t>  case y:</a:t>
            </a:r>
            <a:endParaRPr lang="en-US" b="0" dirty="0" smtClean="0">
              <a:effectLst/>
            </a:endParaRPr>
          </a:p>
          <a:p>
            <a:r>
              <a:rPr lang="en-US" dirty="0"/>
              <a:t>    </a:t>
            </a:r>
            <a:r>
              <a:rPr lang="en-US" i="1" dirty="0"/>
              <a:t>// code block</a:t>
            </a:r>
            <a:endParaRPr lang="en-US" b="0" dirty="0" smtClean="0">
              <a:effectLst/>
            </a:endParaRPr>
          </a:p>
          <a:p>
            <a:r>
              <a:rPr lang="en-US" dirty="0"/>
              <a:t>    break;</a:t>
            </a:r>
            <a:endParaRPr lang="en-US" b="0" dirty="0" smtClean="0">
              <a:effectLst/>
            </a:endParaRPr>
          </a:p>
          <a:p>
            <a:r>
              <a:rPr lang="en-US" dirty="0"/>
              <a:t>  default:</a:t>
            </a:r>
            <a:endParaRPr lang="en-US" b="0" dirty="0" smtClean="0">
              <a:effectLst/>
            </a:endParaRPr>
          </a:p>
          <a:p>
            <a:r>
              <a:rPr lang="en-US" dirty="0"/>
              <a:t>    </a:t>
            </a:r>
            <a:r>
              <a:rPr lang="en-US" i="1" dirty="0"/>
              <a:t>// code block</a:t>
            </a:r>
            <a:endParaRPr lang="en-US" b="0" dirty="0" smtClean="0">
              <a:effectLst/>
            </a:endParaRPr>
          </a:p>
          <a:p>
            <a:r>
              <a:rPr lang="en-US" dirty="0"/>
              <a:t>}</a:t>
            </a:r>
            <a:endParaRPr lang="en-US" b="0" dirty="0" smtClean="0">
              <a:effectLst/>
            </a:endParaRPr>
          </a:p>
          <a:p>
            <a:endParaRPr lang="en-US" dirty="0"/>
          </a:p>
        </p:txBody>
      </p:sp>
    </p:spTree>
    <p:extLst>
      <p:ext uri="{BB962C8B-B14F-4D97-AF65-F5344CB8AC3E}">
        <p14:creationId xmlns:p14="http://schemas.microsoft.com/office/powerpoint/2010/main" val="1205496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8895"/>
            <a:ext cx="12192000" cy="6338660"/>
          </a:xfrm>
        </p:spPr>
        <p:txBody>
          <a:bodyPr>
            <a:normAutofit/>
          </a:bodyPr>
          <a:lstStyle/>
          <a:p>
            <a:pPr fontAlgn="base"/>
            <a:r>
              <a:rPr lang="en-US" dirty="0"/>
              <a:t>The switch expression is evaluated once</a:t>
            </a:r>
          </a:p>
          <a:p>
            <a:pPr fontAlgn="base"/>
            <a:r>
              <a:rPr lang="en-US" dirty="0"/>
              <a:t>The value of the expression is compared with the values of each case</a:t>
            </a:r>
          </a:p>
          <a:p>
            <a:pPr fontAlgn="base"/>
            <a:r>
              <a:rPr lang="en-US" dirty="0"/>
              <a:t>If there is a match, the associated block of code is executed</a:t>
            </a:r>
          </a:p>
          <a:p>
            <a:pPr fontAlgn="base"/>
            <a:r>
              <a:rPr lang="en-US" dirty="0"/>
              <a:t>The break statement breaks out of the switch block and stops the execution</a:t>
            </a:r>
          </a:p>
          <a:p>
            <a:r>
              <a:rPr lang="en-US" dirty="0"/>
              <a:t>The default statement is optional, and specifies some code to run if there is no case </a:t>
            </a:r>
            <a:r>
              <a:rPr lang="en-US" dirty="0" smtClean="0"/>
              <a:t>match</a:t>
            </a:r>
          </a:p>
          <a:p>
            <a:pPr marL="0" indent="0">
              <a:buNone/>
            </a:pPr>
            <a:r>
              <a:rPr lang="en-US" b="0" dirty="0" smtClean="0">
                <a:effectLst/>
              </a:rPr>
              <a:t/>
            </a:r>
            <a:br>
              <a:rPr lang="en-US" b="0" dirty="0" smtClean="0">
                <a:effectLst/>
              </a:rPr>
            </a:br>
            <a:r>
              <a:rPr lang="en-US" dirty="0"/>
              <a:t>switch (day) {</a:t>
            </a:r>
            <a:endParaRPr lang="en-US" b="0" dirty="0" smtClean="0">
              <a:effectLst/>
            </a:endParaRPr>
          </a:p>
          <a:p>
            <a:r>
              <a:rPr lang="en-US" dirty="0"/>
              <a:t>  case 1:</a:t>
            </a:r>
            <a:endParaRPr lang="en-US" b="0" dirty="0" smtClean="0">
              <a:effectLst/>
            </a:endParaRPr>
          </a:p>
          <a:p>
            <a:r>
              <a:rPr lang="en-US" dirty="0"/>
              <a:t>    </a:t>
            </a:r>
            <a:r>
              <a:rPr lang="en-US" dirty="0" err="1"/>
              <a:t>printf</a:t>
            </a:r>
            <a:r>
              <a:rPr lang="en-US" dirty="0"/>
              <a:t>("Monday");</a:t>
            </a:r>
            <a:endParaRPr lang="en-US" b="0" dirty="0" smtClean="0">
              <a:effectLst/>
            </a:endParaRPr>
          </a:p>
          <a:p>
            <a:r>
              <a:rPr lang="en-US" dirty="0"/>
              <a:t>    break;</a:t>
            </a:r>
            <a:endParaRPr lang="en-US" b="0" dirty="0" smtClean="0">
              <a:effectLst/>
            </a:endParaRPr>
          </a:p>
          <a:p>
            <a:r>
              <a:rPr lang="en-US" dirty="0"/>
              <a:t>  default:</a:t>
            </a:r>
            <a:endParaRPr lang="en-US" b="0" dirty="0" smtClean="0">
              <a:effectLst/>
            </a:endParaRPr>
          </a:p>
          <a:p>
            <a:r>
              <a:rPr lang="en-US" dirty="0"/>
              <a:t>    </a:t>
            </a:r>
            <a:r>
              <a:rPr lang="en-US" dirty="0" err="1"/>
              <a:t>printf</a:t>
            </a:r>
            <a:r>
              <a:rPr lang="en-US" dirty="0"/>
              <a:t>("Tuesday");</a:t>
            </a:r>
            <a:endParaRPr lang="en-US" b="0" dirty="0" smtClean="0">
              <a:effectLst/>
            </a:endParaRPr>
          </a:p>
          <a:p>
            <a:r>
              <a:rPr lang="en-US" dirty="0"/>
              <a:t>    break;</a:t>
            </a:r>
            <a:endParaRPr lang="en-US" b="0" dirty="0" smtClean="0">
              <a:effectLst/>
            </a:endParaRPr>
          </a:p>
          <a:p>
            <a:r>
              <a:rPr lang="en-US" dirty="0"/>
              <a:t> </a:t>
            </a:r>
            <a:r>
              <a:rPr lang="en-US" dirty="0" smtClean="0"/>
              <a:t>}</a:t>
            </a:r>
          </a:p>
          <a:p>
            <a:endParaRPr lang="en-US" b="0" dirty="0" smtClean="0">
              <a:effectLst/>
            </a:endParaRPr>
          </a:p>
          <a:p>
            <a:r>
              <a:rPr lang="en-US" dirty="0"/>
              <a:t>  Make </a:t>
            </a:r>
            <a:r>
              <a:rPr lang="en-US" dirty="0" err="1"/>
              <a:t>atm</a:t>
            </a:r>
            <a:r>
              <a:rPr lang="en-US" dirty="0"/>
              <a:t> machine</a:t>
            </a:r>
          </a:p>
        </p:txBody>
      </p:sp>
    </p:spTree>
    <p:extLst>
      <p:ext uri="{BB962C8B-B14F-4D97-AF65-F5344CB8AC3E}">
        <p14:creationId xmlns:p14="http://schemas.microsoft.com/office/powerpoint/2010/main" val="820770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1)C language</a:t>
            </a:r>
          </a:p>
        </p:txBody>
      </p:sp>
      <p:sp>
        <p:nvSpPr>
          <p:cNvPr id="3" name="Content Placeholder 2"/>
          <p:cNvSpPr>
            <a:spLocks noGrp="1"/>
          </p:cNvSpPr>
          <p:nvPr>
            <p:ph idx="1"/>
          </p:nvPr>
        </p:nvSpPr>
        <p:spPr/>
        <p:txBody>
          <a:bodyPr>
            <a:normAutofit fontScale="92500" lnSpcReduction="20000"/>
          </a:bodyPr>
          <a:lstStyle/>
          <a:p>
            <a:r>
              <a:rPr lang="en-US" dirty="0"/>
              <a:t>What is a language?</a:t>
            </a:r>
            <a:endParaRPr lang="en-US" b="0" dirty="0" smtClean="0">
              <a:effectLst/>
            </a:endParaRPr>
          </a:p>
          <a:p>
            <a:r>
              <a:rPr lang="en-US" dirty="0"/>
              <a:t>What is a Computer-language?</a:t>
            </a:r>
            <a:endParaRPr lang="en-US" b="0" dirty="0" smtClean="0">
              <a:effectLst/>
            </a:endParaRPr>
          </a:p>
          <a:p>
            <a:r>
              <a:rPr lang="en-US" b="0" dirty="0" smtClean="0">
                <a:effectLst/>
              </a:rPr>
              <a:t/>
            </a:r>
            <a:br>
              <a:rPr lang="en-US" b="0" dirty="0" smtClean="0">
                <a:effectLst/>
              </a:rPr>
            </a:br>
            <a:r>
              <a:rPr lang="en-US" dirty="0"/>
              <a:t>High Level language C,C++,</a:t>
            </a:r>
            <a:r>
              <a:rPr lang="en-US" dirty="0" err="1"/>
              <a:t>Java,.net</a:t>
            </a:r>
            <a:endParaRPr lang="en-US" b="0" dirty="0" smtClean="0">
              <a:effectLst/>
            </a:endParaRPr>
          </a:p>
          <a:p>
            <a:r>
              <a:rPr lang="en-US" dirty="0" smtClean="0"/>
              <a:t>Low </a:t>
            </a:r>
            <a:r>
              <a:rPr lang="en-US" dirty="0"/>
              <a:t>Level language AI ML</a:t>
            </a:r>
            <a:endParaRPr lang="en-US" b="0" dirty="0" smtClean="0">
              <a:effectLst/>
            </a:endParaRPr>
          </a:p>
          <a:p>
            <a:r>
              <a:rPr lang="en-US" b="0" dirty="0" smtClean="0">
                <a:effectLst/>
              </a:rPr>
              <a:t/>
            </a:r>
            <a:br>
              <a:rPr lang="en-US" b="0" dirty="0" smtClean="0">
                <a:effectLst/>
              </a:rPr>
            </a:br>
            <a:r>
              <a:rPr lang="en-US" dirty="0"/>
              <a:t>C is a general-purpose programming language created by Dennis Ritchie at the Bell Laboratories in 1972.</a:t>
            </a:r>
            <a:endParaRPr lang="en-US" b="0" dirty="0" smtClean="0">
              <a:effectLst/>
            </a:endParaRPr>
          </a:p>
          <a:p>
            <a:r>
              <a:rPr lang="en-US" dirty="0"/>
              <a:t>C is very powerful; it has been used to develop operating systems, databases, applications, </a:t>
            </a:r>
            <a:r>
              <a:rPr lang="en-US" dirty="0" smtClean="0"/>
              <a:t>etc…………….</a:t>
            </a:r>
            <a:endParaRPr lang="en-US" b="0" dirty="0" smtClean="0">
              <a:effectLst/>
            </a:endParaRPr>
          </a:p>
          <a:p>
            <a:r>
              <a:rPr lang="en-US" dirty="0"/>
              <a:t>It is a very popular language, despite being old. The main reason for its popularity is because it is a fundamental language in the field of computer science</a:t>
            </a:r>
            <a:r>
              <a:rPr lang="en-US" dirty="0" smtClean="0"/>
              <a:t>.</a:t>
            </a:r>
            <a:br>
              <a:rPr lang="en-US" dirty="0" smtClean="0"/>
            </a:br>
            <a:endParaRPr lang="en-US" dirty="0"/>
          </a:p>
        </p:txBody>
      </p:sp>
    </p:spTree>
    <p:extLst>
      <p:ext uri="{BB962C8B-B14F-4D97-AF65-F5344CB8AC3E}">
        <p14:creationId xmlns:p14="http://schemas.microsoft.com/office/powerpoint/2010/main" val="3072696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11)Loops</a:t>
            </a:r>
          </a:p>
        </p:txBody>
      </p:sp>
      <p:sp>
        <p:nvSpPr>
          <p:cNvPr id="3" name="Content Placeholder 2"/>
          <p:cNvSpPr>
            <a:spLocks noGrp="1"/>
          </p:cNvSpPr>
          <p:nvPr>
            <p:ph idx="1"/>
          </p:nvPr>
        </p:nvSpPr>
        <p:spPr/>
        <p:txBody>
          <a:bodyPr/>
          <a:lstStyle/>
          <a:p>
            <a:r>
              <a:rPr lang="en-US" dirty="0"/>
              <a:t>Loops can execute a block of code as long as a specified condition is reached.</a:t>
            </a:r>
            <a:endParaRPr lang="en-US" b="0" dirty="0" smtClean="0">
              <a:effectLst/>
            </a:endParaRPr>
          </a:p>
          <a:p>
            <a:r>
              <a:rPr lang="en-US" dirty="0"/>
              <a:t>Loops are handy because they save time, reduce errors, and they make code more readable</a:t>
            </a:r>
            <a:r>
              <a:rPr lang="en-US" dirty="0" smtClean="0"/>
              <a:t>.</a:t>
            </a:r>
            <a:r>
              <a:rPr lang="en-US" dirty="0" smtClean="0"/>
              <a:t/>
            </a:r>
            <a:br>
              <a:rPr lang="en-US" dirty="0" smtClean="0"/>
            </a:br>
            <a:endParaRPr lang="en-US" dirty="0"/>
          </a:p>
        </p:txBody>
      </p:sp>
    </p:spTree>
    <p:extLst>
      <p:ext uri="{BB962C8B-B14F-4D97-AF65-F5344CB8AC3E}">
        <p14:creationId xmlns:p14="http://schemas.microsoft.com/office/powerpoint/2010/main" val="2317783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a:t>
            </a:r>
          </a:p>
        </p:txBody>
      </p:sp>
      <p:sp>
        <p:nvSpPr>
          <p:cNvPr id="3" name="Content Placeholder 2"/>
          <p:cNvSpPr>
            <a:spLocks noGrp="1"/>
          </p:cNvSpPr>
          <p:nvPr>
            <p:ph idx="1"/>
          </p:nvPr>
        </p:nvSpPr>
        <p:spPr/>
        <p:txBody>
          <a:bodyPr>
            <a:normAutofit fontScale="92500" lnSpcReduction="10000"/>
          </a:bodyPr>
          <a:lstStyle/>
          <a:p>
            <a:r>
              <a:rPr lang="en-US" dirty="0"/>
              <a:t>he while loop loops through a block of code as long as a specified condition is true:</a:t>
            </a:r>
            <a:endParaRPr lang="en-US" b="0" dirty="0" smtClean="0">
              <a:effectLst/>
            </a:endParaRPr>
          </a:p>
          <a:p>
            <a:r>
              <a:rPr lang="en-US" dirty="0"/>
              <a:t>while (</a:t>
            </a:r>
            <a:r>
              <a:rPr lang="en-US" i="1" dirty="0"/>
              <a:t>condition</a:t>
            </a:r>
            <a:r>
              <a:rPr lang="en-US" dirty="0"/>
              <a:t>) {</a:t>
            </a:r>
            <a:endParaRPr lang="en-US" b="0" dirty="0" smtClean="0">
              <a:effectLst/>
            </a:endParaRPr>
          </a:p>
          <a:p>
            <a:r>
              <a:rPr lang="en-US" i="1" dirty="0"/>
              <a:t>  // code block to be executed</a:t>
            </a:r>
            <a:endParaRPr lang="en-US" b="0" dirty="0" smtClean="0">
              <a:effectLst/>
            </a:endParaRPr>
          </a:p>
          <a:p>
            <a:r>
              <a:rPr lang="en-US" dirty="0"/>
              <a:t>}</a:t>
            </a:r>
            <a:endParaRPr lang="en-US" b="0" dirty="0" smtClean="0">
              <a:effectLst/>
            </a:endParaRPr>
          </a:p>
          <a:p>
            <a:r>
              <a:rPr lang="en-US" dirty="0"/>
              <a:t>while (</a:t>
            </a:r>
            <a:r>
              <a:rPr lang="en-US" dirty="0" err="1"/>
              <a:t>int</a:t>
            </a:r>
            <a:r>
              <a:rPr lang="en-US" dirty="0"/>
              <a:t> </a:t>
            </a:r>
            <a:r>
              <a:rPr lang="en-US" dirty="0" err="1"/>
              <a:t>i</a:t>
            </a:r>
            <a:r>
              <a:rPr lang="en-US" dirty="0"/>
              <a:t> &lt; 5) {</a:t>
            </a:r>
            <a:endParaRPr lang="en-US" b="0" dirty="0" smtClean="0">
              <a:effectLst/>
            </a:endParaRPr>
          </a:p>
          <a:p>
            <a:r>
              <a:rPr lang="en-US" dirty="0"/>
              <a:t>  </a:t>
            </a:r>
            <a:r>
              <a:rPr lang="en-US" dirty="0" err="1"/>
              <a:t>printf</a:t>
            </a:r>
            <a:r>
              <a:rPr lang="en-US" dirty="0"/>
              <a:t>("%d\n", </a:t>
            </a:r>
            <a:r>
              <a:rPr lang="en-US" dirty="0" err="1"/>
              <a:t>i</a:t>
            </a:r>
            <a:r>
              <a:rPr lang="en-US" dirty="0"/>
              <a:t>);</a:t>
            </a:r>
            <a:endParaRPr lang="en-US" b="0" dirty="0" smtClean="0">
              <a:effectLst/>
            </a:endParaRPr>
          </a:p>
          <a:p>
            <a:r>
              <a:rPr lang="en-US" dirty="0"/>
              <a:t>  </a:t>
            </a:r>
            <a:r>
              <a:rPr lang="en-US" dirty="0" err="1"/>
              <a:t>i</a:t>
            </a:r>
            <a:r>
              <a:rPr lang="en-US" dirty="0"/>
              <a:t>++;</a:t>
            </a:r>
            <a:endParaRPr lang="en-US" b="0" dirty="0" smtClean="0">
              <a:effectLst/>
            </a:endParaRPr>
          </a:p>
          <a:p>
            <a:r>
              <a:rPr lang="en-US" dirty="0"/>
              <a:t>}</a:t>
            </a:r>
            <a:endParaRPr lang="en-US" b="0" dirty="0" smtClean="0">
              <a:effectLst/>
            </a:endParaRP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3503568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Do/While Loop</a:t>
            </a:r>
          </a:p>
        </p:txBody>
      </p:sp>
      <p:sp>
        <p:nvSpPr>
          <p:cNvPr id="3" name="Content Placeholder 2"/>
          <p:cNvSpPr>
            <a:spLocks noGrp="1"/>
          </p:cNvSpPr>
          <p:nvPr>
            <p:ph idx="1"/>
          </p:nvPr>
        </p:nvSpPr>
        <p:spPr>
          <a:xfrm>
            <a:off x="838200" y="1825625"/>
            <a:ext cx="10515600" cy="4810306"/>
          </a:xfrm>
        </p:spPr>
        <p:txBody>
          <a:bodyPr>
            <a:normAutofit fontScale="92500" lnSpcReduction="20000"/>
          </a:bodyPr>
          <a:lstStyle/>
          <a:p>
            <a:r>
              <a:rPr lang="en-US" dirty="0"/>
              <a:t>The do/while loop is a variant of the while loop. This loop will execute the code block once, before checking if the condition is true, then it will repeat the loop as long as the condition is true.</a:t>
            </a:r>
            <a:endParaRPr lang="en-US" b="0" dirty="0" smtClean="0">
              <a:effectLst/>
            </a:endParaRPr>
          </a:p>
          <a:p>
            <a:r>
              <a:rPr lang="en-US" dirty="0"/>
              <a:t>do {</a:t>
            </a:r>
            <a:endParaRPr lang="en-US" b="0" dirty="0" smtClean="0">
              <a:effectLst/>
            </a:endParaRPr>
          </a:p>
          <a:p>
            <a:r>
              <a:rPr lang="en-US" i="1" dirty="0"/>
              <a:t>  // code block to be executed</a:t>
            </a:r>
            <a:endParaRPr lang="en-US" b="0" dirty="0" smtClean="0">
              <a:effectLst/>
            </a:endParaRPr>
          </a:p>
          <a:p>
            <a:r>
              <a:rPr lang="en-US" dirty="0"/>
              <a:t>}</a:t>
            </a:r>
            <a:endParaRPr lang="en-US" b="0" dirty="0" smtClean="0">
              <a:effectLst/>
            </a:endParaRPr>
          </a:p>
          <a:p>
            <a:r>
              <a:rPr lang="en-US" dirty="0"/>
              <a:t>while (</a:t>
            </a:r>
            <a:r>
              <a:rPr lang="en-US" i="1" dirty="0"/>
              <a:t>condition</a:t>
            </a:r>
            <a:r>
              <a:rPr lang="en-US" dirty="0"/>
              <a:t>);</a:t>
            </a:r>
            <a:endParaRPr lang="en-US" b="0" dirty="0" smtClean="0">
              <a:effectLst/>
            </a:endParaRPr>
          </a:p>
          <a:p>
            <a:r>
              <a:rPr lang="en-US" dirty="0"/>
              <a:t>do {</a:t>
            </a:r>
            <a:endParaRPr lang="en-US" b="0" dirty="0" smtClean="0">
              <a:effectLst/>
            </a:endParaRPr>
          </a:p>
          <a:p>
            <a:r>
              <a:rPr lang="en-US" dirty="0"/>
              <a:t>  </a:t>
            </a:r>
            <a:r>
              <a:rPr lang="en-US" dirty="0" err="1"/>
              <a:t>printf</a:t>
            </a:r>
            <a:r>
              <a:rPr lang="en-US" dirty="0"/>
              <a:t>("%d\n", </a:t>
            </a:r>
            <a:r>
              <a:rPr lang="en-US" dirty="0" err="1"/>
              <a:t>i</a:t>
            </a:r>
            <a:r>
              <a:rPr lang="en-US" dirty="0"/>
              <a:t>);</a:t>
            </a:r>
            <a:endParaRPr lang="en-US" b="0" dirty="0" smtClean="0">
              <a:effectLst/>
            </a:endParaRPr>
          </a:p>
          <a:p>
            <a:r>
              <a:rPr lang="en-US" dirty="0"/>
              <a:t>  </a:t>
            </a:r>
            <a:r>
              <a:rPr lang="en-US" dirty="0" err="1"/>
              <a:t>i</a:t>
            </a:r>
            <a:r>
              <a:rPr lang="en-US" dirty="0"/>
              <a:t>++;</a:t>
            </a:r>
            <a:endParaRPr lang="en-US" b="0" dirty="0" smtClean="0">
              <a:effectLst/>
            </a:endParaRPr>
          </a:p>
          <a:p>
            <a:r>
              <a:rPr lang="en-US" dirty="0"/>
              <a:t>}</a:t>
            </a:r>
            <a:endParaRPr lang="en-US" b="0" dirty="0" smtClean="0">
              <a:effectLst/>
            </a:endParaRPr>
          </a:p>
          <a:p>
            <a:r>
              <a:rPr lang="en-US" dirty="0"/>
              <a:t>while (</a:t>
            </a:r>
            <a:r>
              <a:rPr lang="en-US" dirty="0" err="1"/>
              <a:t>i</a:t>
            </a:r>
            <a:r>
              <a:rPr lang="en-US" dirty="0"/>
              <a:t> &lt; 5);</a:t>
            </a:r>
            <a:endParaRPr lang="en-US" b="0" dirty="0" smtClean="0">
              <a:effectLst/>
            </a:endParaRPr>
          </a:p>
          <a:p>
            <a:pPr fontAlgn="base"/>
            <a:r>
              <a:rPr lang="en-US" dirty="0" err="1"/>
              <a:t>Printf</a:t>
            </a:r>
            <a:r>
              <a:rPr lang="en-US" dirty="0"/>
              <a:t> table 1 to 20</a:t>
            </a:r>
            <a:endParaRPr lang="en-US" b="1" dirty="0"/>
          </a:p>
          <a:p>
            <a:pPr fontAlgn="base"/>
            <a:r>
              <a:rPr lang="en-US" dirty="0" err="1"/>
              <a:t>Printf</a:t>
            </a:r>
            <a:r>
              <a:rPr lang="en-US" dirty="0"/>
              <a:t> 1 to 10</a:t>
            </a:r>
          </a:p>
          <a:p>
            <a:pPr fontAlgn="base"/>
            <a:r>
              <a:rPr lang="en-US" dirty="0" err="1"/>
              <a:t>Printf</a:t>
            </a:r>
            <a:r>
              <a:rPr lang="en-US" dirty="0"/>
              <a:t> 1 to 100 </a:t>
            </a:r>
          </a:p>
        </p:txBody>
      </p:sp>
    </p:spTree>
    <p:extLst>
      <p:ext uri="{BB962C8B-B14F-4D97-AF65-F5344CB8AC3E}">
        <p14:creationId xmlns:p14="http://schemas.microsoft.com/office/powerpoint/2010/main" val="634176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12)For Loop</a:t>
            </a:r>
          </a:p>
        </p:txBody>
      </p:sp>
      <p:sp>
        <p:nvSpPr>
          <p:cNvPr id="3" name="Content Placeholder 2"/>
          <p:cNvSpPr>
            <a:spLocks noGrp="1"/>
          </p:cNvSpPr>
          <p:nvPr>
            <p:ph idx="1"/>
          </p:nvPr>
        </p:nvSpPr>
        <p:spPr/>
        <p:txBody>
          <a:bodyPr>
            <a:normAutofit lnSpcReduction="10000"/>
          </a:bodyPr>
          <a:lstStyle/>
          <a:p>
            <a:r>
              <a:rPr lang="en-US" dirty="0"/>
              <a:t>When you know exactly how many times you want to loop through a block of code, use the for loop instead of a while loop:</a:t>
            </a:r>
            <a:endParaRPr lang="en-US" b="0" dirty="0" smtClean="0">
              <a:effectLst/>
            </a:endParaRPr>
          </a:p>
          <a:p>
            <a:r>
              <a:rPr lang="en-US" dirty="0"/>
              <a:t>for (</a:t>
            </a:r>
            <a:r>
              <a:rPr lang="en-US" i="1" dirty="0"/>
              <a:t>expression 1</a:t>
            </a:r>
            <a:r>
              <a:rPr lang="en-US" dirty="0"/>
              <a:t>;</a:t>
            </a:r>
            <a:r>
              <a:rPr lang="en-US" i="1" dirty="0"/>
              <a:t> expression 2</a:t>
            </a:r>
            <a:r>
              <a:rPr lang="en-US" dirty="0"/>
              <a:t>;</a:t>
            </a:r>
            <a:r>
              <a:rPr lang="en-US" i="1" dirty="0"/>
              <a:t> expression 3</a:t>
            </a:r>
            <a:r>
              <a:rPr lang="en-US" dirty="0"/>
              <a:t>) {</a:t>
            </a:r>
            <a:endParaRPr lang="en-US" b="0" dirty="0" smtClean="0">
              <a:effectLst/>
            </a:endParaRPr>
          </a:p>
          <a:p>
            <a:r>
              <a:rPr lang="en-US" dirty="0"/>
              <a:t>  </a:t>
            </a:r>
            <a:r>
              <a:rPr lang="en-US" i="1" dirty="0"/>
              <a:t>// code block to be executed</a:t>
            </a:r>
            <a:endParaRPr lang="en-US" b="0" dirty="0" smtClean="0">
              <a:effectLst/>
            </a:endParaRPr>
          </a:p>
          <a:p>
            <a:r>
              <a:rPr lang="en-US" dirty="0"/>
              <a:t>}</a:t>
            </a:r>
            <a:endParaRPr lang="en-US" b="0" dirty="0" smtClean="0">
              <a:effectLst/>
            </a:endParaRPr>
          </a:p>
          <a:p>
            <a:r>
              <a:rPr lang="en-US" dirty="0"/>
              <a:t>Expression 1 is executed (one time) before the execution of the code block.</a:t>
            </a:r>
            <a:endParaRPr lang="en-US" b="0" dirty="0" smtClean="0">
              <a:effectLst/>
            </a:endParaRPr>
          </a:p>
          <a:p>
            <a:r>
              <a:rPr lang="en-US" dirty="0"/>
              <a:t>Expression 2 defines the condition for executing the code block.</a:t>
            </a:r>
            <a:endParaRPr lang="en-US" b="0" dirty="0" smtClean="0">
              <a:effectLst/>
            </a:endParaRPr>
          </a:p>
          <a:p>
            <a:r>
              <a:rPr lang="en-US" dirty="0"/>
              <a:t>Expression 3 is executed (every time) after the code block has been executed.</a:t>
            </a:r>
            <a:endParaRPr lang="en-US" b="0" dirty="0" smtClean="0">
              <a:effectLst/>
            </a:endParaRP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3931404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566" y="261257"/>
            <a:ext cx="11939451" cy="6753498"/>
          </a:xfrm>
        </p:spPr>
        <p:txBody>
          <a:bodyPr>
            <a:normAutofit fontScale="92500" lnSpcReduction="10000"/>
          </a:bodyPr>
          <a:lstStyle/>
          <a:p>
            <a:pPr marL="0" indent="0">
              <a:buNone/>
            </a:pPr>
            <a:r>
              <a:rPr lang="en-US" dirty="0" smtClean="0"/>
              <a:t>for </a:t>
            </a:r>
            <a:r>
              <a:rPr lang="en-US" dirty="0"/>
              <a:t>(</a:t>
            </a:r>
            <a:r>
              <a:rPr lang="en-US" dirty="0" err="1"/>
              <a:t>int</a:t>
            </a:r>
            <a:r>
              <a:rPr lang="en-US" dirty="0"/>
              <a:t> </a:t>
            </a:r>
            <a:r>
              <a:rPr lang="en-US" dirty="0" err="1"/>
              <a:t>i</a:t>
            </a:r>
            <a:r>
              <a:rPr lang="en-US" dirty="0"/>
              <a:t> = 0; </a:t>
            </a:r>
            <a:r>
              <a:rPr lang="en-US" dirty="0" err="1"/>
              <a:t>i</a:t>
            </a:r>
            <a:r>
              <a:rPr lang="en-US" dirty="0"/>
              <a:t> &lt; 5; </a:t>
            </a:r>
            <a:r>
              <a:rPr lang="en-US" dirty="0" err="1"/>
              <a:t>i</a:t>
            </a:r>
            <a:r>
              <a:rPr lang="en-US" dirty="0"/>
              <a:t>++) {</a:t>
            </a:r>
            <a:endParaRPr lang="en-US" b="0" dirty="0" smtClean="0">
              <a:effectLst/>
            </a:endParaRPr>
          </a:p>
          <a:p>
            <a:pPr marL="0" indent="0">
              <a:buNone/>
            </a:pPr>
            <a:r>
              <a:rPr lang="en-US" dirty="0"/>
              <a:t>  </a:t>
            </a:r>
            <a:r>
              <a:rPr lang="en-US" dirty="0" err="1"/>
              <a:t>printf</a:t>
            </a:r>
            <a:r>
              <a:rPr lang="en-US" dirty="0"/>
              <a:t>("%d\n", </a:t>
            </a:r>
            <a:r>
              <a:rPr lang="en-US" dirty="0" err="1"/>
              <a:t>i</a:t>
            </a:r>
            <a:r>
              <a:rPr lang="en-US" dirty="0"/>
              <a:t>);</a:t>
            </a:r>
            <a:endParaRPr lang="en-US" b="0" dirty="0" smtClean="0">
              <a:effectLst/>
            </a:endParaRPr>
          </a:p>
          <a:p>
            <a:pPr marL="0" indent="0">
              <a:buNone/>
            </a:pPr>
            <a:r>
              <a:rPr lang="en-US" dirty="0" smtClean="0"/>
              <a:t>}</a:t>
            </a:r>
          </a:p>
          <a:p>
            <a:pPr marL="0" indent="0">
              <a:buNone/>
            </a:pPr>
            <a:endParaRPr lang="en-US" b="0" dirty="0" smtClean="0">
              <a:effectLst/>
            </a:endParaRPr>
          </a:p>
          <a:p>
            <a:r>
              <a:rPr lang="en-US" b="1" dirty="0" smtClean="0"/>
              <a:t>Print </a:t>
            </a:r>
            <a:r>
              <a:rPr lang="en-US" b="1" dirty="0"/>
              <a:t>1 to 100 number</a:t>
            </a:r>
            <a:endParaRPr lang="en-US" b="0" dirty="0" smtClean="0">
              <a:effectLst/>
            </a:endParaRPr>
          </a:p>
          <a:p>
            <a:pPr marL="0" indent="0">
              <a:buNone/>
            </a:pPr>
            <a:r>
              <a:rPr lang="en-US" dirty="0"/>
              <a:t>#include &lt;</a:t>
            </a:r>
            <a:r>
              <a:rPr lang="en-US" dirty="0" err="1"/>
              <a:t>stdio.h</a:t>
            </a:r>
            <a:r>
              <a:rPr lang="en-US" dirty="0"/>
              <a:t>&gt;</a:t>
            </a:r>
            <a:endParaRPr lang="en-US" b="0" dirty="0" smtClean="0">
              <a:effectLst/>
            </a:endParaRPr>
          </a:p>
          <a:p>
            <a:pPr marL="0" indent="0">
              <a:buNone/>
            </a:pPr>
            <a:r>
              <a:rPr lang="en-US" b="0" dirty="0" smtClean="0">
                <a:effectLst/>
              </a:rPr>
              <a:t/>
            </a:r>
            <a:br>
              <a:rPr lang="en-US" b="0" dirty="0" smtClean="0">
                <a:effectLst/>
              </a:rPr>
            </a:br>
            <a:r>
              <a:rPr lang="en-US" dirty="0" err="1"/>
              <a:t>int</a:t>
            </a:r>
            <a:r>
              <a:rPr lang="en-US" dirty="0"/>
              <a:t> main() {</a:t>
            </a:r>
            <a:endParaRPr lang="en-US" b="0" dirty="0" smtClean="0">
              <a:effectLst/>
            </a:endParaRPr>
          </a:p>
          <a:p>
            <a:pPr marL="0" indent="0">
              <a:buNone/>
            </a:pPr>
            <a:r>
              <a:rPr lang="en-US" dirty="0"/>
              <a:t>    </a:t>
            </a:r>
            <a:r>
              <a:rPr lang="en-US" dirty="0" err="1"/>
              <a:t>int</a:t>
            </a:r>
            <a:r>
              <a:rPr lang="en-US" dirty="0"/>
              <a:t> </a:t>
            </a:r>
            <a:r>
              <a:rPr lang="en-US" dirty="0" err="1"/>
              <a:t>i</a:t>
            </a:r>
            <a:r>
              <a:rPr lang="en-US" dirty="0"/>
              <a:t>, j;</a:t>
            </a:r>
            <a:endParaRPr lang="en-US" b="0" dirty="0" smtClean="0">
              <a:effectLst/>
            </a:endParaRPr>
          </a:p>
          <a:p>
            <a:pPr marL="0" indent="0">
              <a:buNone/>
            </a:pPr>
            <a:r>
              <a:rPr lang="en-US" dirty="0"/>
              <a:t>    for (</a:t>
            </a:r>
            <a:r>
              <a:rPr lang="en-US" dirty="0" err="1"/>
              <a:t>i</a:t>
            </a:r>
            <a:r>
              <a:rPr lang="en-US" dirty="0"/>
              <a:t> = 1; </a:t>
            </a:r>
            <a:r>
              <a:rPr lang="en-US" dirty="0" err="1"/>
              <a:t>i</a:t>
            </a:r>
            <a:r>
              <a:rPr lang="en-US" dirty="0"/>
              <a:t> &lt;= 100; </a:t>
            </a:r>
            <a:r>
              <a:rPr lang="en-US" dirty="0" err="1"/>
              <a:t>i</a:t>
            </a:r>
            <a:r>
              <a:rPr lang="en-US" dirty="0"/>
              <a:t>++) {</a:t>
            </a:r>
            <a:endParaRPr lang="en-US" b="0" dirty="0" smtClean="0">
              <a:effectLst/>
            </a:endParaRPr>
          </a:p>
          <a:p>
            <a:pPr marL="0" indent="0">
              <a:buNone/>
            </a:pPr>
            <a:r>
              <a:rPr lang="en-US" dirty="0"/>
              <a:t>        </a:t>
            </a:r>
            <a:r>
              <a:rPr lang="en-US" dirty="0" err="1"/>
              <a:t>printf</a:t>
            </a:r>
            <a:r>
              <a:rPr lang="en-US" dirty="0"/>
              <a:t>("%3d ", </a:t>
            </a:r>
            <a:r>
              <a:rPr lang="en-US" dirty="0" err="1"/>
              <a:t>i</a:t>
            </a:r>
            <a:r>
              <a:rPr lang="en-US" dirty="0"/>
              <a:t>);</a:t>
            </a:r>
            <a:endParaRPr lang="en-US" b="0" dirty="0" smtClean="0">
              <a:effectLst/>
            </a:endParaRPr>
          </a:p>
          <a:p>
            <a:pPr marL="0" indent="0">
              <a:buNone/>
            </a:pPr>
            <a:r>
              <a:rPr lang="en-US" dirty="0"/>
              <a:t>        if (</a:t>
            </a:r>
            <a:r>
              <a:rPr lang="en-US" dirty="0" err="1"/>
              <a:t>i</a:t>
            </a:r>
            <a:r>
              <a:rPr lang="en-US" dirty="0"/>
              <a:t> % 10 == 0) { </a:t>
            </a:r>
            <a:endParaRPr lang="en-US" b="0" dirty="0" smtClean="0">
              <a:effectLst/>
            </a:endParaRPr>
          </a:p>
          <a:p>
            <a:pPr marL="0" indent="0">
              <a:buNone/>
            </a:pPr>
            <a:r>
              <a:rPr lang="en-US" dirty="0"/>
              <a:t>            </a:t>
            </a:r>
            <a:r>
              <a:rPr lang="en-US" dirty="0" err="1"/>
              <a:t>printf</a:t>
            </a:r>
            <a:r>
              <a:rPr lang="en-US" dirty="0"/>
              <a:t>("\n");</a:t>
            </a:r>
            <a:endParaRPr lang="en-US" b="0" dirty="0" smtClean="0">
              <a:effectLst/>
            </a:endParaRPr>
          </a:p>
          <a:p>
            <a:pPr marL="0" indent="0">
              <a:buNone/>
            </a:pPr>
            <a:r>
              <a:rPr lang="en-US" dirty="0"/>
              <a:t>        }</a:t>
            </a:r>
            <a:endParaRPr lang="en-US" b="0" dirty="0" smtClean="0">
              <a:effectLst/>
            </a:endParaRPr>
          </a:p>
          <a:p>
            <a:pPr marL="0" indent="0">
              <a:buNone/>
            </a:pPr>
            <a:r>
              <a:rPr lang="en-US" dirty="0"/>
              <a:t>    }</a:t>
            </a:r>
            <a:endParaRPr lang="en-US" b="0" dirty="0" smtClean="0">
              <a:effectLst/>
            </a:endParaRPr>
          </a:p>
          <a:p>
            <a:pPr marL="0" indent="0">
              <a:buNone/>
            </a:pPr>
            <a:r>
              <a:rPr lang="en-US" dirty="0"/>
              <a:t>    return 0;</a:t>
            </a:r>
            <a:endParaRPr lang="en-US" b="0" dirty="0" smtClean="0">
              <a:effectLst/>
            </a:endParaRPr>
          </a:p>
          <a:p>
            <a:pPr marL="0" indent="0">
              <a:buNone/>
            </a:pPr>
            <a:r>
              <a:rPr lang="en-US" dirty="0"/>
              <a:t>}</a:t>
            </a:r>
            <a:endParaRPr lang="en-US" b="0" dirty="0" smtClean="0">
              <a:effectLst/>
            </a:endParaRP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1809848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383" y="325936"/>
            <a:ext cx="10515600" cy="1325563"/>
          </a:xfrm>
        </p:spPr>
        <p:txBody>
          <a:bodyPr/>
          <a:lstStyle/>
          <a:p>
            <a:r>
              <a:rPr lang="en-US" dirty="0"/>
              <a:t>13)Nested </a:t>
            </a:r>
            <a:r>
              <a:rPr lang="en-US" dirty="0" smtClean="0"/>
              <a:t>Loops</a:t>
            </a:r>
            <a:endParaRPr lang="en-US" dirty="0"/>
          </a:p>
        </p:txBody>
      </p:sp>
      <p:sp>
        <p:nvSpPr>
          <p:cNvPr id="3" name="Content Placeholder 2"/>
          <p:cNvSpPr>
            <a:spLocks noGrp="1"/>
          </p:cNvSpPr>
          <p:nvPr>
            <p:ph idx="1"/>
          </p:nvPr>
        </p:nvSpPr>
        <p:spPr>
          <a:xfrm>
            <a:off x="668382" y="1825624"/>
            <a:ext cx="10685417" cy="5032375"/>
          </a:xfrm>
        </p:spPr>
        <p:txBody>
          <a:bodyPr>
            <a:normAutofit lnSpcReduction="10000"/>
          </a:bodyPr>
          <a:lstStyle/>
          <a:p>
            <a:pPr marL="0" indent="0">
              <a:buNone/>
            </a:pPr>
            <a:r>
              <a:rPr lang="en-US" dirty="0"/>
              <a:t>#include &lt;</a:t>
            </a:r>
            <a:r>
              <a:rPr lang="en-US" dirty="0" err="1"/>
              <a:t>stdio.h</a:t>
            </a:r>
            <a:r>
              <a:rPr lang="en-US" dirty="0" smtClean="0"/>
              <a:t>&gt;</a:t>
            </a:r>
            <a:r>
              <a:rPr lang="en-US" b="0" dirty="0" smtClean="0">
                <a:effectLst/>
              </a:rPr>
              <a:t/>
            </a:r>
            <a:br>
              <a:rPr lang="en-US" b="0" dirty="0" smtClean="0">
                <a:effectLst/>
              </a:rPr>
            </a:br>
            <a:r>
              <a:rPr lang="en-US" dirty="0" err="1"/>
              <a:t>int</a:t>
            </a:r>
            <a:r>
              <a:rPr lang="en-US" dirty="0"/>
              <a:t> main() {</a:t>
            </a:r>
            <a:endParaRPr lang="en-US" b="0" dirty="0" smtClean="0">
              <a:effectLst/>
            </a:endParaRPr>
          </a:p>
          <a:p>
            <a:pPr marL="0" indent="0">
              <a:buNone/>
            </a:pPr>
            <a:r>
              <a:rPr lang="en-US" dirty="0"/>
              <a:t>    </a:t>
            </a:r>
            <a:r>
              <a:rPr lang="en-US" dirty="0" err="1"/>
              <a:t>int</a:t>
            </a:r>
            <a:r>
              <a:rPr lang="en-US" dirty="0"/>
              <a:t> </a:t>
            </a:r>
            <a:r>
              <a:rPr lang="en-US" dirty="0" err="1"/>
              <a:t>i</a:t>
            </a:r>
            <a:r>
              <a:rPr lang="en-US" dirty="0"/>
              <a:t>, j, </a:t>
            </a:r>
            <a:r>
              <a:rPr lang="en-US" dirty="0" err="1"/>
              <a:t>num</a:t>
            </a:r>
            <a:r>
              <a:rPr lang="en-US" dirty="0"/>
              <a:t> = </a:t>
            </a:r>
            <a:r>
              <a:rPr lang="en-US" dirty="0" smtClean="0"/>
              <a:t>1</a:t>
            </a:r>
            <a:r>
              <a:rPr lang="en-US" b="0" dirty="0" smtClean="0">
                <a:effectLst/>
              </a:rPr>
              <a:t/>
            </a:r>
            <a:br>
              <a:rPr lang="en-US" b="0" dirty="0" smtClean="0">
                <a:effectLst/>
              </a:rPr>
            </a:br>
            <a:r>
              <a:rPr lang="en-US" dirty="0"/>
              <a:t>       for (</a:t>
            </a:r>
            <a:r>
              <a:rPr lang="en-US" dirty="0" err="1"/>
              <a:t>i</a:t>
            </a:r>
            <a:r>
              <a:rPr lang="en-US" dirty="0"/>
              <a:t> = 0; </a:t>
            </a:r>
            <a:r>
              <a:rPr lang="en-US" dirty="0" err="1"/>
              <a:t>i</a:t>
            </a:r>
            <a:r>
              <a:rPr lang="en-US" dirty="0"/>
              <a:t> &lt; 10; </a:t>
            </a:r>
            <a:r>
              <a:rPr lang="en-US" dirty="0" err="1"/>
              <a:t>i</a:t>
            </a:r>
            <a:r>
              <a:rPr lang="en-US" dirty="0"/>
              <a:t>++) </a:t>
            </a:r>
            <a:r>
              <a:rPr lang="en-US" dirty="0" smtClean="0"/>
              <a:t>{</a:t>
            </a:r>
            <a:endParaRPr lang="en-US" b="0" dirty="0" smtClean="0">
              <a:effectLst/>
            </a:endParaRPr>
          </a:p>
          <a:p>
            <a:pPr marL="0" indent="0">
              <a:buNone/>
            </a:pPr>
            <a:r>
              <a:rPr lang="en-US" dirty="0"/>
              <a:t>        for (j = 0; j &lt; 10; j++) </a:t>
            </a:r>
            <a:r>
              <a:rPr lang="en-US" dirty="0" smtClean="0"/>
              <a:t>{</a:t>
            </a:r>
            <a:r>
              <a:rPr lang="en-US" dirty="0"/>
              <a:t>      </a:t>
            </a:r>
            <a:endParaRPr lang="en-US" b="0" dirty="0" smtClean="0">
              <a:effectLst/>
            </a:endParaRPr>
          </a:p>
          <a:p>
            <a:pPr marL="0" indent="0">
              <a:buNone/>
            </a:pPr>
            <a:r>
              <a:rPr lang="en-US" dirty="0"/>
              <a:t>            </a:t>
            </a:r>
            <a:r>
              <a:rPr lang="en-US" dirty="0" err="1"/>
              <a:t>printf</a:t>
            </a:r>
            <a:r>
              <a:rPr lang="en-US" dirty="0"/>
              <a:t>("%d\t", </a:t>
            </a:r>
            <a:r>
              <a:rPr lang="en-US" dirty="0" err="1"/>
              <a:t>num</a:t>
            </a:r>
            <a:r>
              <a:rPr lang="en-US" dirty="0"/>
              <a:t>);</a:t>
            </a:r>
            <a:endParaRPr lang="en-US" b="0" dirty="0" smtClean="0">
              <a:effectLst/>
            </a:endParaRPr>
          </a:p>
          <a:p>
            <a:pPr marL="0" indent="0">
              <a:buNone/>
            </a:pPr>
            <a:r>
              <a:rPr lang="en-US" dirty="0"/>
              <a:t>            </a:t>
            </a:r>
            <a:r>
              <a:rPr lang="en-US" dirty="0" err="1"/>
              <a:t>num</a:t>
            </a:r>
            <a:r>
              <a:rPr lang="en-US" dirty="0"/>
              <a:t>++;</a:t>
            </a:r>
            <a:endParaRPr lang="en-US" b="0" dirty="0" smtClean="0">
              <a:effectLst/>
            </a:endParaRPr>
          </a:p>
          <a:p>
            <a:pPr marL="0" indent="0">
              <a:buNone/>
            </a:pPr>
            <a:r>
              <a:rPr lang="en-US" dirty="0"/>
              <a:t>        </a:t>
            </a:r>
            <a:r>
              <a:rPr lang="en-US" dirty="0" smtClean="0"/>
              <a:t>}</a:t>
            </a:r>
            <a:endParaRPr lang="en-US" b="0" dirty="0" smtClean="0">
              <a:effectLst/>
            </a:endParaRPr>
          </a:p>
          <a:p>
            <a:pPr marL="0" indent="0">
              <a:buNone/>
            </a:pPr>
            <a:r>
              <a:rPr lang="en-US" dirty="0"/>
              <a:t>        </a:t>
            </a:r>
            <a:r>
              <a:rPr lang="en-US" dirty="0" err="1"/>
              <a:t>printf</a:t>
            </a:r>
            <a:r>
              <a:rPr lang="en-US" dirty="0"/>
              <a:t>("\n");</a:t>
            </a:r>
            <a:endParaRPr lang="en-US" b="0" dirty="0" smtClean="0">
              <a:effectLst/>
            </a:endParaRPr>
          </a:p>
          <a:p>
            <a:pPr marL="0" indent="0">
              <a:buNone/>
            </a:pPr>
            <a:r>
              <a:rPr lang="en-US" dirty="0"/>
              <a:t>    </a:t>
            </a:r>
            <a:r>
              <a:rPr lang="en-US" dirty="0" smtClean="0"/>
              <a:t>}</a:t>
            </a:r>
            <a:r>
              <a:rPr lang="en-US" b="0" dirty="0" smtClean="0">
                <a:effectLst/>
              </a:rPr>
              <a:t/>
            </a:r>
            <a:br>
              <a:rPr lang="en-US" b="0" dirty="0" smtClean="0">
                <a:effectLst/>
              </a:rPr>
            </a:br>
            <a:r>
              <a:rPr lang="en-US" dirty="0"/>
              <a:t>    return 0;</a:t>
            </a:r>
            <a:endParaRPr lang="en-US" b="0" dirty="0" smtClean="0">
              <a:effectLst/>
            </a:endParaRPr>
          </a:p>
          <a:p>
            <a:pPr marL="0" indent="0">
              <a:buNone/>
            </a:pPr>
            <a:r>
              <a:rPr lang="en-US" dirty="0"/>
              <a:t>}</a:t>
            </a:r>
            <a:endParaRPr lang="en-US" b="0" dirty="0" smtClean="0">
              <a:effectLst/>
            </a:endParaRP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1540313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566" y="548640"/>
            <a:ext cx="11053354" cy="5745889"/>
          </a:xfrm>
        </p:spPr>
        <p:txBody>
          <a:bodyPr>
            <a:normAutofit/>
          </a:bodyPr>
          <a:lstStyle/>
          <a:p>
            <a:r>
              <a:rPr lang="en-US" dirty="0"/>
              <a:t>//</a:t>
            </a:r>
            <a:r>
              <a:rPr lang="en-US" b="1" dirty="0"/>
              <a:t> Outer loop</a:t>
            </a:r>
            <a:endParaRPr lang="en-US" b="1" dirty="0" smtClean="0">
              <a:effectLst/>
            </a:endParaRPr>
          </a:p>
          <a:p>
            <a:r>
              <a:rPr lang="en-US" dirty="0"/>
              <a:t>for (</a:t>
            </a:r>
            <a:r>
              <a:rPr lang="en-US" dirty="0" err="1"/>
              <a:t>i</a:t>
            </a:r>
            <a:r>
              <a:rPr lang="en-US" dirty="0"/>
              <a:t> = 1; </a:t>
            </a:r>
            <a:r>
              <a:rPr lang="en-US" dirty="0" err="1"/>
              <a:t>i</a:t>
            </a:r>
            <a:r>
              <a:rPr lang="en-US" dirty="0"/>
              <a:t> &lt;= 2; ++</a:t>
            </a:r>
            <a:r>
              <a:rPr lang="en-US" dirty="0" err="1"/>
              <a:t>i</a:t>
            </a:r>
            <a:r>
              <a:rPr lang="en-US" dirty="0"/>
              <a:t>) {</a:t>
            </a:r>
            <a:endParaRPr lang="en-US" b="0" dirty="0" smtClean="0">
              <a:effectLst/>
            </a:endParaRPr>
          </a:p>
          <a:p>
            <a:r>
              <a:rPr lang="en-US" dirty="0"/>
              <a:t>  </a:t>
            </a:r>
            <a:r>
              <a:rPr lang="en-US" dirty="0" err="1"/>
              <a:t>printf</a:t>
            </a:r>
            <a:r>
              <a:rPr lang="en-US" dirty="0"/>
              <a:t>("Outer: %d\n", </a:t>
            </a:r>
            <a:r>
              <a:rPr lang="en-US" dirty="0" err="1"/>
              <a:t>i</a:t>
            </a:r>
            <a:r>
              <a:rPr lang="en-US" dirty="0"/>
              <a:t>);  // Executes 2 times</a:t>
            </a:r>
            <a:endParaRPr lang="en-US" b="0" dirty="0" smtClean="0">
              <a:effectLst/>
            </a:endParaRPr>
          </a:p>
          <a:p>
            <a:r>
              <a:rPr lang="en-US" b="0" dirty="0" smtClean="0">
                <a:effectLst/>
              </a:rPr>
              <a:t/>
            </a:r>
            <a:br>
              <a:rPr lang="en-US" b="0" dirty="0" smtClean="0">
                <a:effectLst/>
              </a:rPr>
            </a:br>
            <a:r>
              <a:rPr lang="en-US" dirty="0"/>
              <a:t>  // </a:t>
            </a:r>
            <a:r>
              <a:rPr lang="en-US" b="1" dirty="0"/>
              <a:t>Inner loop</a:t>
            </a:r>
            <a:endParaRPr lang="en-US" b="1" dirty="0" smtClean="0">
              <a:effectLst/>
            </a:endParaRPr>
          </a:p>
          <a:p>
            <a:r>
              <a:rPr lang="en-US" dirty="0"/>
              <a:t>  for (j = 1; j &lt;= 3; ++j) {</a:t>
            </a:r>
            <a:endParaRPr lang="en-US" b="0" dirty="0" smtClean="0">
              <a:effectLst/>
            </a:endParaRPr>
          </a:p>
          <a:p>
            <a:r>
              <a:rPr lang="en-US" dirty="0"/>
              <a:t>    </a:t>
            </a:r>
            <a:r>
              <a:rPr lang="en-US" dirty="0" err="1"/>
              <a:t>printf</a:t>
            </a:r>
            <a:r>
              <a:rPr lang="en-US" dirty="0"/>
              <a:t>(" Inner: %d\n", j);  // Executes 6 times (2 * 3)</a:t>
            </a:r>
            <a:endParaRPr lang="en-US" b="0" dirty="0" smtClean="0">
              <a:effectLst/>
            </a:endParaRPr>
          </a:p>
          <a:p>
            <a:r>
              <a:rPr lang="en-US" dirty="0"/>
              <a:t>  }</a:t>
            </a:r>
            <a:endParaRPr lang="en-US" b="0" dirty="0" smtClean="0">
              <a:effectLst/>
            </a:endParaRPr>
          </a:p>
          <a:p>
            <a:r>
              <a:rPr lang="en-US" dirty="0"/>
              <a:t>}</a:t>
            </a:r>
            <a:endParaRPr lang="en-US" b="0" dirty="0" smtClean="0">
              <a:effectLst/>
            </a:endParaRPr>
          </a:p>
          <a:p>
            <a:r>
              <a:rPr lang="en-US" b="1" dirty="0"/>
              <a:t>Patten in</a:t>
            </a:r>
            <a:endParaRPr lang="en-US" b="0" dirty="0" smtClean="0">
              <a:effectLst/>
            </a:endParaRPr>
          </a:p>
          <a:p>
            <a:pPr fontAlgn="base"/>
            <a:r>
              <a:rPr lang="en-US" b="1" dirty="0"/>
              <a:t>Star </a:t>
            </a:r>
            <a:r>
              <a:rPr lang="en-US" b="1" dirty="0" err="1"/>
              <a:t>patten</a:t>
            </a:r>
            <a:endParaRPr lang="en-US" b="1" dirty="0"/>
          </a:p>
          <a:p>
            <a:pPr fontAlgn="base"/>
            <a:r>
              <a:rPr lang="en-US" b="1" dirty="0"/>
              <a:t>Number pattern 1 to 10</a:t>
            </a:r>
          </a:p>
          <a:p>
            <a:pPr fontAlgn="base"/>
            <a:r>
              <a:rPr lang="en-US" b="1" dirty="0"/>
              <a:t>Diamond pattern</a:t>
            </a:r>
          </a:p>
          <a:p>
            <a:pPr fontAlgn="base"/>
            <a:r>
              <a:rPr lang="en-US" b="1" dirty="0"/>
              <a:t>A to z and reverse alphabet 39</a:t>
            </a:r>
          </a:p>
        </p:txBody>
      </p:sp>
    </p:spTree>
    <p:extLst>
      <p:ext uri="{BB962C8B-B14F-4D97-AF65-F5344CB8AC3E}">
        <p14:creationId xmlns:p14="http://schemas.microsoft.com/office/powerpoint/2010/main" val="1118544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14)Break</a:t>
            </a:r>
          </a:p>
        </p:txBody>
      </p:sp>
      <p:sp>
        <p:nvSpPr>
          <p:cNvPr id="3" name="Content Placeholder 2"/>
          <p:cNvSpPr>
            <a:spLocks noGrp="1"/>
          </p:cNvSpPr>
          <p:nvPr>
            <p:ph idx="1"/>
          </p:nvPr>
        </p:nvSpPr>
        <p:spPr>
          <a:xfrm>
            <a:off x="838200" y="1825625"/>
            <a:ext cx="10515600" cy="4888684"/>
          </a:xfrm>
        </p:spPr>
        <p:txBody>
          <a:bodyPr>
            <a:normAutofit fontScale="85000" lnSpcReduction="20000"/>
          </a:bodyPr>
          <a:lstStyle/>
          <a:p>
            <a:pPr marL="0" indent="0">
              <a:buNone/>
            </a:pPr>
            <a:r>
              <a:rPr lang="en-US" dirty="0"/>
              <a:t>for (</a:t>
            </a:r>
            <a:r>
              <a:rPr lang="en-US" dirty="0" err="1"/>
              <a:t>i</a:t>
            </a:r>
            <a:r>
              <a:rPr lang="en-US" dirty="0"/>
              <a:t> = 0; </a:t>
            </a:r>
            <a:r>
              <a:rPr lang="en-US" dirty="0" err="1"/>
              <a:t>i</a:t>
            </a:r>
            <a:r>
              <a:rPr lang="en-US" dirty="0"/>
              <a:t> &lt; 10; </a:t>
            </a:r>
            <a:r>
              <a:rPr lang="en-US" dirty="0" err="1"/>
              <a:t>i</a:t>
            </a:r>
            <a:r>
              <a:rPr lang="en-US" dirty="0"/>
              <a:t>++) {</a:t>
            </a:r>
            <a:endParaRPr lang="en-US" b="0" dirty="0" smtClean="0">
              <a:effectLst/>
            </a:endParaRPr>
          </a:p>
          <a:p>
            <a:pPr marL="0" indent="0">
              <a:buNone/>
            </a:pPr>
            <a:r>
              <a:rPr lang="en-US" dirty="0"/>
              <a:t>  if (</a:t>
            </a:r>
            <a:r>
              <a:rPr lang="en-US" dirty="0" err="1"/>
              <a:t>i</a:t>
            </a:r>
            <a:r>
              <a:rPr lang="en-US" dirty="0"/>
              <a:t> == 4) {</a:t>
            </a:r>
            <a:endParaRPr lang="en-US" b="0" dirty="0" smtClean="0">
              <a:effectLst/>
            </a:endParaRPr>
          </a:p>
          <a:p>
            <a:pPr marL="0" indent="0">
              <a:buNone/>
            </a:pPr>
            <a:r>
              <a:rPr lang="en-US" dirty="0"/>
              <a:t>    Break;</a:t>
            </a:r>
            <a:endParaRPr lang="en-US" b="0" dirty="0" smtClean="0">
              <a:effectLst/>
            </a:endParaRPr>
          </a:p>
          <a:p>
            <a:pPr marL="0" indent="0">
              <a:buNone/>
            </a:pPr>
            <a:r>
              <a:rPr lang="en-US" dirty="0"/>
              <a:t>  }</a:t>
            </a:r>
            <a:endParaRPr lang="en-US" b="0" dirty="0" smtClean="0">
              <a:effectLst/>
            </a:endParaRPr>
          </a:p>
          <a:p>
            <a:pPr marL="0" indent="0">
              <a:buNone/>
            </a:pPr>
            <a:r>
              <a:rPr lang="en-US" dirty="0"/>
              <a:t>  </a:t>
            </a:r>
            <a:r>
              <a:rPr lang="en-US" dirty="0" err="1"/>
              <a:t>printf</a:t>
            </a:r>
            <a:r>
              <a:rPr lang="en-US" dirty="0"/>
              <a:t>("%d\n", </a:t>
            </a:r>
            <a:r>
              <a:rPr lang="en-US" dirty="0" err="1"/>
              <a:t>i</a:t>
            </a:r>
            <a:r>
              <a:rPr lang="en-US" dirty="0"/>
              <a:t>);</a:t>
            </a:r>
            <a:endParaRPr lang="en-US" b="0" dirty="0" smtClean="0">
              <a:effectLst/>
            </a:endParaRPr>
          </a:p>
          <a:p>
            <a:pPr marL="0" indent="0">
              <a:buNone/>
            </a:pPr>
            <a:r>
              <a:rPr lang="en-US" dirty="0"/>
              <a:t>}</a:t>
            </a:r>
            <a:endParaRPr lang="en-US" b="0" dirty="0" smtClean="0">
              <a:effectLst/>
            </a:endParaRPr>
          </a:p>
          <a:p>
            <a:pPr marL="0" indent="0">
              <a:buNone/>
            </a:pPr>
            <a:r>
              <a:rPr lang="en-US" b="0" dirty="0" smtClean="0">
                <a:effectLst/>
              </a:rPr>
              <a:t/>
            </a:r>
            <a:br>
              <a:rPr lang="en-US" b="0" dirty="0" smtClean="0">
                <a:effectLst/>
              </a:rPr>
            </a:br>
            <a:r>
              <a:rPr lang="en-US" dirty="0"/>
              <a:t>Continue</a:t>
            </a:r>
            <a:endParaRPr lang="en-US" b="0" dirty="0" smtClean="0">
              <a:effectLst/>
            </a:endParaRPr>
          </a:p>
          <a:p>
            <a:pPr marL="0" indent="0">
              <a:buNone/>
            </a:pPr>
            <a:r>
              <a:rPr lang="en-US" dirty="0"/>
              <a:t>for (</a:t>
            </a:r>
            <a:r>
              <a:rPr lang="en-US" dirty="0" err="1"/>
              <a:t>i</a:t>
            </a:r>
            <a:r>
              <a:rPr lang="en-US" dirty="0"/>
              <a:t> = 0; </a:t>
            </a:r>
            <a:r>
              <a:rPr lang="en-US" dirty="0" err="1"/>
              <a:t>i</a:t>
            </a:r>
            <a:r>
              <a:rPr lang="en-US" dirty="0"/>
              <a:t> &lt; 10; </a:t>
            </a:r>
            <a:r>
              <a:rPr lang="en-US" dirty="0" err="1"/>
              <a:t>i</a:t>
            </a:r>
            <a:r>
              <a:rPr lang="en-US" dirty="0"/>
              <a:t>++) {</a:t>
            </a:r>
            <a:endParaRPr lang="en-US" b="0" dirty="0" smtClean="0">
              <a:effectLst/>
            </a:endParaRPr>
          </a:p>
          <a:p>
            <a:pPr marL="0" indent="0">
              <a:buNone/>
            </a:pPr>
            <a:r>
              <a:rPr lang="en-US" dirty="0"/>
              <a:t>  if (</a:t>
            </a:r>
            <a:r>
              <a:rPr lang="en-US" dirty="0" err="1"/>
              <a:t>i</a:t>
            </a:r>
            <a:r>
              <a:rPr lang="en-US" dirty="0"/>
              <a:t> == 4) {</a:t>
            </a:r>
            <a:endParaRPr lang="en-US" b="0" dirty="0" smtClean="0">
              <a:effectLst/>
            </a:endParaRPr>
          </a:p>
          <a:p>
            <a:pPr marL="0" indent="0">
              <a:buNone/>
            </a:pPr>
            <a:r>
              <a:rPr lang="en-US" dirty="0"/>
              <a:t>    continue;</a:t>
            </a:r>
            <a:endParaRPr lang="en-US" b="0" dirty="0" smtClean="0">
              <a:effectLst/>
            </a:endParaRPr>
          </a:p>
          <a:p>
            <a:pPr marL="0" indent="0">
              <a:buNone/>
            </a:pPr>
            <a:r>
              <a:rPr lang="en-US" dirty="0"/>
              <a:t>  }</a:t>
            </a:r>
            <a:endParaRPr lang="en-US" b="0" dirty="0" smtClean="0">
              <a:effectLst/>
            </a:endParaRPr>
          </a:p>
          <a:p>
            <a:pPr marL="0" indent="0">
              <a:buNone/>
            </a:pPr>
            <a:r>
              <a:rPr lang="en-US" dirty="0"/>
              <a:t>  </a:t>
            </a:r>
            <a:r>
              <a:rPr lang="en-US" dirty="0" err="1"/>
              <a:t>printf</a:t>
            </a:r>
            <a:r>
              <a:rPr lang="en-US" dirty="0"/>
              <a:t>("%d\n", </a:t>
            </a:r>
            <a:r>
              <a:rPr lang="en-US" dirty="0" err="1"/>
              <a:t>i</a:t>
            </a:r>
            <a:r>
              <a:rPr lang="en-US" dirty="0"/>
              <a:t>);</a:t>
            </a:r>
            <a:endParaRPr lang="en-US" b="0" dirty="0" smtClean="0">
              <a:effectLst/>
            </a:endParaRPr>
          </a:p>
          <a:p>
            <a:pPr marL="0" indent="0">
              <a:buNone/>
            </a:pPr>
            <a:r>
              <a:rPr lang="en-US" dirty="0"/>
              <a:t>}</a:t>
            </a:r>
            <a:endParaRPr lang="en-US" b="0" dirty="0" smtClean="0">
              <a:effectLst/>
            </a:endParaRP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3421955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070080" cy="6858001"/>
          </a:xfrm>
        </p:spPr>
        <p:txBody>
          <a:bodyPr>
            <a:normAutofit fontScale="85000" lnSpcReduction="20000"/>
          </a:bodyPr>
          <a:lstStyle/>
          <a:p>
            <a:pPr fontAlgn="base"/>
            <a:r>
              <a:rPr lang="en-US" dirty="0" err="1"/>
              <a:t>Printf</a:t>
            </a:r>
            <a:r>
              <a:rPr lang="en-US" dirty="0"/>
              <a:t> table 1 to 20 but not even table </a:t>
            </a:r>
            <a:endParaRPr lang="en-US" b="1" dirty="0"/>
          </a:p>
          <a:p>
            <a:pPr fontAlgn="base"/>
            <a:r>
              <a:rPr lang="en-US" dirty="0" err="1"/>
              <a:t>Printf</a:t>
            </a:r>
            <a:r>
              <a:rPr lang="en-US" dirty="0"/>
              <a:t> 1 to 10  but 2 </a:t>
            </a:r>
            <a:r>
              <a:rPr lang="en-US" dirty="0" smtClean="0"/>
              <a:t>value</a:t>
            </a:r>
            <a:endParaRPr lang="en-US" dirty="0"/>
          </a:p>
          <a:p>
            <a:pPr fontAlgn="base"/>
            <a:r>
              <a:rPr lang="en-US" dirty="0" err="1"/>
              <a:t>Printf</a:t>
            </a:r>
            <a:r>
              <a:rPr lang="en-US" dirty="0"/>
              <a:t> 1 to 100  but not 81 series</a:t>
            </a:r>
          </a:p>
          <a:p>
            <a:r>
              <a:rPr lang="en-US" b="1" dirty="0" err="1"/>
              <a:t>PrimeNumber</a:t>
            </a:r>
            <a:r>
              <a:rPr lang="en-US" b="1" dirty="0"/>
              <a:t> 2,3,5,7,11,13,17,19,23………….</a:t>
            </a:r>
            <a:endParaRPr lang="en-US" b="0" dirty="0" smtClean="0">
              <a:effectLst/>
            </a:endParaRPr>
          </a:p>
          <a:p>
            <a:pPr marL="0" indent="0">
              <a:buNone/>
            </a:pPr>
            <a:r>
              <a:rPr lang="en-US" dirty="0"/>
              <a:t>#include &lt;</a:t>
            </a:r>
            <a:r>
              <a:rPr lang="en-US" dirty="0" err="1"/>
              <a:t>stdio.h</a:t>
            </a:r>
            <a:r>
              <a:rPr lang="en-US" dirty="0" smtClean="0"/>
              <a:t>&gt;</a:t>
            </a:r>
            <a:r>
              <a:rPr lang="en-US" b="0" dirty="0" smtClean="0">
                <a:effectLst/>
              </a:rPr>
              <a:t/>
            </a:r>
            <a:br>
              <a:rPr lang="en-US" b="0" dirty="0" smtClean="0">
                <a:effectLst/>
              </a:rPr>
            </a:br>
            <a:r>
              <a:rPr lang="en-US" dirty="0" err="1"/>
              <a:t>int</a:t>
            </a:r>
            <a:r>
              <a:rPr lang="en-US" dirty="0"/>
              <a:t> main() {</a:t>
            </a:r>
            <a:endParaRPr lang="en-US" b="0" dirty="0" smtClean="0">
              <a:effectLst/>
            </a:endParaRPr>
          </a:p>
          <a:p>
            <a:pPr marL="0" indent="0">
              <a:buNone/>
            </a:pPr>
            <a:r>
              <a:rPr lang="en-US" dirty="0"/>
              <a:t>    </a:t>
            </a:r>
            <a:r>
              <a:rPr lang="en-US" dirty="0" err="1"/>
              <a:t>int</a:t>
            </a:r>
            <a:r>
              <a:rPr lang="en-US" dirty="0"/>
              <a:t> n, r, count = 0;</a:t>
            </a:r>
            <a:endParaRPr lang="en-US" b="0" dirty="0" smtClean="0">
              <a:effectLst/>
            </a:endParaRPr>
          </a:p>
          <a:p>
            <a:pPr marL="0" indent="0">
              <a:buNone/>
            </a:pPr>
            <a:r>
              <a:rPr lang="en-US" dirty="0"/>
              <a:t>    </a:t>
            </a:r>
            <a:r>
              <a:rPr lang="en-US" dirty="0" err="1"/>
              <a:t>printf</a:t>
            </a:r>
            <a:r>
              <a:rPr lang="en-US" dirty="0"/>
              <a:t>("enter number\n");</a:t>
            </a:r>
            <a:endParaRPr lang="en-US" b="0" dirty="0" smtClean="0">
              <a:effectLst/>
            </a:endParaRPr>
          </a:p>
          <a:p>
            <a:pPr marL="0" indent="0">
              <a:buNone/>
            </a:pPr>
            <a:r>
              <a:rPr lang="en-US" dirty="0"/>
              <a:t>    </a:t>
            </a:r>
            <a:r>
              <a:rPr lang="en-US" dirty="0" err="1"/>
              <a:t>scanf</a:t>
            </a:r>
            <a:r>
              <a:rPr lang="en-US" dirty="0"/>
              <a:t>("%</a:t>
            </a:r>
            <a:r>
              <a:rPr lang="en-US" dirty="0" err="1"/>
              <a:t>d",&amp;n</a:t>
            </a:r>
            <a:r>
              <a:rPr lang="en-US" dirty="0"/>
              <a:t>);</a:t>
            </a:r>
            <a:endParaRPr lang="en-US" b="0" dirty="0" smtClean="0">
              <a:effectLst/>
            </a:endParaRPr>
          </a:p>
          <a:p>
            <a:pPr marL="0" indent="0">
              <a:buNone/>
            </a:pPr>
            <a:r>
              <a:rPr lang="en-US" b="0" dirty="0" smtClean="0">
                <a:effectLst/>
              </a:rPr>
              <a:t/>
            </a:r>
            <a:br>
              <a:rPr lang="en-US" b="0" dirty="0" smtClean="0">
                <a:effectLst/>
              </a:rPr>
            </a:br>
            <a:r>
              <a:rPr lang="en-US" dirty="0"/>
              <a:t>    for(</a:t>
            </a:r>
            <a:r>
              <a:rPr lang="en-US" dirty="0" err="1"/>
              <a:t>int</a:t>
            </a:r>
            <a:r>
              <a:rPr lang="en-US" dirty="0"/>
              <a:t> </a:t>
            </a:r>
            <a:r>
              <a:rPr lang="en-US" dirty="0" err="1"/>
              <a:t>i</a:t>
            </a:r>
            <a:r>
              <a:rPr lang="en-US" dirty="0"/>
              <a:t>=1;i&lt;</a:t>
            </a:r>
            <a:r>
              <a:rPr lang="en-US" dirty="0" err="1"/>
              <a:t>n;i</a:t>
            </a:r>
            <a:r>
              <a:rPr lang="en-US" dirty="0"/>
              <a:t>++){</a:t>
            </a:r>
            <a:endParaRPr lang="en-US" b="0" dirty="0" smtClean="0">
              <a:effectLst/>
            </a:endParaRPr>
          </a:p>
          <a:p>
            <a:pPr marL="0" indent="0">
              <a:buNone/>
            </a:pPr>
            <a:r>
              <a:rPr lang="en-US" dirty="0"/>
              <a:t>        if(</a:t>
            </a:r>
            <a:r>
              <a:rPr lang="en-US" dirty="0" err="1"/>
              <a:t>n%i</a:t>
            </a:r>
            <a:r>
              <a:rPr lang="en-US" dirty="0"/>
              <a:t>==0){</a:t>
            </a:r>
            <a:endParaRPr lang="en-US" b="0" dirty="0" smtClean="0">
              <a:effectLst/>
            </a:endParaRPr>
          </a:p>
          <a:p>
            <a:pPr marL="0" indent="0">
              <a:buNone/>
            </a:pPr>
            <a:r>
              <a:rPr lang="en-US" dirty="0"/>
              <a:t>            count++;</a:t>
            </a:r>
            <a:endParaRPr lang="en-US" b="0" dirty="0" smtClean="0">
              <a:effectLst/>
            </a:endParaRPr>
          </a:p>
          <a:p>
            <a:pPr marL="0" indent="0">
              <a:buNone/>
            </a:pPr>
            <a:r>
              <a:rPr lang="en-US" dirty="0"/>
              <a:t>        }</a:t>
            </a:r>
            <a:endParaRPr lang="en-US" b="0" dirty="0" smtClean="0">
              <a:effectLst/>
            </a:endParaRPr>
          </a:p>
          <a:p>
            <a:pPr marL="0" indent="0">
              <a:buNone/>
            </a:pPr>
            <a:r>
              <a:rPr lang="en-US" dirty="0"/>
              <a:t>    </a:t>
            </a:r>
            <a:r>
              <a:rPr lang="en-US" dirty="0" smtClean="0"/>
              <a:t>}</a:t>
            </a:r>
            <a:endParaRPr lang="en-US" b="0" dirty="0" smtClean="0">
              <a:effectLst/>
            </a:endParaRPr>
          </a:p>
          <a:p>
            <a:pPr marL="0" indent="0">
              <a:buNone/>
            </a:pPr>
            <a:r>
              <a:rPr lang="en-US" dirty="0"/>
              <a:t>    if (count == 2) {</a:t>
            </a:r>
            <a:endParaRPr lang="en-US" b="0" dirty="0" smtClean="0">
              <a:effectLst/>
            </a:endParaRPr>
          </a:p>
          <a:p>
            <a:pPr marL="0" indent="0">
              <a:buNone/>
            </a:pPr>
            <a:r>
              <a:rPr lang="en-US" dirty="0"/>
              <a:t>        </a:t>
            </a:r>
            <a:r>
              <a:rPr lang="en-US" dirty="0" err="1"/>
              <a:t>printf</a:t>
            </a:r>
            <a:r>
              <a:rPr lang="en-US" dirty="0"/>
              <a:t>("Prime Number\n");</a:t>
            </a:r>
            <a:endParaRPr lang="en-US" b="0" dirty="0" smtClean="0">
              <a:effectLst/>
            </a:endParaRPr>
          </a:p>
          <a:p>
            <a:pPr marL="0" indent="0">
              <a:buNone/>
            </a:pPr>
            <a:r>
              <a:rPr lang="en-US" dirty="0"/>
              <a:t>    } else{</a:t>
            </a:r>
            <a:endParaRPr lang="en-US" b="0" dirty="0" smtClean="0">
              <a:effectLst/>
            </a:endParaRPr>
          </a:p>
          <a:p>
            <a:pPr marL="0" indent="0">
              <a:buNone/>
            </a:pPr>
            <a:r>
              <a:rPr lang="en-US" dirty="0"/>
              <a:t>      </a:t>
            </a:r>
            <a:r>
              <a:rPr lang="en-US" dirty="0" err="1"/>
              <a:t>printf</a:t>
            </a:r>
            <a:r>
              <a:rPr lang="en-US" dirty="0"/>
              <a:t>("not Prime Number\n");  </a:t>
            </a:r>
            <a:endParaRPr lang="en-US" b="0" dirty="0" smtClean="0">
              <a:effectLst/>
            </a:endParaRPr>
          </a:p>
          <a:p>
            <a:pPr marL="0" indent="0">
              <a:buNone/>
            </a:pPr>
            <a:r>
              <a:rPr lang="en-US" dirty="0"/>
              <a:t>    </a:t>
            </a:r>
            <a:r>
              <a:rPr lang="en-US" dirty="0" smtClean="0"/>
              <a:t>}</a:t>
            </a:r>
            <a:r>
              <a:rPr lang="en-US" b="0" dirty="0" smtClean="0">
                <a:effectLst/>
              </a:rPr>
              <a:t/>
            </a:r>
            <a:br>
              <a:rPr lang="en-US" b="0" dirty="0" smtClean="0">
                <a:effectLst/>
              </a:rPr>
            </a:br>
            <a:r>
              <a:rPr lang="en-US" dirty="0"/>
              <a:t>    return 0;</a:t>
            </a:r>
            <a:endParaRPr lang="en-US" b="0" dirty="0" smtClean="0">
              <a:effectLst/>
            </a:endParaRPr>
          </a:p>
          <a:p>
            <a:pPr marL="0" indent="0">
              <a:buNone/>
            </a:pPr>
            <a:r>
              <a:rPr lang="en-US" dirty="0" smtClean="0"/>
              <a:t>}</a:t>
            </a:r>
            <a:br>
              <a:rPr lang="en-US" dirty="0" smtClean="0"/>
            </a:br>
            <a:endParaRPr lang="en-US" dirty="0"/>
          </a:p>
        </p:txBody>
      </p:sp>
    </p:spTree>
    <p:extLst>
      <p:ext uri="{BB962C8B-B14F-4D97-AF65-F5344CB8AC3E}">
        <p14:creationId xmlns:p14="http://schemas.microsoft.com/office/powerpoint/2010/main" val="3350747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131" y="0"/>
            <a:ext cx="11782698" cy="6858000"/>
          </a:xfrm>
        </p:spPr>
        <p:txBody>
          <a:bodyPr>
            <a:normAutofit/>
          </a:bodyPr>
          <a:lstStyle/>
          <a:p>
            <a:r>
              <a:rPr lang="en-US" b="1" dirty="0"/>
              <a:t>Fibonacci series program;0,1,1,2,3,5,8,13,21………..</a:t>
            </a:r>
            <a:endParaRPr lang="en-US" b="0" dirty="0" smtClean="0">
              <a:effectLst/>
            </a:endParaRPr>
          </a:p>
          <a:p>
            <a:pPr marL="0" indent="0">
              <a:buNone/>
            </a:pPr>
            <a:r>
              <a:rPr lang="en-US" b="0" dirty="0" smtClean="0">
                <a:effectLst/>
              </a:rPr>
              <a:t/>
            </a:r>
            <a:br>
              <a:rPr lang="en-US" b="0" dirty="0" smtClean="0">
                <a:effectLst/>
              </a:rPr>
            </a:br>
            <a:r>
              <a:rPr lang="en-US" dirty="0"/>
              <a:t>#include &lt;</a:t>
            </a:r>
            <a:r>
              <a:rPr lang="en-US" dirty="0" err="1"/>
              <a:t>stdio.h</a:t>
            </a:r>
            <a:r>
              <a:rPr lang="en-US" dirty="0" smtClean="0"/>
              <a:t>&gt;</a:t>
            </a:r>
            <a:r>
              <a:rPr lang="en-US" b="0" dirty="0" smtClean="0">
                <a:effectLst/>
              </a:rPr>
              <a:t/>
            </a:r>
            <a:br>
              <a:rPr lang="en-US" b="0" dirty="0" smtClean="0">
                <a:effectLst/>
              </a:rPr>
            </a:br>
            <a:r>
              <a:rPr lang="en-US" dirty="0" err="1"/>
              <a:t>int</a:t>
            </a:r>
            <a:r>
              <a:rPr lang="en-US" dirty="0"/>
              <a:t> main() {</a:t>
            </a:r>
            <a:endParaRPr lang="en-US" b="0" dirty="0" smtClean="0">
              <a:effectLst/>
            </a:endParaRPr>
          </a:p>
          <a:p>
            <a:pPr marL="0" indent="0">
              <a:buNone/>
            </a:pPr>
            <a:r>
              <a:rPr lang="en-US" dirty="0"/>
              <a:t>    </a:t>
            </a:r>
            <a:r>
              <a:rPr lang="en-US" dirty="0" err="1"/>
              <a:t>int</a:t>
            </a:r>
            <a:r>
              <a:rPr lang="en-US" dirty="0"/>
              <a:t> a=0,b=1,c,n;</a:t>
            </a:r>
            <a:endParaRPr lang="en-US" b="0" dirty="0" smtClean="0">
              <a:effectLst/>
            </a:endParaRPr>
          </a:p>
          <a:p>
            <a:pPr marL="0" indent="0">
              <a:buNone/>
            </a:pPr>
            <a:r>
              <a:rPr lang="en-US" dirty="0"/>
              <a:t>    </a:t>
            </a:r>
            <a:r>
              <a:rPr lang="en-US" dirty="0" err="1"/>
              <a:t>printf</a:t>
            </a:r>
            <a:r>
              <a:rPr lang="en-US" dirty="0"/>
              <a:t>("enter number\n");</a:t>
            </a:r>
            <a:endParaRPr lang="en-US" b="0" dirty="0" smtClean="0">
              <a:effectLst/>
            </a:endParaRPr>
          </a:p>
          <a:p>
            <a:pPr marL="0" indent="0">
              <a:buNone/>
            </a:pPr>
            <a:r>
              <a:rPr lang="en-US" dirty="0"/>
              <a:t>    </a:t>
            </a:r>
            <a:r>
              <a:rPr lang="en-US" dirty="0" err="1"/>
              <a:t>scanf</a:t>
            </a:r>
            <a:r>
              <a:rPr lang="en-US" dirty="0"/>
              <a:t>("%</a:t>
            </a:r>
            <a:r>
              <a:rPr lang="en-US" dirty="0" err="1"/>
              <a:t>d",&amp;n</a:t>
            </a:r>
            <a:r>
              <a:rPr lang="en-US" dirty="0"/>
              <a:t>);</a:t>
            </a:r>
            <a:endParaRPr lang="en-US" b="0" dirty="0" smtClean="0">
              <a:effectLst/>
            </a:endParaRPr>
          </a:p>
          <a:p>
            <a:pPr marL="0" indent="0">
              <a:buNone/>
            </a:pPr>
            <a:r>
              <a:rPr lang="en-US" b="0" dirty="0" smtClean="0">
                <a:effectLst/>
              </a:rPr>
              <a:t/>
            </a:r>
            <a:br>
              <a:rPr lang="en-US" b="0" dirty="0" smtClean="0">
                <a:effectLst/>
              </a:rPr>
            </a:br>
            <a:r>
              <a:rPr lang="en-US" dirty="0"/>
              <a:t>for (</a:t>
            </a:r>
            <a:r>
              <a:rPr lang="en-US" dirty="0" err="1"/>
              <a:t>int</a:t>
            </a:r>
            <a:r>
              <a:rPr lang="en-US" dirty="0"/>
              <a:t> </a:t>
            </a:r>
            <a:r>
              <a:rPr lang="en-US" dirty="0" err="1"/>
              <a:t>i</a:t>
            </a:r>
            <a:r>
              <a:rPr lang="en-US" dirty="0"/>
              <a:t> = 0; </a:t>
            </a:r>
            <a:r>
              <a:rPr lang="en-US" dirty="0" err="1"/>
              <a:t>i</a:t>
            </a:r>
            <a:r>
              <a:rPr lang="en-US" dirty="0"/>
              <a:t> &lt;n; </a:t>
            </a:r>
            <a:r>
              <a:rPr lang="en-US" dirty="0" err="1"/>
              <a:t>i</a:t>
            </a:r>
            <a:r>
              <a:rPr lang="en-US" dirty="0"/>
              <a:t>++) {</a:t>
            </a:r>
            <a:endParaRPr lang="en-US" b="0" dirty="0" smtClean="0">
              <a:effectLst/>
            </a:endParaRPr>
          </a:p>
          <a:p>
            <a:pPr marL="0" indent="0">
              <a:buNone/>
            </a:pPr>
            <a:r>
              <a:rPr lang="en-US" dirty="0"/>
              <a:t>     </a:t>
            </a:r>
            <a:r>
              <a:rPr lang="en-US" dirty="0" err="1"/>
              <a:t>printf</a:t>
            </a:r>
            <a:r>
              <a:rPr lang="en-US" dirty="0"/>
              <a:t>("%d\n", a);</a:t>
            </a:r>
            <a:endParaRPr lang="en-US" b="0" dirty="0" smtClean="0">
              <a:effectLst/>
            </a:endParaRPr>
          </a:p>
          <a:p>
            <a:pPr marL="0" indent="0">
              <a:buNone/>
            </a:pPr>
            <a:r>
              <a:rPr lang="en-US" dirty="0"/>
              <a:t>c=</a:t>
            </a:r>
            <a:r>
              <a:rPr lang="en-US" dirty="0" err="1"/>
              <a:t>a+b</a:t>
            </a:r>
            <a:r>
              <a:rPr lang="en-US" dirty="0"/>
              <a:t>;</a:t>
            </a:r>
            <a:endParaRPr lang="en-US" b="0" dirty="0" smtClean="0">
              <a:effectLst/>
            </a:endParaRPr>
          </a:p>
          <a:p>
            <a:pPr marL="0" indent="0">
              <a:buNone/>
            </a:pPr>
            <a:r>
              <a:rPr lang="en-US" dirty="0"/>
              <a:t>a=b;</a:t>
            </a:r>
            <a:endParaRPr lang="en-US" b="0" dirty="0" smtClean="0">
              <a:effectLst/>
            </a:endParaRPr>
          </a:p>
          <a:p>
            <a:pPr marL="0" indent="0">
              <a:buNone/>
            </a:pPr>
            <a:r>
              <a:rPr lang="en-US" dirty="0"/>
              <a:t>b=c;</a:t>
            </a:r>
            <a:endParaRPr lang="en-US" b="0" dirty="0" smtClean="0">
              <a:effectLst/>
            </a:endParaRPr>
          </a:p>
          <a:p>
            <a:pPr marL="0" indent="0">
              <a:buNone/>
            </a:pPr>
            <a:r>
              <a:rPr lang="en-US" dirty="0"/>
              <a:t>}</a:t>
            </a:r>
            <a:endParaRPr lang="en-US" b="0" dirty="0" smtClean="0">
              <a:effectLst/>
            </a:endParaRPr>
          </a:p>
          <a:p>
            <a:pPr marL="0" indent="0">
              <a:buNone/>
            </a:pPr>
            <a:r>
              <a:rPr lang="en-US" dirty="0"/>
              <a:t>    return 0;</a:t>
            </a:r>
            <a:endParaRPr lang="en-US" b="0" dirty="0" smtClean="0">
              <a:effectLst/>
            </a:endParaRPr>
          </a:p>
          <a:p>
            <a:pPr marL="0" indent="0">
              <a:buNone/>
            </a:pPr>
            <a:r>
              <a:rPr lang="en-US" dirty="0"/>
              <a:t>}</a:t>
            </a:r>
            <a:endParaRPr lang="en-US" b="0" dirty="0" smtClean="0">
              <a:effectLst/>
            </a:endParaRP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1610829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012" y="1499054"/>
            <a:ext cx="10515600" cy="4351338"/>
          </a:xfrm>
        </p:spPr>
        <p:txBody>
          <a:bodyPr>
            <a:normAutofit lnSpcReduction="10000"/>
          </a:bodyPr>
          <a:lstStyle/>
          <a:p>
            <a:pPr fontAlgn="base"/>
            <a:r>
              <a:rPr lang="en-US" dirty="0"/>
              <a:t>It is one of the most popular programming languages in the world</a:t>
            </a:r>
          </a:p>
          <a:p>
            <a:pPr fontAlgn="base"/>
            <a:r>
              <a:rPr lang="en-US" dirty="0"/>
              <a:t>If you know C, you will have no problem learning other popular programming languages such as Java, Python, C++, C#, </a:t>
            </a:r>
            <a:r>
              <a:rPr lang="en-US" dirty="0" err="1"/>
              <a:t>etc</a:t>
            </a:r>
            <a:r>
              <a:rPr lang="en-US" dirty="0"/>
              <a:t>, as the syntax is similar</a:t>
            </a:r>
          </a:p>
          <a:p>
            <a:pPr fontAlgn="base"/>
            <a:r>
              <a:rPr lang="en-US" dirty="0"/>
              <a:t>C is very fast, compared to other programming languages, like </a:t>
            </a:r>
            <a:r>
              <a:rPr lang="en-US" dirty="0">
                <a:hlinkClick r:id="rId2"/>
              </a:rPr>
              <a:t>Java</a:t>
            </a:r>
            <a:r>
              <a:rPr lang="en-US" dirty="0"/>
              <a:t> and </a:t>
            </a:r>
            <a:r>
              <a:rPr lang="en-US" dirty="0">
                <a:hlinkClick r:id="rId3"/>
              </a:rPr>
              <a:t>Python</a:t>
            </a:r>
            <a:endParaRPr lang="en-US" dirty="0"/>
          </a:p>
          <a:p>
            <a:pPr fontAlgn="base"/>
            <a:r>
              <a:rPr lang="en-US" dirty="0"/>
              <a:t>C is very versatile; it can be used in both applications and technologies</a:t>
            </a:r>
          </a:p>
          <a:p>
            <a:pPr fontAlgn="base"/>
            <a:r>
              <a:rPr lang="en-US" dirty="0"/>
              <a:t>A computer program is a list of "instructions" to be "executed" by a computer.</a:t>
            </a:r>
          </a:p>
          <a:p>
            <a:pPr fontAlgn="base"/>
            <a:r>
              <a:rPr lang="en-US" dirty="0"/>
              <a:t>In a programming language, these programming instructions are called statements</a:t>
            </a:r>
          </a:p>
          <a:p>
            <a:r>
              <a:rPr lang="en-US" b="0" dirty="0" smtClean="0">
                <a:effectLst/>
              </a:rPr>
              <a:t/>
            </a:r>
            <a:br>
              <a:rPr lang="en-US" b="0" dirty="0" smtClean="0">
                <a:effectLst/>
              </a:rPr>
            </a:br>
            <a:endParaRPr lang="en-US" b="0" dirty="0" smtClean="0">
              <a:effectLst/>
            </a:endParaRPr>
          </a:p>
          <a:p>
            <a:r>
              <a:rPr lang="en-US" dirty="0"/>
              <a:t> Download </a:t>
            </a:r>
            <a:r>
              <a:rPr lang="en-US" dirty="0" err="1"/>
              <a:t>Vs</a:t>
            </a:r>
            <a:r>
              <a:rPr lang="en-US" dirty="0"/>
              <a:t> code and Extension </a:t>
            </a:r>
            <a:endParaRPr lang="en-US" b="0" dirty="0" smtClean="0">
              <a:effectLst/>
            </a:endParaRPr>
          </a:p>
          <a:p>
            <a:r>
              <a:rPr lang="en-US" dirty="0"/>
              <a:t> </a:t>
            </a:r>
            <a:r>
              <a:rPr lang="en-US" dirty="0" err="1"/>
              <a:t>Mingw</a:t>
            </a:r>
            <a:r>
              <a:rPr lang="en-US" dirty="0"/>
              <a:t> </a:t>
            </a:r>
            <a:r>
              <a:rPr lang="en-US" dirty="0" smtClean="0"/>
              <a:t>setup</a:t>
            </a:r>
            <a:r>
              <a:rPr lang="en-US" dirty="0" smtClean="0"/>
              <a:t/>
            </a:r>
            <a:br>
              <a:rPr lang="en-US" dirty="0" smtClean="0"/>
            </a:br>
            <a:endParaRPr lang="en-US" dirty="0"/>
          </a:p>
        </p:txBody>
      </p:sp>
    </p:spTree>
    <p:extLst>
      <p:ext uri="{BB962C8B-B14F-4D97-AF65-F5344CB8AC3E}">
        <p14:creationId xmlns:p14="http://schemas.microsoft.com/office/powerpoint/2010/main" val="3757627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096206" cy="6858000"/>
          </a:xfrm>
        </p:spPr>
        <p:txBody>
          <a:bodyPr>
            <a:normAutofit/>
          </a:bodyPr>
          <a:lstStyle/>
          <a:p>
            <a:r>
              <a:rPr lang="pt-BR" b="1" dirty="0"/>
              <a:t>Reverse Number  121=121 ,143=341</a:t>
            </a:r>
            <a:endParaRPr lang="pt-BR" b="0" dirty="0" smtClean="0">
              <a:effectLst/>
            </a:endParaRPr>
          </a:p>
          <a:p>
            <a:pPr marL="0" indent="0">
              <a:buNone/>
            </a:pPr>
            <a:r>
              <a:rPr lang="pt-BR" dirty="0"/>
              <a:t>#include &lt;stdio.h</a:t>
            </a:r>
            <a:r>
              <a:rPr lang="pt-BR" dirty="0" smtClean="0"/>
              <a:t>&gt;</a:t>
            </a:r>
            <a:r>
              <a:rPr lang="pt-BR" b="0" dirty="0" smtClean="0">
                <a:effectLst/>
              </a:rPr>
              <a:t/>
            </a:r>
            <a:br>
              <a:rPr lang="pt-BR" b="0" dirty="0" smtClean="0">
                <a:effectLst/>
              </a:rPr>
            </a:br>
            <a:r>
              <a:rPr lang="pt-BR" dirty="0"/>
              <a:t>int main() {</a:t>
            </a:r>
            <a:endParaRPr lang="pt-BR" b="0" dirty="0" smtClean="0">
              <a:effectLst/>
            </a:endParaRPr>
          </a:p>
          <a:p>
            <a:pPr marL="0" indent="0">
              <a:buNone/>
            </a:pPr>
            <a:r>
              <a:rPr lang="pt-BR" dirty="0"/>
              <a:t>    int n = 121, r, sum = 0, temp;</a:t>
            </a:r>
            <a:endParaRPr lang="pt-BR" b="0" dirty="0" smtClean="0">
              <a:effectLst/>
            </a:endParaRPr>
          </a:p>
          <a:p>
            <a:pPr marL="0" indent="0">
              <a:buNone/>
            </a:pPr>
            <a:r>
              <a:rPr lang="pt-BR" dirty="0"/>
              <a:t>    temp=n;</a:t>
            </a:r>
            <a:endParaRPr lang="pt-BR" b="0" dirty="0" smtClean="0">
              <a:effectLst/>
            </a:endParaRPr>
          </a:p>
          <a:p>
            <a:pPr marL="0" indent="0">
              <a:buNone/>
            </a:pPr>
            <a:r>
              <a:rPr lang="pt-BR" dirty="0"/>
              <a:t>    while (n &gt; 0) {</a:t>
            </a:r>
            <a:endParaRPr lang="pt-BR" b="0" dirty="0" smtClean="0">
              <a:effectLst/>
            </a:endParaRPr>
          </a:p>
          <a:p>
            <a:pPr marL="0" indent="0">
              <a:buNone/>
            </a:pPr>
            <a:r>
              <a:rPr lang="pt-BR" dirty="0"/>
              <a:t>        r = n % 10;</a:t>
            </a:r>
            <a:endParaRPr lang="pt-BR" b="0" dirty="0" smtClean="0">
              <a:effectLst/>
            </a:endParaRPr>
          </a:p>
          <a:p>
            <a:pPr marL="0" indent="0">
              <a:buNone/>
            </a:pPr>
            <a:r>
              <a:rPr lang="pt-BR" dirty="0"/>
              <a:t>        sum = sum * 10 + r;</a:t>
            </a:r>
            <a:endParaRPr lang="pt-BR" b="0" dirty="0" smtClean="0">
              <a:effectLst/>
            </a:endParaRPr>
          </a:p>
          <a:p>
            <a:pPr marL="0" indent="0">
              <a:buNone/>
            </a:pPr>
            <a:r>
              <a:rPr lang="pt-BR" dirty="0"/>
              <a:t>        n = n / 10;</a:t>
            </a:r>
            <a:endParaRPr lang="pt-BR" b="0" dirty="0" smtClean="0">
              <a:effectLst/>
            </a:endParaRPr>
          </a:p>
          <a:p>
            <a:pPr marL="0" indent="0">
              <a:buNone/>
            </a:pPr>
            <a:r>
              <a:rPr lang="pt-BR" dirty="0"/>
              <a:t>    }</a:t>
            </a:r>
            <a:endParaRPr lang="pt-BR" b="0" dirty="0" smtClean="0">
              <a:effectLst/>
            </a:endParaRPr>
          </a:p>
          <a:p>
            <a:pPr marL="0" indent="0">
              <a:buNone/>
            </a:pPr>
            <a:r>
              <a:rPr lang="pt-BR" dirty="0"/>
              <a:t>     </a:t>
            </a:r>
            <a:endParaRPr lang="pt-BR" b="0" dirty="0" smtClean="0">
              <a:effectLst/>
            </a:endParaRPr>
          </a:p>
          <a:p>
            <a:pPr marL="0" indent="0">
              <a:buNone/>
            </a:pPr>
            <a:r>
              <a:rPr lang="pt-BR" dirty="0"/>
              <a:t>           printf("Reverse Number%d\n",sum);</a:t>
            </a:r>
            <a:endParaRPr lang="pt-BR" b="0" dirty="0" smtClean="0">
              <a:effectLst/>
            </a:endParaRPr>
          </a:p>
          <a:p>
            <a:pPr marL="0" indent="0">
              <a:buNone/>
            </a:pPr>
            <a:r>
              <a:rPr lang="pt-BR" dirty="0"/>
              <a:t>   </a:t>
            </a:r>
            <a:endParaRPr lang="pt-BR" b="0" dirty="0" smtClean="0">
              <a:effectLst/>
            </a:endParaRPr>
          </a:p>
          <a:p>
            <a:pPr marL="0" indent="0">
              <a:buNone/>
            </a:pPr>
            <a:r>
              <a:rPr lang="pt-BR" dirty="0"/>
              <a:t>    return 0;</a:t>
            </a:r>
            <a:endParaRPr lang="pt-BR" b="0" dirty="0" smtClean="0">
              <a:effectLst/>
            </a:endParaRPr>
          </a:p>
          <a:p>
            <a:pPr marL="0" indent="0">
              <a:buNone/>
            </a:pPr>
            <a:r>
              <a:rPr lang="pt-BR" dirty="0"/>
              <a:t>}</a:t>
            </a:r>
            <a:endParaRPr lang="pt-BR" b="0" dirty="0" smtClean="0">
              <a:effectLst/>
            </a:endParaRPr>
          </a:p>
          <a:p>
            <a:pPr marL="0" indent="0">
              <a:buNone/>
            </a:pPr>
            <a:r>
              <a:rPr lang="pt-BR" dirty="0" smtClean="0"/>
              <a:t/>
            </a:r>
            <a:br>
              <a:rPr lang="pt-BR" dirty="0" smtClean="0"/>
            </a:br>
            <a:endParaRPr lang="en-US" dirty="0"/>
          </a:p>
        </p:txBody>
      </p:sp>
    </p:spTree>
    <p:extLst>
      <p:ext uri="{BB962C8B-B14F-4D97-AF65-F5344CB8AC3E}">
        <p14:creationId xmlns:p14="http://schemas.microsoft.com/office/powerpoint/2010/main" val="4291095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85000" lnSpcReduction="20000"/>
          </a:bodyPr>
          <a:lstStyle/>
          <a:p>
            <a:r>
              <a:rPr lang="en-US" b="1" dirty="0"/>
              <a:t>Palindrome Number 121=121 ,  143!=341</a:t>
            </a:r>
            <a:endParaRPr lang="en-US" b="0" dirty="0" smtClean="0">
              <a:effectLst/>
            </a:endParaRPr>
          </a:p>
          <a:p>
            <a:pPr marL="0" indent="0">
              <a:buNone/>
            </a:pPr>
            <a:r>
              <a:rPr lang="en-US" dirty="0"/>
              <a:t>#include &lt;</a:t>
            </a:r>
            <a:r>
              <a:rPr lang="en-US" dirty="0" err="1"/>
              <a:t>stdio.h</a:t>
            </a:r>
            <a:r>
              <a:rPr lang="en-US" dirty="0"/>
              <a:t>&gt;</a:t>
            </a:r>
            <a:endParaRPr lang="en-US" b="0" dirty="0" smtClean="0">
              <a:effectLst/>
            </a:endParaRPr>
          </a:p>
          <a:p>
            <a:pPr marL="0" indent="0">
              <a:buNone/>
            </a:pPr>
            <a:r>
              <a:rPr lang="en-US" b="0" dirty="0" smtClean="0">
                <a:effectLst/>
              </a:rPr>
              <a:t/>
            </a:r>
            <a:br>
              <a:rPr lang="en-US" b="0" dirty="0" smtClean="0">
                <a:effectLst/>
              </a:rPr>
            </a:br>
            <a:r>
              <a:rPr lang="en-US" dirty="0" err="1"/>
              <a:t>int</a:t>
            </a:r>
            <a:r>
              <a:rPr lang="en-US" dirty="0"/>
              <a:t> main() {</a:t>
            </a:r>
            <a:endParaRPr lang="en-US" b="0" dirty="0" smtClean="0">
              <a:effectLst/>
            </a:endParaRPr>
          </a:p>
          <a:p>
            <a:pPr marL="0" indent="0">
              <a:buNone/>
            </a:pPr>
            <a:r>
              <a:rPr lang="en-US" dirty="0"/>
              <a:t>    </a:t>
            </a:r>
            <a:r>
              <a:rPr lang="en-US" dirty="0" err="1"/>
              <a:t>int</a:t>
            </a:r>
            <a:r>
              <a:rPr lang="en-US" dirty="0"/>
              <a:t> n=121, r, sum = 0, temp;</a:t>
            </a:r>
            <a:endParaRPr lang="en-US" b="0" dirty="0" smtClean="0">
              <a:effectLst/>
            </a:endParaRPr>
          </a:p>
          <a:p>
            <a:pPr marL="0" indent="0">
              <a:buNone/>
            </a:pPr>
            <a:r>
              <a:rPr lang="en-US" dirty="0"/>
              <a:t>    </a:t>
            </a:r>
            <a:r>
              <a:rPr lang="en-US" dirty="0" err="1"/>
              <a:t>printf</a:t>
            </a:r>
            <a:r>
              <a:rPr lang="en-US" dirty="0"/>
              <a:t>("enter number\n");</a:t>
            </a:r>
            <a:endParaRPr lang="en-US" b="0" dirty="0" smtClean="0">
              <a:effectLst/>
            </a:endParaRPr>
          </a:p>
          <a:p>
            <a:pPr marL="0" indent="0">
              <a:buNone/>
            </a:pPr>
            <a:r>
              <a:rPr lang="en-US" dirty="0"/>
              <a:t>    </a:t>
            </a:r>
            <a:r>
              <a:rPr lang="en-US" dirty="0" err="1"/>
              <a:t>scanf</a:t>
            </a:r>
            <a:r>
              <a:rPr lang="en-US" dirty="0"/>
              <a:t>("%</a:t>
            </a:r>
            <a:r>
              <a:rPr lang="en-US" dirty="0" err="1"/>
              <a:t>d",&amp;n</a:t>
            </a:r>
            <a:r>
              <a:rPr lang="en-US" dirty="0"/>
              <a:t>);</a:t>
            </a:r>
            <a:endParaRPr lang="en-US" b="0" dirty="0" smtClean="0">
              <a:effectLst/>
            </a:endParaRPr>
          </a:p>
          <a:p>
            <a:pPr marL="0" indent="0">
              <a:buNone/>
            </a:pPr>
            <a:r>
              <a:rPr lang="en-US" dirty="0"/>
              <a:t>    temp=n;</a:t>
            </a:r>
            <a:endParaRPr lang="en-US" b="0" dirty="0" smtClean="0">
              <a:effectLst/>
            </a:endParaRPr>
          </a:p>
          <a:p>
            <a:pPr marL="0" indent="0">
              <a:buNone/>
            </a:pPr>
            <a:r>
              <a:rPr lang="en-US" b="0" dirty="0" smtClean="0">
                <a:effectLst/>
              </a:rPr>
              <a:t/>
            </a:r>
            <a:br>
              <a:rPr lang="en-US" b="0" dirty="0" smtClean="0">
                <a:effectLst/>
              </a:rPr>
            </a:br>
            <a:r>
              <a:rPr lang="en-US" dirty="0"/>
              <a:t>    while (n &gt; 0) {</a:t>
            </a:r>
            <a:endParaRPr lang="en-US" b="0" dirty="0" smtClean="0">
              <a:effectLst/>
            </a:endParaRPr>
          </a:p>
          <a:p>
            <a:pPr marL="0" indent="0">
              <a:buNone/>
            </a:pPr>
            <a:r>
              <a:rPr lang="en-US" dirty="0"/>
              <a:t>        r = n % 10;</a:t>
            </a:r>
            <a:endParaRPr lang="en-US" b="0" dirty="0" smtClean="0">
              <a:effectLst/>
            </a:endParaRPr>
          </a:p>
          <a:p>
            <a:pPr marL="0" indent="0">
              <a:buNone/>
            </a:pPr>
            <a:r>
              <a:rPr lang="en-US" dirty="0"/>
              <a:t>        sum = sum * 10 + r;</a:t>
            </a:r>
            <a:endParaRPr lang="en-US" b="0" dirty="0" smtClean="0">
              <a:effectLst/>
            </a:endParaRPr>
          </a:p>
          <a:p>
            <a:pPr marL="0" indent="0">
              <a:buNone/>
            </a:pPr>
            <a:r>
              <a:rPr lang="en-US" dirty="0"/>
              <a:t>        n = n / 10;</a:t>
            </a:r>
            <a:endParaRPr lang="en-US" b="0" dirty="0" smtClean="0">
              <a:effectLst/>
            </a:endParaRPr>
          </a:p>
          <a:p>
            <a:pPr marL="0" indent="0">
              <a:buNone/>
            </a:pPr>
            <a:r>
              <a:rPr lang="en-US" dirty="0"/>
              <a:t>    </a:t>
            </a:r>
            <a:r>
              <a:rPr lang="en-US" dirty="0" smtClean="0"/>
              <a:t>}</a:t>
            </a:r>
            <a:endParaRPr lang="en-US" b="0" dirty="0" smtClean="0">
              <a:effectLst/>
            </a:endParaRPr>
          </a:p>
          <a:p>
            <a:pPr marL="0" indent="0">
              <a:buNone/>
            </a:pPr>
            <a:r>
              <a:rPr lang="en-US" dirty="0"/>
              <a:t>    if (temp == sum) {</a:t>
            </a:r>
            <a:endParaRPr lang="en-US" b="0" dirty="0" smtClean="0">
              <a:effectLst/>
            </a:endParaRPr>
          </a:p>
          <a:p>
            <a:pPr marL="0" indent="0">
              <a:buNone/>
            </a:pPr>
            <a:r>
              <a:rPr lang="en-US" dirty="0"/>
              <a:t>        </a:t>
            </a:r>
            <a:r>
              <a:rPr lang="en-US" dirty="0" err="1"/>
              <a:t>printf</a:t>
            </a:r>
            <a:r>
              <a:rPr lang="en-US" dirty="0"/>
              <a:t>("Palindrome Number\n");</a:t>
            </a:r>
            <a:endParaRPr lang="en-US" b="0" dirty="0" smtClean="0">
              <a:effectLst/>
            </a:endParaRPr>
          </a:p>
          <a:p>
            <a:pPr marL="0" indent="0">
              <a:buNone/>
            </a:pPr>
            <a:r>
              <a:rPr lang="en-US" dirty="0"/>
              <a:t>    } else{</a:t>
            </a:r>
            <a:endParaRPr lang="en-US" b="0" dirty="0" smtClean="0">
              <a:effectLst/>
            </a:endParaRPr>
          </a:p>
          <a:p>
            <a:pPr marL="0" indent="0">
              <a:buNone/>
            </a:pPr>
            <a:r>
              <a:rPr lang="en-US" dirty="0"/>
              <a:t>      </a:t>
            </a:r>
            <a:r>
              <a:rPr lang="en-US" dirty="0" err="1"/>
              <a:t>printf</a:t>
            </a:r>
            <a:r>
              <a:rPr lang="en-US" dirty="0"/>
              <a:t>("not Palindrome Number\n");  </a:t>
            </a:r>
            <a:endParaRPr lang="en-US" b="0" dirty="0" smtClean="0">
              <a:effectLst/>
            </a:endParaRPr>
          </a:p>
          <a:p>
            <a:pPr marL="0" indent="0">
              <a:buNone/>
            </a:pPr>
            <a:r>
              <a:rPr lang="en-US" dirty="0"/>
              <a:t>    }</a:t>
            </a:r>
            <a:endParaRPr lang="en-US" b="0" dirty="0" smtClean="0">
              <a:effectLst/>
            </a:endParaRPr>
          </a:p>
          <a:p>
            <a:pPr marL="0" indent="0">
              <a:buNone/>
            </a:pPr>
            <a:r>
              <a:rPr lang="en-US" b="0" dirty="0" smtClean="0">
                <a:effectLst/>
              </a:rPr>
              <a:t/>
            </a:r>
            <a:br>
              <a:rPr lang="en-US" b="0" dirty="0" smtClean="0">
                <a:effectLst/>
              </a:rPr>
            </a:br>
            <a:r>
              <a:rPr lang="en-US" dirty="0"/>
              <a:t>    return 0;</a:t>
            </a:r>
            <a:endParaRPr lang="en-US" b="0" dirty="0" smtClean="0">
              <a:effectLst/>
            </a:endParaRPr>
          </a:p>
          <a:p>
            <a:pPr marL="0" indent="0">
              <a:buNone/>
            </a:pPr>
            <a:r>
              <a:rPr lang="en-US" dirty="0" smtClean="0"/>
              <a:t>}</a:t>
            </a:r>
            <a:br>
              <a:rPr lang="en-US" dirty="0" smtClean="0"/>
            </a:br>
            <a:endParaRPr lang="en-US" dirty="0"/>
          </a:p>
        </p:txBody>
      </p:sp>
    </p:spTree>
    <p:extLst>
      <p:ext uri="{BB962C8B-B14F-4D97-AF65-F5344CB8AC3E}">
        <p14:creationId xmlns:p14="http://schemas.microsoft.com/office/powerpoint/2010/main" val="3596583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77500" lnSpcReduction="20000"/>
          </a:bodyPr>
          <a:lstStyle/>
          <a:p>
            <a:r>
              <a:rPr lang="en-US" b="1" dirty="0" err="1"/>
              <a:t>StrongNumber</a:t>
            </a:r>
            <a:r>
              <a:rPr lang="en-US" b="1" dirty="0"/>
              <a:t> 145 = 1!+4!+5!= 1+24+120=145</a:t>
            </a:r>
            <a:endParaRPr lang="en-US" b="0" dirty="0" smtClean="0">
              <a:effectLst/>
            </a:endParaRPr>
          </a:p>
          <a:p>
            <a:pPr marL="0" indent="0">
              <a:buNone/>
            </a:pPr>
            <a:r>
              <a:rPr lang="en-US" dirty="0"/>
              <a:t>#include &lt;</a:t>
            </a:r>
            <a:r>
              <a:rPr lang="en-US" dirty="0" err="1"/>
              <a:t>stdio.h</a:t>
            </a:r>
            <a:r>
              <a:rPr lang="en-US" dirty="0" smtClean="0"/>
              <a:t>&gt;</a:t>
            </a:r>
            <a:r>
              <a:rPr lang="en-US" b="0" dirty="0" smtClean="0">
                <a:effectLst/>
              </a:rPr>
              <a:t/>
            </a:r>
            <a:br>
              <a:rPr lang="en-US" b="0" dirty="0" smtClean="0">
                <a:effectLst/>
              </a:rPr>
            </a:br>
            <a:r>
              <a:rPr lang="en-US" dirty="0" err="1"/>
              <a:t>int</a:t>
            </a:r>
            <a:r>
              <a:rPr lang="en-US" dirty="0"/>
              <a:t> main() {</a:t>
            </a:r>
            <a:endParaRPr lang="en-US" b="0" dirty="0" smtClean="0">
              <a:effectLst/>
            </a:endParaRPr>
          </a:p>
          <a:p>
            <a:pPr marL="0" indent="0">
              <a:buNone/>
            </a:pPr>
            <a:r>
              <a:rPr lang="en-US" dirty="0"/>
              <a:t>    </a:t>
            </a:r>
            <a:r>
              <a:rPr lang="en-US" dirty="0" err="1"/>
              <a:t>int</a:t>
            </a:r>
            <a:r>
              <a:rPr lang="en-US" dirty="0"/>
              <a:t> </a:t>
            </a:r>
            <a:r>
              <a:rPr lang="en-US" dirty="0" err="1"/>
              <a:t>num</a:t>
            </a:r>
            <a:r>
              <a:rPr lang="en-US" dirty="0"/>
              <a:t>;</a:t>
            </a:r>
            <a:endParaRPr lang="en-US" b="0" dirty="0" smtClean="0">
              <a:effectLst/>
            </a:endParaRPr>
          </a:p>
          <a:p>
            <a:pPr marL="0" indent="0">
              <a:buNone/>
            </a:pPr>
            <a:r>
              <a:rPr lang="en-US" dirty="0"/>
              <a:t>    </a:t>
            </a:r>
            <a:r>
              <a:rPr lang="en-US" dirty="0" err="1"/>
              <a:t>printf</a:t>
            </a:r>
            <a:r>
              <a:rPr lang="en-US" dirty="0"/>
              <a:t>("enter number\n");</a:t>
            </a:r>
            <a:endParaRPr lang="en-US" b="0" dirty="0" smtClean="0">
              <a:effectLst/>
            </a:endParaRPr>
          </a:p>
          <a:p>
            <a:pPr marL="0" indent="0">
              <a:buNone/>
            </a:pPr>
            <a:r>
              <a:rPr lang="en-US" dirty="0"/>
              <a:t>    </a:t>
            </a:r>
            <a:r>
              <a:rPr lang="en-US" dirty="0" err="1"/>
              <a:t>scanf</a:t>
            </a:r>
            <a:r>
              <a:rPr lang="en-US" dirty="0"/>
              <a:t>("%d",&amp;</a:t>
            </a:r>
            <a:r>
              <a:rPr lang="en-US" dirty="0" err="1"/>
              <a:t>num</a:t>
            </a:r>
            <a:r>
              <a:rPr lang="en-US" dirty="0"/>
              <a:t>);</a:t>
            </a:r>
            <a:endParaRPr lang="en-US" b="0" dirty="0" smtClean="0">
              <a:effectLst/>
            </a:endParaRPr>
          </a:p>
          <a:p>
            <a:pPr marL="0" indent="0">
              <a:buNone/>
            </a:pPr>
            <a:r>
              <a:rPr lang="en-US" dirty="0"/>
              <a:t>    </a:t>
            </a:r>
            <a:r>
              <a:rPr lang="en-US" dirty="0" err="1"/>
              <a:t>int</a:t>
            </a:r>
            <a:r>
              <a:rPr lang="en-US" dirty="0"/>
              <a:t> sum=0;</a:t>
            </a:r>
            <a:endParaRPr lang="en-US" b="0" dirty="0" smtClean="0">
              <a:effectLst/>
            </a:endParaRPr>
          </a:p>
          <a:p>
            <a:pPr marL="0" indent="0">
              <a:buNone/>
            </a:pPr>
            <a:r>
              <a:rPr lang="en-US" dirty="0"/>
              <a:t>   while(</a:t>
            </a:r>
            <a:r>
              <a:rPr lang="en-US" dirty="0" err="1"/>
              <a:t>num</a:t>
            </a:r>
            <a:r>
              <a:rPr lang="en-US" dirty="0"/>
              <a:t>&gt;0){</a:t>
            </a:r>
            <a:endParaRPr lang="en-US" b="0" dirty="0" smtClean="0">
              <a:effectLst/>
            </a:endParaRPr>
          </a:p>
          <a:p>
            <a:pPr marL="0" indent="0">
              <a:buNone/>
            </a:pPr>
            <a:r>
              <a:rPr lang="en-US" dirty="0"/>
              <a:t>       </a:t>
            </a:r>
            <a:r>
              <a:rPr lang="en-US" dirty="0" err="1"/>
              <a:t>int</a:t>
            </a:r>
            <a:r>
              <a:rPr lang="en-US" dirty="0"/>
              <a:t> r = num%10;</a:t>
            </a:r>
            <a:endParaRPr lang="en-US" b="0" dirty="0" smtClean="0">
              <a:effectLst/>
            </a:endParaRPr>
          </a:p>
          <a:p>
            <a:pPr marL="0" indent="0">
              <a:buNone/>
            </a:pPr>
            <a:r>
              <a:rPr lang="en-US" dirty="0"/>
              <a:t>      </a:t>
            </a:r>
            <a:r>
              <a:rPr lang="en-US" dirty="0" err="1"/>
              <a:t>int</a:t>
            </a:r>
            <a:r>
              <a:rPr lang="en-US" dirty="0"/>
              <a:t>  fact=1;</a:t>
            </a:r>
            <a:endParaRPr lang="en-US" b="0" dirty="0" smtClean="0">
              <a:effectLst/>
            </a:endParaRPr>
          </a:p>
          <a:p>
            <a:pPr marL="0" indent="0">
              <a:buNone/>
            </a:pPr>
            <a:r>
              <a:rPr lang="en-US" dirty="0"/>
              <a:t>      for(</a:t>
            </a:r>
            <a:r>
              <a:rPr lang="en-US" dirty="0" err="1"/>
              <a:t>int</a:t>
            </a:r>
            <a:r>
              <a:rPr lang="en-US" dirty="0"/>
              <a:t> </a:t>
            </a:r>
            <a:r>
              <a:rPr lang="en-US" dirty="0" err="1"/>
              <a:t>i</a:t>
            </a:r>
            <a:r>
              <a:rPr lang="en-US" dirty="0"/>
              <a:t>=</a:t>
            </a:r>
            <a:r>
              <a:rPr lang="en-US" dirty="0" err="1"/>
              <a:t>r;i</a:t>
            </a:r>
            <a:r>
              <a:rPr lang="en-US" dirty="0"/>
              <a:t>&gt;0;i--){</a:t>
            </a:r>
            <a:endParaRPr lang="en-US" b="0" dirty="0" smtClean="0">
              <a:effectLst/>
            </a:endParaRPr>
          </a:p>
          <a:p>
            <a:pPr marL="0" indent="0">
              <a:buNone/>
            </a:pPr>
            <a:r>
              <a:rPr lang="en-US" dirty="0"/>
              <a:t>          fact=fact*</a:t>
            </a:r>
            <a:r>
              <a:rPr lang="en-US" dirty="0" err="1"/>
              <a:t>i</a:t>
            </a:r>
            <a:r>
              <a:rPr lang="en-US" dirty="0"/>
              <a:t>;</a:t>
            </a:r>
            <a:endParaRPr lang="en-US" b="0" dirty="0" smtClean="0">
              <a:effectLst/>
            </a:endParaRPr>
          </a:p>
          <a:p>
            <a:pPr marL="0" indent="0">
              <a:buNone/>
            </a:pPr>
            <a:r>
              <a:rPr lang="en-US" dirty="0"/>
              <a:t>      }</a:t>
            </a:r>
            <a:endParaRPr lang="en-US" b="0" dirty="0" smtClean="0">
              <a:effectLst/>
            </a:endParaRPr>
          </a:p>
          <a:p>
            <a:pPr marL="0" indent="0">
              <a:buNone/>
            </a:pPr>
            <a:r>
              <a:rPr lang="en-US" dirty="0"/>
              <a:t>      sum=</a:t>
            </a:r>
            <a:r>
              <a:rPr lang="en-US" dirty="0" err="1"/>
              <a:t>sum+fact</a:t>
            </a:r>
            <a:r>
              <a:rPr lang="en-US" dirty="0"/>
              <a:t>;</a:t>
            </a:r>
            <a:endParaRPr lang="en-US" b="0" dirty="0" smtClean="0">
              <a:effectLst/>
            </a:endParaRPr>
          </a:p>
          <a:p>
            <a:pPr marL="0" indent="0">
              <a:buNone/>
            </a:pPr>
            <a:r>
              <a:rPr lang="en-US" dirty="0"/>
              <a:t>      </a:t>
            </a:r>
            <a:r>
              <a:rPr lang="en-US" dirty="0" err="1"/>
              <a:t>num</a:t>
            </a:r>
            <a:r>
              <a:rPr lang="en-US" dirty="0"/>
              <a:t>=</a:t>
            </a:r>
            <a:r>
              <a:rPr lang="en-US" dirty="0" err="1"/>
              <a:t>num</a:t>
            </a:r>
            <a:r>
              <a:rPr lang="en-US" dirty="0"/>
              <a:t>/10</a:t>
            </a:r>
            <a:r>
              <a:rPr lang="en-US" dirty="0" smtClean="0"/>
              <a:t>;</a:t>
            </a:r>
            <a:r>
              <a:rPr lang="en-US" dirty="0"/>
              <a:t>   </a:t>
            </a:r>
            <a:endParaRPr lang="en-US" b="0" dirty="0" smtClean="0">
              <a:effectLst/>
            </a:endParaRPr>
          </a:p>
          <a:p>
            <a:pPr marL="0" indent="0">
              <a:buNone/>
            </a:pPr>
            <a:r>
              <a:rPr lang="en-US" dirty="0"/>
              <a:t>   }</a:t>
            </a:r>
            <a:endParaRPr lang="en-US" b="0" dirty="0" smtClean="0">
              <a:effectLst/>
            </a:endParaRPr>
          </a:p>
          <a:p>
            <a:pPr marL="0" indent="0">
              <a:buNone/>
            </a:pPr>
            <a:r>
              <a:rPr lang="en-US" dirty="0"/>
              <a:t>    if (</a:t>
            </a:r>
            <a:r>
              <a:rPr lang="en-US" dirty="0" err="1"/>
              <a:t>num</a:t>
            </a:r>
            <a:r>
              <a:rPr lang="en-US" dirty="0"/>
              <a:t>==sum) {</a:t>
            </a:r>
            <a:endParaRPr lang="en-US" b="0" dirty="0" smtClean="0">
              <a:effectLst/>
            </a:endParaRPr>
          </a:p>
          <a:p>
            <a:pPr marL="0" indent="0">
              <a:buNone/>
            </a:pPr>
            <a:r>
              <a:rPr lang="en-US" dirty="0"/>
              <a:t>        </a:t>
            </a:r>
            <a:r>
              <a:rPr lang="en-US" dirty="0" err="1"/>
              <a:t>printf</a:t>
            </a:r>
            <a:r>
              <a:rPr lang="en-US" dirty="0"/>
              <a:t>("</a:t>
            </a:r>
            <a:r>
              <a:rPr lang="en-US" dirty="0" err="1"/>
              <a:t>Storng</a:t>
            </a:r>
            <a:r>
              <a:rPr lang="en-US" dirty="0"/>
              <a:t> Number\n");</a:t>
            </a:r>
            <a:endParaRPr lang="en-US" b="0" dirty="0" smtClean="0">
              <a:effectLst/>
            </a:endParaRPr>
          </a:p>
          <a:p>
            <a:pPr marL="0" indent="0">
              <a:buNone/>
            </a:pPr>
            <a:r>
              <a:rPr lang="en-US" dirty="0"/>
              <a:t>    } else{</a:t>
            </a:r>
            <a:endParaRPr lang="en-US" b="0" dirty="0" smtClean="0">
              <a:effectLst/>
            </a:endParaRPr>
          </a:p>
          <a:p>
            <a:pPr marL="0" indent="0">
              <a:buNone/>
            </a:pPr>
            <a:r>
              <a:rPr lang="en-US" dirty="0"/>
              <a:t>      </a:t>
            </a:r>
            <a:r>
              <a:rPr lang="en-US" dirty="0" err="1"/>
              <a:t>printf</a:t>
            </a:r>
            <a:r>
              <a:rPr lang="en-US" dirty="0"/>
              <a:t>("not </a:t>
            </a:r>
            <a:r>
              <a:rPr lang="en-US" dirty="0" err="1"/>
              <a:t>Storng</a:t>
            </a:r>
            <a:r>
              <a:rPr lang="en-US" dirty="0"/>
              <a:t> Number\n");  </a:t>
            </a:r>
            <a:endParaRPr lang="en-US" b="0" dirty="0" smtClean="0">
              <a:effectLst/>
            </a:endParaRPr>
          </a:p>
          <a:p>
            <a:pPr marL="0" indent="0">
              <a:buNone/>
            </a:pPr>
            <a:r>
              <a:rPr lang="en-US" dirty="0"/>
              <a:t>    </a:t>
            </a:r>
            <a:r>
              <a:rPr lang="en-US" dirty="0" smtClean="0"/>
              <a:t>}</a:t>
            </a:r>
            <a:r>
              <a:rPr lang="en-US" b="0" dirty="0" smtClean="0">
                <a:effectLst/>
              </a:rPr>
              <a:t/>
            </a:r>
            <a:br>
              <a:rPr lang="en-US" b="0" dirty="0" smtClean="0">
                <a:effectLst/>
              </a:rPr>
            </a:br>
            <a:r>
              <a:rPr lang="en-US" dirty="0"/>
              <a:t>    return 0;</a:t>
            </a:r>
            <a:endParaRPr lang="en-US" b="0" dirty="0" smtClean="0">
              <a:effectLst/>
            </a:endParaRPr>
          </a:p>
          <a:p>
            <a:pPr marL="0" indent="0">
              <a:buNone/>
            </a:pPr>
            <a:r>
              <a:rPr lang="en-US" dirty="0" smtClean="0"/>
              <a:t>}</a:t>
            </a:r>
            <a:br>
              <a:rPr lang="en-US" dirty="0" smtClean="0"/>
            </a:br>
            <a:endParaRPr lang="en-US" dirty="0"/>
          </a:p>
        </p:txBody>
      </p:sp>
    </p:spTree>
    <p:extLst>
      <p:ext uri="{BB962C8B-B14F-4D97-AF65-F5344CB8AC3E}">
        <p14:creationId xmlns:p14="http://schemas.microsoft.com/office/powerpoint/2010/main" val="532839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85000" lnSpcReduction="20000"/>
          </a:bodyPr>
          <a:lstStyle/>
          <a:p>
            <a:pPr marL="0" indent="0">
              <a:buNone/>
            </a:pPr>
            <a:r>
              <a:rPr lang="en-US" b="1" dirty="0" err="1"/>
              <a:t>ArmStrongNumber</a:t>
            </a:r>
            <a:r>
              <a:rPr lang="en-US" b="1" dirty="0"/>
              <a:t> 153 = 1^3+5^3+3^3= </a:t>
            </a:r>
            <a:r>
              <a:rPr lang="en-US" b="1" dirty="0" smtClean="0"/>
              <a:t>1+125+27=153</a:t>
            </a:r>
            <a:r>
              <a:rPr lang="en-US" b="0" dirty="0" smtClean="0">
                <a:effectLst/>
              </a:rPr>
              <a:t/>
            </a:r>
            <a:br>
              <a:rPr lang="en-US" b="0" dirty="0" smtClean="0">
                <a:effectLst/>
              </a:rPr>
            </a:br>
            <a:r>
              <a:rPr lang="en-US" b="0" dirty="0" smtClean="0">
                <a:effectLst/>
              </a:rPr>
              <a:t/>
            </a:r>
            <a:br>
              <a:rPr lang="en-US" b="0" dirty="0" smtClean="0">
                <a:effectLst/>
              </a:rPr>
            </a:br>
            <a:r>
              <a:rPr lang="en-US" dirty="0"/>
              <a:t>#include &lt;</a:t>
            </a:r>
            <a:r>
              <a:rPr lang="en-US" dirty="0" err="1"/>
              <a:t>stdio.h</a:t>
            </a:r>
            <a:r>
              <a:rPr lang="en-US" dirty="0" smtClean="0"/>
              <a:t>&gt;</a:t>
            </a:r>
            <a:r>
              <a:rPr lang="en-US" b="0" dirty="0" smtClean="0">
                <a:effectLst/>
              </a:rPr>
              <a:t/>
            </a:r>
            <a:br>
              <a:rPr lang="en-US" b="0" dirty="0" smtClean="0">
                <a:effectLst/>
              </a:rPr>
            </a:br>
            <a:r>
              <a:rPr lang="en-US" dirty="0" err="1"/>
              <a:t>int</a:t>
            </a:r>
            <a:r>
              <a:rPr lang="en-US" dirty="0"/>
              <a:t> main() {</a:t>
            </a:r>
            <a:endParaRPr lang="en-US" b="0" dirty="0" smtClean="0">
              <a:effectLst/>
            </a:endParaRPr>
          </a:p>
          <a:p>
            <a:pPr marL="0" indent="0">
              <a:buNone/>
            </a:pPr>
            <a:r>
              <a:rPr lang="en-US" dirty="0"/>
              <a:t>    </a:t>
            </a:r>
            <a:r>
              <a:rPr lang="en-US" dirty="0" err="1"/>
              <a:t>int</a:t>
            </a:r>
            <a:r>
              <a:rPr lang="en-US" dirty="0"/>
              <a:t> </a:t>
            </a:r>
            <a:r>
              <a:rPr lang="en-US" dirty="0" err="1"/>
              <a:t>num,R</a:t>
            </a:r>
            <a:r>
              <a:rPr lang="en-US" dirty="0"/>
              <a:t>;</a:t>
            </a:r>
            <a:endParaRPr lang="en-US" b="0" dirty="0" smtClean="0">
              <a:effectLst/>
            </a:endParaRPr>
          </a:p>
          <a:p>
            <a:pPr marL="0" indent="0">
              <a:buNone/>
            </a:pPr>
            <a:r>
              <a:rPr lang="en-US" dirty="0"/>
              <a:t>    </a:t>
            </a:r>
            <a:r>
              <a:rPr lang="en-US" dirty="0" err="1"/>
              <a:t>printf</a:t>
            </a:r>
            <a:r>
              <a:rPr lang="en-US" dirty="0"/>
              <a:t>("enter number\n");</a:t>
            </a:r>
            <a:endParaRPr lang="en-US" b="0" dirty="0" smtClean="0">
              <a:effectLst/>
            </a:endParaRPr>
          </a:p>
          <a:p>
            <a:pPr marL="0" indent="0">
              <a:buNone/>
            </a:pPr>
            <a:r>
              <a:rPr lang="en-US" dirty="0"/>
              <a:t>    </a:t>
            </a:r>
            <a:r>
              <a:rPr lang="en-US" dirty="0" err="1"/>
              <a:t>scanf</a:t>
            </a:r>
            <a:r>
              <a:rPr lang="en-US" dirty="0"/>
              <a:t>("%d",&amp;</a:t>
            </a:r>
            <a:r>
              <a:rPr lang="en-US" dirty="0" err="1"/>
              <a:t>num</a:t>
            </a:r>
            <a:r>
              <a:rPr lang="en-US" dirty="0"/>
              <a:t>);</a:t>
            </a:r>
            <a:endParaRPr lang="en-US" b="0" dirty="0" smtClean="0">
              <a:effectLst/>
            </a:endParaRPr>
          </a:p>
          <a:p>
            <a:pPr marL="0" indent="0">
              <a:buNone/>
            </a:pPr>
            <a:r>
              <a:rPr lang="en-US" dirty="0"/>
              <a:t>    </a:t>
            </a:r>
            <a:r>
              <a:rPr lang="en-US" dirty="0" err="1"/>
              <a:t>int</a:t>
            </a:r>
            <a:r>
              <a:rPr lang="en-US" dirty="0"/>
              <a:t> sum=0;</a:t>
            </a:r>
            <a:endParaRPr lang="en-US" b="0" dirty="0" smtClean="0">
              <a:effectLst/>
            </a:endParaRPr>
          </a:p>
          <a:p>
            <a:pPr marL="0" indent="0">
              <a:buNone/>
            </a:pPr>
            <a:r>
              <a:rPr lang="en-US" dirty="0"/>
              <a:t>   while(</a:t>
            </a:r>
            <a:r>
              <a:rPr lang="en-US" dirty="0" err="1"/>
              <a:t>num</a:t>
            </a:r>
            <a:r>
              <a:rPr lang="en-US" dirty="0"/>
              <a:t>&gt;0){</a:t>
            </a:r>
            <a:endParaRPr lang="en-US" b="0" dirty="0" smtClean="0">
              <a:effectLst/>
            </a:endParaRPr>
          </a:p>
          <a:p>
            <a:pPr marL="0" indent="0">
              <a:buNone/>
            </a:pPr>
            <a:r>
              <a:rPr lang="en-US" dirty="0"/>
              <a:t>       R = num%10;</a:t>
            </a:r>
            <a:endParaRPr lang="en-US" b="0" dirty="0" smtClean="0">
              <a:effectLst/>
            </a:endParaRPr>
          </a:p>
          <a:p>
            <a:pPr marL="0" indent="0">
              <a:buNone/>
            </a:pPr>
            <a:r>
              <a:rPr lang="en-US" dirty="0"/>
              <a:t>      sum=</a:t>
            </a:r>
            <a:r>
              <a:rPr lang="en-US" dirty="0" err="1"/>
              <a:t>sum+R</a:t>
            </a:r>
            <a:r>
              <a:rPr lang="en-US" dirty="0"/>
              <a:t>*R*R;</a:t>
            </a:r>
            <a:endParaRPr lang="en-US" b="0" dirty="0" smtClean="0">
              <a:effectLst/>
            </a:endParaRPr>
          </a:p>
          <a:p>
            <a:pPr marL="0" indent="0">
              <a:buNone/>
            </a:pPr>
            <a:r>
              <a:rPr lang="en-US" dirty="0"/>
              <a:t>      </a:t>
            </a:r>
            <a:r>
              <a:rPr lang="en-US" dirty="0" err="1"/>
              <a:t>num</a:t>
            </a:r>
            <a:r>
              <a:rPr lang="en-US" dirty="0"/>
              <a:t>=</a:t>
            </a:r>
            <a:r>
              <a:rPr lang="en-US" dirty="0" err="1"/>
              <a:t>num</a:t>
            </a:r>
            <a:r>
              <a:rPr lang="en-US" dirty="0"/>
              <a:t>/10;</a:t>
            </a:r>
            <a:endParaRPr lang="en-US" b="0" dirty="0" smtClean="0">
              <a:effectLst/>
            </a:endParaRPr>
          </a:p>
          <a:p>
            <a:pPr marL="0" indent="0">
              <a:buNone/>
            </a:pPr>
            <a:r>
              <a:rPr lang="en-US" dirty="0"/>
              <a:t>       </a:t>
            </a:r>
            <a:endParaRPr lang="en-US" b="0" dirty="0" smtClean="0">
              <a:effectLst/>
            </a:endParaRPr>
          </a:p>
          <a:p>
            <a:pPr marL="0" indent="0">
              <a:buNone/>
            </a:pPr>
            <a:r>
              <a:rPr lang="en-US" dirty="0"/>
              <a:t>   }</a:t>
            </a:r>
            <a:endParaRPr lang="en-US" b="0" dirty="0" smtClean="0">
              <a:effectLst/>
            </a:endParaRPr>
          </a:p>
          <a:p>
            <a:pPr marL="0" indent="0">
              <a:buNone/>
            </a:pPr>
            <a:r>
              <a:rPr lang="en-US" dirty="0"/>
              <a:t>    if (</a:t>
            </a:r>
            <a:r>
              <a:rPr lang="en-US" dirty="0" err="1"/>
              <a:t>num</a:t>
            </a:r>
            <a:r>
              <a:rPr lang="en-US" dirty="0"/>
              <a:t>==sum) {</a:t>
            </a:r>
            <a:endParaRPr lang="en-US" b="0" dirty="0" smtClean="0">
              <a:effectLst/>
            </a:endParaRPr>
          </a:p>
          <a:p>
            <a:pPr marL="0" indent="0">
              <a:buNone/>
            </a:pPr>
            <a:r>
              <a:rPr lang="en-US" dirty="0"/>
              <a:t>        </a:t>
            </a:r>
            <a:r>
              <a:rPr lang="en-US" dirty="0" err="1"/>
              <a:t>printf</a:t>
            </a:r>
            <a:r>
              <a:rPr lang="en-US" dirty="0"/>
              <a:t>("</a:t>
            </a:r>
            <a:r>
              <a:rPr lang="en-US" b="1" dirty="0" err="1"/>
              <a:t>ArmStrong</a:t>
            </a:r>
            <a:r>
              <a:rPr lang="en-US" dirty="0"/>
              <a:t> Number\n");</a:t>
            </a:r>
            <a:endParaRPr lang="en-US" b="0" dirty="0" smtClean="0">
              <a:effectLst/>
            </a:endParaRPr>
          </a:p>
          <a:p>
            <a:pPr marL="0" indent="0">
              <a:buNone/>
            </a:pPr>
            <a:r>
              <a:rPr lang="en-US" dirty="0"/>
              <a:t>    } else{</a:t>
            </a:r>
            <a:endParaRPr lang="en-US" b="0" dirty="0" smtClean="0">
              <a:effectLst/>
            </a:endParaRPr>
          </a:p>
          <a:p>
            <a:pPr marL="0" indent="0">
              <a:buNone/>
            </a:pPr>
            <a:r>
              <a:rPr lang="en-US" dirty="0"/>
              <a:t>      </a:t>
            </a:r>
            <a:r>
              <a:rPr lang="en-US" dirty="0" err="1"/>
              <a:t>printf</a:t>
            </a:r>
            <a:r>
              <a:rPr lang="en-US" dirty="0"/>
              <a:t>("not </a:t>
            </a:r>
            <a:r>
              <a:rPr lang="en-US" b="1" dirty="0" err="1"/>
              <a:t>ArmStrong</a:t>
            </a:r>
            <a:r>
              <a:rPr lang="en-US" dirty="0" err="1"/>
              <a:t>Number</a:t>
            </a:r>
            <a:r>
              <a:rPr lang="en-US" dirty="0"/>
              <a:t>\n");  </a:t>
            </a:r>
            <a:endParaRPr lang="en-US" b="0" dirty="0" smtClean="0">
              <a:effectLst/>
            </a:endParaRPr>
          </a:p>
          <a:p>
            <a:pPr marL="0" indent="0">
              <a:buNone/>
            </a:pPr>
            <a:r>
              <a:rPr lang="en-US" dirty="0"/>
              <a:t>    }</a:t>
            </a:r>
            <a:endParaRPr lang="en-US" b="0" dirty="0" smtClean="0">
              <a:effectLst/>
            </a:endParaRPr>
          </a:p>
          <a:p>
            <a:pPr marL="0" indent="0">
              <a:buNone/>
            </a:pPr>
            <a:r>
              <a:rPr lang="en-US" b="0" dirty="0" smtClean="0">
                <a:effectLst/>
              </a:rPr>
              <a:t/>
            </a:r>
            <a:br>
              <a:rPr lang="en-US" b="0" dirty="0" smtClean="0">
                <a:effectLst/>
              </a:rPr>
            </a:br>
            <a:r>
              <a:rPr lang="en-US" dirty="0"/>
              <a:t>    return 0;</a:t>
            </a:r>
            <a:endParaRPr lang="en-US" b="0" dirty="0" smtClean="0">
              <a:effectLst/>
            </a:endParaRPr>
          </a:p>
          <a:p>
            <a:pPr marL="0" indent="0">
              <a:buNone/>
            </a:pPr>
            <a:r>
              <a:rPr lang="en-US" dirty="0" smtClean="0"/>
              <a:t>}</a:t>
            </a:r>
            <a:br>
              <a:rPr lang="en-US" dirty="0" smtClean="0"/>
            </a:br>
            <a:endParaRPr lang="en-US" dirty="0"/>
          </a:p>
        </p:txBody>
      </p:sp>
    </p:spTree>
    <p:extLst>
      <p:ext uri="{BB962C8B-B14F-4D97-AF65-F5344CB8AC3E}">
        <p14:creationId xmlns:p14="http://schemas.microsoft.com/office/powerpoint/2010/main" val="816768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 y="0"/>
            <a:ext cx="12085320" cy="6858000"/>
          </a:xfrm>
        </p:spPr>
        <p:txBody>
          <a:bodyPr>
            <a:normAutofit fontScale="92500" lnSpcReduction="20000"/>
          </a:bodyPr>
          <a:lstStyle/>
          <a:p>
            <a:r>
              <a:rPr lang="en-US" b="1" dirty="0" smtClean="0"/>
              <a:t>Perfect Number 6=1,2,3,4,5  (6%1==0) === 1+2+3=6</a:t>
            </a:r>
            <a:endParaRPr lang="en-US" b="0" dirty="0" smtClean="0">
              <a:effectLst/>
            </a:endParaRPr>
          </a:p>
          <a:p>
            <a:pPr marL="0" indent="0">
              <a:buNone/>
            </a:pPr>
            <a:r>
              <a:rPr lang="en-US" dirty="0" smtClean="0"/>
              <a:t>#</a:t>
            </a:r>
            <a:r>
              <a:rPr lang="en-US" dirty="0"/>
              <a:t>include &lt;</a:t>
            </a:r>
            <a:r>
              <a:rPr lang="en-US" dirty="0" err="1"/>
              <a:t>stdio.h</a:t>
            </a:r>
            <a:r>
              <a:rPr lang="en-US" dirty="0"/>
              <a:t>&gt;</a:t>
            </a:r>
            <a:endParaRPr lang="en-US" b="0" dirty="0" smtClean="0">
              <a:effectLst/>
            </a:endParaRPr>
          </a:p>
          <a:p>
            <a:pPr marL="0" indent="0">
              <a:buNone/>
            </a:pPr>
            <a:r>
              <a:rPr lang="en-US" dirty="0" err="1"/>
              <a:t>int</a:t>
            </a:r>
            <a:r>
              <a:rPr lang="en-US" dirty="0"/>
              <a:t> main() {</a:t>
            </a:r>
            <a:endParaRPr lang="en-US" b="0" dirty="0" smtClean="0">
              <a:effectLst/>
            </a:endParaRPr>
          </a:p>
          <a:p>
            <a:pPr marL="0" indent="0">
              <a:buNone/>
            </a:pPr>
            <a:r>
              <a:rPr lang="en-US" dirty="0"/>
              <a:t>    </a:t>
            </a:r>
            <a:r>
              <a:rPr lang="en-US" dirty="0" err="1"/>
              <a:t>int</a:t>
            </a:r>
            <a:r>
              <a:rPr lang="en-US" dirty="0"/>
              <a:t> </a:t>
            </a:r>
            <a:r>
              <a:rPr lang="en-US" dirty="0" err="1"/>
              <a:t>num,n</a:t>
            </a:r>
            <a:r>
              <a:rPr lang="en-US" dirty="0"/>
              <a:t> ,r, sum= 0;</a:t>
            </a:r>
            <a:endParaRPr lang="en-US" b="0" dirty="0" smtClean="0">
              <a:effectLst/>
            </a:endParaRPr>
          </a:p>
          <a:p>
            <a:pPr marL="0" indent="0">
              <a:buNone/>
            </a:pPr>
            <a:r>
              <a:rPr lang="en-US" dirty="0"/>
              <a:t>     </a:t>
            </a:r>
            <a:r>
              <a:rPr lang="en-US" dirty="0" err="1"/>
              <a:t>printf</a:t>
            </a:r>
            <a:r>
              <a:rPr lang="en-US" dirty="0"/>
              <a:t>("enter number\n");</a:t>
            </a:r>
            <a:endParaRPr lang="en-US" b="0" dirty="0" smtClean="0">
              <a:effectLst/>
            </a:endParaRPr>
          </a:p>
          <a:p>
            <a:pPr marL="0" indent="0">
              <a:buNone/>
            </a:pPr>
            <a:r>
              <a:rPr lang="en-US" dirty="0"/>
              <a:t>    </a:t>
            </a:r>
            <a:r>
              <a:rPr lang="en-US" dirty="0" err="1"/>
              <a:t>scanf</a:t>
            </a:r>
            <a:r>
              <a:rPr lang="en-US" dirty="0"/>
              <a:t>("%d",&amp;</a:t>
            </a:r>
            <a:r>
              <a:rPr lang="en-US" dirty="0" err="1"/>
              <a:t>num</a:t>
            </a:r>
            <a:r>
              <a:rPr lang="en-US" dirty="0"/>
              <a:t>);</a:t>
            </a:r>
            <a:endParaRPr lang="en-US" b="0" dirty="0" smtClean="0">
              <a:effectLst/>
            </a:endParaRPr>
          </a:p>
          <a:p>
            <a:pPr marL="0" indent="0">
              <a:buNone/>
            </a:pPr>
            <a:r>
              <a:rPr lang="en-US" b="0" dirty="0" smtClean="0">
                <a:effectLst/>
              </a:rPr>
              <a:t/>
            </a:r>
            <a:br>
              <a:rPr lang="en-US" b="0" dirty="0" smtClean="0">
                <a:effectLst/>
              </a:rPr>
            </a:br>
            <a:r>
              <a:rPr lang="en-US" dirty="0"/>
              <a:t>    for(</a:t>
            </a:r>
            <a:r>
              <a:rPr lang="en-US" dirty="0" err="1"/>
              <a:t>int</a:t>
            </a:r>
            <a:r>
              <a:rPr lang="en-US" dirty="0"/>
              <a:t> n=1;n&lt;</a:t>
            </a:r>
            <a:r>
              <a:rPr lang="en-US" dirty="0" err="1"/>
              <a:t>num;n</a:t>
            </a:r>
            <a:r>
              <a:rPr lang="en-US" dirty="0"/>
              <a:t>++){</a:t>
            </a:r>
            <a:endParaRPr lang="en-US" b="0" dirty="0" smtClean="0">
              <a:effectLst/>
            </a:endParaRPr>
          </a:p>
          <a:p>
            <a:pPr marL="0" indent="0">
              <a:buNone/>
            </a:pPr>
            <a:r>
              <a:rPr lang="en-US" dirty="0"/>
              <a:t>     sum=0;</a:t>
            </a:r>
            <a:endParaRPr lang="en-US" b="0" dirty="0" smtClean="0">
              <a:effectLst/>
            </a:endParaRPr>
          </a:p>
          <a:p>
            <a:pPr marL="0" indent="0">
              <a:buNone/>
            </a:pPr>
            <a:r>
              <a:rPr lang="en-US" dirty="0"/>
              <a:t>    for(</a:t>
            </a:r>
            <a:r>
              <a:rPr lang="en-US" dirty="0" err="1"/>
              <a:t>int</a:t>
            </a:r>
            <a:r>
              <a:rPr lang="en-US" dirty="0"/>
              <a:t> </a:t>
            </a:r>
            <a:r>
              <a:rPr lang="en-US" dirty="0" err="1"/>
              <a:t>i</a:t>
            </a:r>
            <a:r>
              <a:rPr lang="en-US" dirty="0"/>
              <a:t>=1;i&lt;</a:t>
            </a:r>
            <a:r>
              <a:rPr lang="en-US" dirty="0" err="1"/>
              <a:t>n;i</a:t>
            </a:r>
            <a:r>
              <a:rPr lang="en-US" dirty="0"/>
              <a:t>++){</a:t>
            </a:r>
            <a:endParaRPr lang="en-US" b="0" dirty="0" smtClean="0">
              <a:effectLst/>
            </a:endParaRPr>
          </a:p>
          <a:p>
            <a:pPr marL="0" indent="0">
              <a:buNone/>
            </a:pPr>
            <a:r>
              <a:rPr lang="en-US" dirty="0"/>
              <a:t>        if(</a:t>
            </a:r>
            <a:r>
              <a:rPr lang="en-US" dirty="0" err="1"/>
              <a:t>n%i</a:t>
            </a:r>
            <a:r>
              <a:rPr lang="en-US" dirty="0"/>
              <a:t>==0){</a:t>
            </a:r>
            <a:endParaRPr lang="en-US" b="0" dirty="0" smtClean="0">
              <a:effectLst/>
            </a:endParaRPr>
          </a:p>
          <a:p>
            <a:pPr marL="0" indent="0">
              <a:buNone/>
            </a:pPr>
            <a:r>
              <a:rPr lang="en-US" dirty="0"/>
              <a:t>            sum=</a:t>
            </a:r>
            <a:r>
              <a:rPr lang="en-US" dirty="0" err="1"/>
              <a:t>sum+i</a:t>
            </a:r>
            <a:r>
              <a:rPr lang="en-US" dirty="0"/>
              <a:t>;</a:t>
            </a:r>
            <a:endParaRPr lang="en-US" b="0" dirty="0" smtClean="0">
              <a:effectLst/>
            </a:endParaRPr>
          </a:p>
          <a:p>
            <a:pPr marL="0" indent="0">
              <a:buNone/>
            </a:pPr>
            <a:r>
              <a:rPr lang="en-US" dirty="0"/>
              <a:t>        }</a:t>
            </a:r>
            <a:endParaRPr lang="en-US" b="0" dirty="0" smtClean="0">
              <a:effectLst/>
            </a:endParaRPr>
          </a:p>
          <a:p>
            <a:pPr marL="0" indent="0">
              <a:buNone/>
            </a:pPr>
            <a:r>
              <a:rPr lang="en-US" dirty="0"/>
              <a:t>    }</a:t>
            </a:r>
            <a:endParaRPr lang="en-US" b="0" dirty="0" smtClean="0">
              <a:effectLst/>
            </a:endParaRPr>
          </a:p>
          <a:p>
            <a:pPr marL="0" indent="0">
              <a:buNone/>
            </a:pPr>
            <a:r>
              <a:rPr lang="en-US" dirty="0"/>
              <a:t>     }</a:t>
            </a:r>
            <a:endParaRPr lang="en-US" b="0" dirty="0" smtClean="0">
              <a:effectLst/>
            </a:endParaRPr>
          </a:p>
          <a:p>
            <a:pPr marL="0" indent="0">
              <a:buNone/>
            </a:pPr>
            <a:r>
              <a:rPr lang="en-US" dirty="0"/>
              <a:t>    if (</a:t>
            </a:r>
            <a:r>
              <a:rPr lang="en-US" dirty="0" err="1"/>
              <a:t>num</a:t>
            </a:r>
            <a:r>
              <a:rPr lang="en-US" dirty="0"/>
              <a:t> == sum) {</a:t>
            </a:r>
            <a:endParaRPr lang="en-US" b="0" dirty="0" smtClean="0">
              <a:effectLst/>
            </a:endParaRPr>
          </a:p>
          <a:p>
            <a:pPr marL="0" indent="0">
              <a:buNone/>
            </a:pPr>
            <a:r>
              <a:rPr lang="en-US" dirty="0"/>
              <a:t>        </a:t>
            </a:r>
            <a:r>
              <a:rPr lang="en-US" dirty="0" err="1"/>
              <a:t>printf</a:t>
            </a:r>
            <a:r>
              <a:rPr lang="en-US" dirty="0"/>
              <a:t>("Perfect Number\n");</a:t>
            </a:r>
            <a:endParaRPr lang="en-US" b="0" dirty="0" smtClean="0">
              <a:effectLst/>
            </a:endParaRPr>
          </a:p>
          <a:p>
            <a:pPr marL="0" indent="0">
              <a:buNone/>
            </a:pPr>
            <a:r>
              <a:rPr lang="en-US" dirty="0"/>
              <a:t>    } else{</a:t>
            </a:r>
            <a:endParaRPr lang="en-US" b="0" dirty="0" smtClean="0">
              <a:effectLst/>
            </a:endParaRPr>
          </a:p>
          <a:p>
            <a:pPr marL="0" indent="0">
              <a:buNone/>
            </a:pPr>
            <a:r>
              <a:rPr lang="en-US" dirty="0"/>
              <a:t>      </a:t>
            </a:r>
            <a:r>
              <a:rPr lang="en-US" dirty="0" err="1"/>
              <a:t>printf</a:t>
            </a:r>
            <a:r>
              <a:rPr lang="en-US" dirty="0"/>
              <a:t>("not </a:t>
            </a:r>
            <a:r>
              <a:rPr lang="en-US" dirty="0" err="1"/>
              <a:t>PerfectNumber</a:t>
            </a:r>
            <a:r>
              <a:rPr lang="en-US" dirty="0"/>
              <a:t>\n");  </a:t>
            </a:r>
            <a:endParaRPr lang="en-US" b="0" dirty="0" smtClean="0">
              <a:effectLst/>
            </a:endParaRPr>
          </a:p>
          <a:p>
            <a:pPr marL="0" indent="0">
              <a:buNone/>
            </a:pPr>
            <a:r>
              <a:rPr lang="en-US" dirty="0"/>
              <a:t>    }</a:t>
            </a:r>
            <a:endParaRPr lang="en-US" b="0" dirty="0" smtClean="0">
              <a:effectLst/>
            </a:endParaRPr>
          </a:p>
          <a:p>
            <a:pPr marL="0" indent="0">
              <a:buNone/>
            </a:pPr>
            <a:r>
              <a:rPr lang="en-US" dirty="0"/>
              <a:t>}</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3827602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6" y="352697"/>
            <a:ext cx="10961914" cy="5824266"/>
          </a:xfrm>
        </p:spPr>
        <p:txBody>
          <a:bodyPr>
            <a:normAutofit fontScale="92500" lnSpcReduction="10000"/>
          </a:bodyPr>
          <a:lstStyle/>
          <a:p>
            <a:r>
              <a:rPr lang="en-US" b="1" dirty="0"/>
              <a:t>Count digit in the given number</a:t>
            </a:r>
            <a:endParaRPr lang="en-US" b="0" dirty="0" smtClean="0">
              <a:effectLst/>
            </a:endParaRPr>
          </a:p>
          <a:p>
            <a:pPr marL="0" indent="0">
              <a:buNone/>
            </a:pPr>
            <a:r>
              <a:rPr lang="en-US" dirty="0"/>
              <a:t>#include &lt;</a:t>
            </a:r>
            <a:r>
              <a:rPr lang="en-US" dirty="0" err="1"/>
              <a:t>stdio.h</a:t>
            </a:r>
            <a:r>
              <a:rPr lang="en-US" dirty="0"/>
              <a:t>&gt; </a:t>
            </a:r>
            <a:endParaRPr lang="en-US" b="0" dirty="0" smtClean="0">
              <a:effectLst/>
            </a:endParaRPr>
          </a:p>
          <a:p>
            <a:pPr marL="0" indent="0">
              <a:buNone/>
            </a:pPr>
            <a:r>
              <a:rPr lang="en-US" dirty="0" err="1"/>
              <a:t>int</a:t>
            </a:r>
            <a:r>
              <a:rPr lang="en-US" dirty="0"/>
              <a:t> main() {</a:t>
            </a:r>
            <a:endParaRPr lang="en-US" b="0" dirty="0" smtClean="0">
              <a:effectLst/>
            </a:endParaRPr>
          </a:p>
          <a:p>
            <a:pPr marL="0" indent="0">
              <a:buNone/>
            </a:pPr>
            <a:r>
              <a:rPr lang="en-US" dirty="0"/>
              <a:t>    </a:t>
            </a:r>
            <a:r>
              <a:rPr lang="en-US" dirty="0" err="1"/>
              <a:t>int</a:t>
            </a:r>
            <a:r>
              <a:rPr lang="en-US" dirty="0"/>
              <a:t> </a:t>
            </a:r>
            <a:r>
              <a:rPr lang="en-US" dirty="0" err="1"/>
              <a:t>num,R</a:t>
            </a:r>
            <a:r>
              <a:rPr lang="en-US" dirty="0"/>
              <a:t>;</a:t>
            </a:r>
            <a:endParaRPr lang="en-US" b="0" dirty="0" smtClean="0">
              <a:effectLst/>
            </a:endParaRPr>
          </a:p>
          <a:p>
            <a:pPr marL="0" indent="0">
              <a:buNone/>
            </a:pPr>
            <a:r>
              <a:rPr lang="en-US" dirty="0"/>
              <a:t>    </a:t>
            </a:r>
            <a:r>
              <a:rPr lang="en-US" dirty="0" err="1"/>
              <a:t>printf</a:t>
            </a:r>
            <a:r>
              <a:rPr lang="en-US" dirty="0"/>
              <a:t>("enter number\n");</a:t>
            </a:r>
            <a:endParaRPr lang="en-US" b="0" dirty="0" smtClean="0">
              <a:effectLst/>
            </a:endParaRPr>
          </a:p>
          <a:p>
            <a:pPr marL="0" indent="0">
              <a:buNone/>
            </a:pPr>
            <a:r>
              <a:rPr lang="en-US" dirty="0"/>
              <a:t>    </a:t>
            </a:r>
            <a:r>
              <a:rPr lang="en-US" dirty="0" err="1"/>
              <a:t>scanf</a:t>
            </a:r>
            <a:r>
              <a:rPr lang="en-US" dirty="0"/>
              <a:t>("%d",&amp;</a:t>
            </a:r>
            <a:r>
              <a:rPr lang="en-US" dirty="0" err="1"/>
              <a:t>num</a:t>
            </a:r>
            <a:r>
              <a:rPr lang="en-US" dirty="0"/>
              <a:t>);</a:t>
            </a:r>
            <a:endParaRPr lang="en-US" b="0" dirty="0" smtClean="0">
              <a:effectLst/>
            </a:endParaRPr>
          </a:p>
          <a:p>
            <a:pPr marL="0" indent="0">
              <a:buNone/>
            </a:pPr>
            <a:r>
              <a:rPr lang="en-US" dirty="0"/>
              <a:t>    </a:t>
            </a:r>
            <a:r>
              <a:rPr lang="en-US" dirty="0" err="1"/>
              <a:t>int</a:t>
            </a:r>
            <a:r>
              <a:rPr lang="en-US" dirty="0"/>
              <a:t> count=0;</a:t>
            </a:r>
            <a:endParaRPr lang="en-US" b="0" dirty="0" smtClean="0">
              <a:effectLst/>
            </a:endParaRPr>
          </a:p>
          <a:p>
            <a:pPr marL="0" indent="0">
              <a:buNone/>
            </a:pPr>
            <a:r>
              <a:rPr lang="en-US" dirty="0"/>
              <a:t>   while(</a:t>
            </a:r>
            <a:r>
              <a:rPr lang="en-US" dirty="0" err="1"/>
              <a:t>num</a:t>
            </a:r>
            <a:r>
              <a:rPr lang="en-US" dirty="0"/>
              <a:t>&gt;0){</a:t>
            </a:r>
            <a:endParaRPr lang="en-US" b="0" dirty="0" smtClean="0">
              <a:effectLst/>
            </a:endParaRPr>
          </a:p>
          <a:p>
            <a:pPr marL="0" indent="0">
              <a:buNone/>
            </a:pPr>
            <a:r>
              <a:rPr lang="en-US" dirty="0"/>
              <a:t>      count++;</a:t>
            </a:r>
            <a:endParaRPr lang="en-US" b="0" dirty="0" smtClean="0">
              <a:effectLst/>
            </a:endParaRPr>
          </a:p>
          <a:p>
            <a:pPr marL="0" indent="0">
              <a:buNone/>
            </a:pPr>
            <a:r>
              <a:rPr lang="en-US" dirty="0"/>
              <a:t>      </a:t>
            </a:r>
            <a:r>
              <a:rPr lang="en-US" dirty="0" err="1"/>
              <a:t>num</a:t>
            </a:r>
            <a:r>
              <a:rPr lang="en-US" dirty="0"/>
              <a:t>=</a:t>
            </a:r>
            <a:r>
              <a:rPr lang="en-US" dirty="0" err="1"/>
              <a:t>num</a:t>
            </a:r>
            <a:r>
              <a:rPr lang="en-US" dirty="0"/>
              <a:t>/10;</a:t>
            </a:r>
            <a:endParaRPr lang="en-US" b="0" dirty="0" smtClean="0">
              <a:effectLst/>
            </a:endParaRPr>
          </a:p>
          <a:p>
            <a:pPr marL="0" indent="0">
              <a:buNone/>
            </a:pPr>
            <a:r>
              <a:rPr lang="en-US" dirty="0"/>
              <a:t>    }</a:t>
            </a:r>
            <a:endParaRPr lang="en-US" b="0" dirty="0" smtClean="0">
              <a:effectLst/>
            </a:endParaRPr>
          </a:p>
          <a:p>
            <a:pPr marL="0" indent="0">
              <a:buNone/>
            </a:pPr>
            <a:r>
              <a:rPr lang="en-US" dirty="0"/>
              <a:t>            </a:t>
            </a:r>
            <a:r>
              <a:rPr lang="en-US" dirty="0" err="1"/>
              <a:t>printf</a:t>
            </a:r>
            <a:r>
              <a:rPr lang="en-US" dirty="0"/>
              <a:t>("Count %</a:t>
            </a:r>
            <a:r>
              <a:rPr lang="en-US" dirty="0" err="1"/>
              <a:t>d",count</a:t>
            </a:r>
            <a:r>
              <a:rPr lang="en-US" dirty="0"/>
              <a:t>);</a:t>
            </a:r>
            <a:endParaRPr lang="en-US" b="0" dirty="0" smtClean="0">
              <a:effectLst/>
            </a:endParaRPr>
          </a:p>
          <a:p>
            <a:pPr marL="0" indent="0">
              <a:buNone/>
            </a:pPr>
            <a:r>
              <a:rPr lang="en-US" dirty="0"/>
              <a:t>       return 0;</a:t>
            </a:r>
            <a:endParaRPr lang="en-US" b="0" dirty="0" smtClean="0">
              <a:effectLst/>
            </a:endParaRPr>
          </a:p>
          <a:p>
            <a:pPr marL="0" indent="0">
              <a:buNone/>
            </a:pPr>
            <a:r>
              <a:rPr lang="en-US" dirty="0"/>
              <a:t>}</a:t>
            </a:r>
            <a:endParaRPr lang="en-US" b="0" dirty="0" smtClean="0">
              <a:effectLst/>
            </a:endParaRPr>
          </a:p>
          <a:p>
            <a:pPr marL="0" indent="0">
              <a:buNone/>
            </a:pPr>
            <a:r>
              <a:rPr lang="en-US" b="0" dirty="0" smtClean="0">
                <a:effectLst/>
              </a:rPr>
              <a:t/>
            </a:r>
            <a:br>
              <a:rPr lang="en-US" b="0" dirty="0" smtClean="0">
                <a:effectLst/>
              </a:rPr>
            </a:br>
            <a:endParaRPr lang="en-US" dirty="0"/>
          </a:p>
        </p:txBody>
      </p:sp>
    </p:spTree>
    <p:extLst>
      <p:ext uri="{BB962C8B-B14F-4D97-AF65-F5344CB8AC3E}">
        <p14:creationId xmlns:p14="http://schemas.microsoft.com/office/powerpoint/2010/main" val="3929572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15)C Arrays</a:t>
            </a:r>
            <a:endParaRPr lang="en-US" b="1" dirty="0">
              <a:effectLst/>
            </a:endParaRPr>
          </a:p>
        </p:txBody>
      </p:sp>
      <p:sp>
        <p:nvSpPr>
          <p:cNvPr id="3" name="Content Placeholder 2"/>
          <p:cNvSpPr>
            <a:spLocks noGrp="1"/>
          </p:cNvSpPr>
          <p:nvPr>
            <p:ph idx="1"/>
          </p:nvPr>
        </p:nvSpPr>
        <p:spPr/>
        <p:txBody>
          <a:bodyPr>
            <a:normAutofit/>
          </a:bodyPr>
          <a:lstStyle/>
          <a:p>
            <a:r>
              <a:rPr lang="en-US" dirty="0"/>
              <a:t>Arrays are used to store multiple values in a single variable, instead of declaring separate variables for each value.</a:t>
            </a:r>
            <a:endParaRPr lang="en-US" b="0" dirty="0" smtClean="0">
              <a:effectLst/>
            </a:endParaRPr>
          </a:p>
          <a:p>
            <a:r>
              <a:rPr lang="en-US" dirty="0"/>
              <a:t>To create an array, define the data type (like </a:t>
            </a:r>
            <a:r>
              <a:rPr lang="en-US" dirty="0" err="1"/>
              <a:t>int</a:t>
            </a:r>
            <a:r>
              <a:rPr lang="en-US" dirty="0"/>
              <a:t>) and specify the name of the array followed by square brackets [].</a:t>
            </a:r>
            <a:endParaRPr lang="en-US" b="0" dirty="0" smtClean="0">
              <a:effectLst/>
            </a:endParaRPr>
          </a:p>
          <a:p>
            <a:r>
              <a:rPr lang="en-US" dirty="0"/>
              <a:t>To insert values to it, use a comma-separated list, inside curly braces:</a:t>
            </a:r>
            <a:endParaRPr lang="en-US" b="0" dirty="0" smtClean="0">
              <a:effectLst/>
            </a:endParaRPr>
          </a:p>
          <a:p>
            <a:r>
              <a:rPr lang="en-US" dirty="0" err="1"/>
              <a:t>int</a:t>
            </a:r>
            <a:r>
              <a:rPr lang="en-US" dirty="0"/>
              <a:t> </a:t>
            </a:r>
            <a:r>
              <a:rPr lang="en-US" dirty="0" err="1"/>
              <a:t>myNumbers</a:t>
            </a:r>
            <a:r>
              <a:rPr lang="en-US" dirty="0"/>
              <a:t>[] = {25, 50, 75, 100};</a:t>
            </a:r>
            <a:endParaRPr lang="en-US" b="0" dirty="0" smtClean="0">
              <a:effectLst/>
            </a:endParaRPr>
          </a:p>
          <a:p>
            <a:r>
              <a:rPr lang="en-US" dirty="0"/>
              <a:t>Array indexes start with 0: [0] is the first element</a:t>
            </a:r>
            <a:endParaRPr lang="en-US" b="0" dirty="0" smtClean="0">
              <a:effectLst/>
            </a:endParaRPr>
          </a:p>
          <a:p>
            <a:r>
              <a:rPr lang="en-US" dirty="0"/>
              <a:t>Array print</a:t>
            </a:r>
            <a:endParaRPr lang="en-US" b="0" dirty="0" smtClean="0">
              <a:effectLst/>
            </a:endParaRPr>
          </a:p>
          <a:p>
            <a:r>
              <a:rPr lang="en-US" dirty="0" err="1"/>
              <a:t>printf</a:t>
            </a:r>
            <a:r>
              <a:rPr lang="en-US" dirty="0"/>
              <a:t>("%d", </a:t>
            </a:r>
            <a:r>
              <a:rPr lang="en-US" dirty="0" err="1"/>
              <a:t>myNumbers</a:t>
            </a:r>
            <a:r>
              <a:rPr lang="en-US" dirty="0"/>
              <a:t>[0]);</a:t>
            </a:r>
            <a:endParaRPr lang="en-US" b="0" dirty="0" smtClean="0">
              <a:effectLst/>
            </a:endParaRPr>
          </a:p>
          <a:p>
            <a:endParaRPr lang="en-US" dirty="0"/>
          </a:p>
        </p:txBody>
      </p:sp>
    </p:spTree>
    <p:extLst>
      <p:ext uri="{BB962C8B-B14F-4D97-AF65-F5344CB8AC3E}">
        <p14:creationId xmlns:p14="http://schemas.microsoft.com/office/powerpoint/2010/main" val="14459507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Through an Array</a:t>
            </a:r>
          </a:p>
        </p:txBody>
      </p:sp>
      <p:sp>
        <p:nvSpPr>
          <p:cNvPr id="3" name="Content Placeholder 2"/>
          <p:cNvSpPr>
            <a:spLocks noGrp="1"/>
          </p:cNvSpPr>
          <p:nvPr>
            <p:ph idx="1"/>
          </p:nvPr>
        </p:nvSpPr>
        <p:spPr/>
        <p:txBody>
          <a:bodyPr/>
          <a:lstStyle/>
          <a:p>
            <a:r>
              <a:rPr lang="en-US" dirty="0"/>
              <a:t>for (</a:t>
            </a:r>
            <a:r>
              <a:rPr lang="en-US" dirty="0" err="1"/>
              <a:t>i</a:t>
            </a:r>
            <a:r>
              <a:rPr lang="en-US" dirty="0"/>
              <a:t> = 0; </a:t>
            </a:r>
            <a:r>
              <a:rPr lang="en-US" dirty="0" err="1"/>
              <a:t>i</a:t>
            </a:r>
            <a:r>
              <a:rPr lang="en-US" dirty="0"/>
              <a:t> &lt; 4; </a:t>
            </a:r>
            <a:r>
              <a:rPr lang="en-US" dirty="0" err="1"/>
              <a:t>i</a:t>
            </a:r>
            <a:r>
              <a:rPr lang="en-US" dirty="0"/>
              <a:t>++) {</a:t>
            </a:r>
            <a:endParaRPr lang="en-US" b="0" dirty="0" smtClean="0">
              <a:effectLst/>
            </a:endParaRPr>
          </a:p>
          <a:p>
            <a:r>
              <a:rPr lang="en-US" dirty="0"/>
              <a:t>  </a:t>
            </a:r>
            <a:r>
              <a:rPr lang="en-US" dirty="0" err="1"/>
              <a:t>printf</a:t>
            </a:r>
            <a:r>
              <a:rPr lang="en-US" dirty="0"/>
              <a:t>("%d\n", </a:t>
            </a:r>
            <a:r>
              <a:rPr lang="en-US" dirty="0" err="1"/>
              <a:t>myNumbers</a:t>
            </a:r>
            <a:r>
              <a:rPr lang="en-US" dirty="0"/>
              <a:t>[</a:t>
            </a:r>
            <a:r>
              <a:rPr lang="en-US" dirty="0" err="1"/>
              <a:t>i</a:t>
            </a:r>
            <a:r>
              <a:rPr lang="en-US" dirty="0"/>
              <a:t>]);</a:t>
            </a:r>
            <a:endParaRPr lang="en-US" b="0" dirty="0" smtClean="0">
              <a:effectLst/>
            </a:endParaRPr>
          </a:p>
          <a:p>
            <a:r>
              <a:rPr lang="en-US" dirty="0"/>
              <a:t>}</a:t>
            </a:r>
            <a:endParaRPr lang="en-US" b="0" dirty="0" smtClean="0">
              <a:effectLst/>
            </a:endParaRP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1572065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Set Array Size</a:t>
            </a:r>
          </a:p>
        </p:txBody>
      </p:sp>
      <p:sp>
        <p:nvSpPr>
          <p:cNvPr id="3" name="Content Placeholder 2"/>
          <p:cNvSpPr>
            <a:spLocks noGrp="1"/>
          </p:cNvSpPr>
          <p:nvPr>
            <p:ph idx="1"/>
          </p:nvPr>
        </p:nvSpPr>
        <p:spPr/>
        <p:txBody>
          <a:bodyPr>
            <a:normAutofit fontScale="92500" lnSpcReduction="10000"/>
          </a:bodyPr>
          <a:lstStyle/>
          <a:p>
            <a:r>
              <a:rPr lang="en-US" dirty="0" err="1"/>
              <a:t>int</a:t>
            </a:r>
            <a:r>
              <a:rPr lang="en-US" dirty="0"/>
              <a:t> </a:t>
            </a:r>
            <a:r>
              <a:rPr lang="en-US" dirty="0" err="1"/>
              <a:t>myNumbers</a:t>
            </a:r>
            <a:r>
              <a:rPr lang="en-US" dirty="0"/>
              <a:t>[4];</a:t>
            </a:r>
            <a:endParaRPr lang="en-US" b="0" dirty="0" smtClean="0">
              <a:effectLst/>
            </a:endParaRPr>
          </a:p>
          <a:p>
            <a:r>
              <a:rPr lang="en-US" dirty="0" err="1"/>
              <a:t>printf</a:t>
            </a:r>
            <a:r>
              <a:rPr lang="en-US" dirty="0"/>
              <a:t>("%</a:t>
            </a:r>
            <a:r>
              <a:rPr lang="en-US" dirty="0" err="1"/>
              <a:t>lu</a:t>
            </a:r>
            <a:r>
              <a:rPr lang="en-US" dirty="0"/>
              <a:t>", </a:t>
            </a:r>
            <a:r>
              <a:rPr lang="en-US" dirty="0" err="1"/>
              <a:t>sizeof</a:t>
            </a:r>
            <a:r>
              <a:rPr lang="en-US" dirty="0"/>
              <a:t>(</a:t>
            </a:r>
            <a:r>
              <a:rPr lang="en-US" dirty="0" err="1"/>
              <a:t>myNumbers</a:t>
            </a:r>
            <a:r>
              <a:rPr lang="en-US" dirty="0"/>
              <a:t>));</a:t>
            </a:r>
            <a:endParaRPr lang="en-US" b="0" dirty="0" smtClean="0">
              <a:effectLst/>
            </a:endParaRPr>
          </a:p>
          <a:p>
            <a:r>
              <a:rPr lang="en-US" dirty="0" err="1"/>
              <a:t>printf</a:t>
            </a:r>
            <a:r>
              <a:rPr lang="en-US" dirty="0"/>
              <a:t>("%</a:t>
            </a:r>
            <a:r>
              <a:rPr lang="en-US" dirty="0" err="1"/>
              <a:t>lu</a:t>
            </a:r>
            <a:r>
              <a:rPr lang="en-US" dirty="0"/>
              <a:t>", </a:t>
            </a:r>
            <a:r>
              <a:rPr lang="en-US" dirty="0" err="1"/>
              <a:t>sizeof</a:t>
            </a:r>
            <a:r>
              <a:rPr lang="en-US" dirty="0"/>
              <a:t>(</a:t>
            </a:r>
            <a:r>
              <a:rPr lang="en-US" dirty="0" err="1"/>
              <a:t>myNumbers</a:t>
            </a:r>
            <a:r>
              <a:rPr lang="en-US" dirty="0"/>
              <a:t>[0]));</a:t>
            </a:r>
            <a:endParaRPr lang="en-US" b="0" dirty="0" smtClean="0">
              <a:effectLst/>
            </a:endParaRPr>
          </a:p>
          <a:p>
            <a:r>
              <a:rPr lang="en-US" dirty="0"/>
              <a:t>Excise</a:t>
            </a:r>
            <a:endParaRPr lang="en-US" b="0" dirty="0" smtClean="0">
              <a:effectLst/>
            </a:endParaRPr>
          </a:p>
          <a:p>
            <a:r>
              <a:rPr lang="en-US" dirty="0"/>
              <a:t>Print calculates the average of number 1 to 10</a:t>
            </a:r>
            <a:endParaRPr lang="en-US" b="0" dirty="0" smtClean="0">
              <a:effectLst/>
            </a:endParaRPr>
          </a:p>
          <a:p>
            <a:r>
              <a:rPr lang="en-US" dirty="0"/>
              <a:t>finds the lowest age among different ages</a:t>
            </a:r>
            <a:endParaRPr lang="en-US" b="0" dirty="0" smtClean="0">
              <a:effectLst/>
            </a:endParaRPr>
          </a:p>
          <a:p>
            <a:r>
              <a:rPr lang="en-US" dirty="0"/>
              <a:t>finds the max age among different ages</a:t>
            </a:r>
            <a:endParaRPr lang="en-US" b="0" dirty="0" smtClean="0">
              <a:effectLst/>
            </a:endParaRPr>
          </a:p>
          <a:p>
            <a:r>
              <a:rPr lang="en-US" dirty="0"/>
              <a:t>finds the </a:t>
            </a:r>
            <a:r>
              <a:rPr lang="en-US" dirty="0" err="1"/>
              <a:t>asecnding</a:t>
            </a:r>
            <a:r>
              <a:rPr lang="en-US" dirty="0"/>
              <a:t> age among different ages</a:t>
            </a:r>
            <a:endParaRPr lang="en-US" b="0" dirty="0" smtClean="0">
              <a:effectLst/>
            </a:endParaRPr>
          </a:p>
          <a:p>
            <a:r>
              <a:rPr lang="en-US" dirty="0"/>
              <a:t>finds the </a:t>
            </a:r>
            <a:r>
              <a:rPr lang="en-US" dirty="0" err="1"/>
              <a:t>decending</a:t>
            </a:r>
            <a:r>
              <a:rPr lang="en-US" dirty="0"/>
              <a:t> age among different ages</a:t>
            </a:r>
            <a:endParaRPr lang="en-US" b="0" dirty="0" smtClean="0">
              <a:effectLst/>
            </a:endParaRPr>
          </a:p>
          <a:p>
            <a:pPr marL="0" indent="0">
              <a:buNone/>
            </a:pPr>
            <a:r>
              <a:rPr lang="en-US" b="1" dirty="0" smtClean="0">
                <a:effectLst/>
              </a:rPr>
              <a:t/>
            </a:r>
            <a:br>
              <a:rPr lang="en-US" b="1" dirty="0" smtClean="0">
                <a:effectLst/>
              </a:rPr>
            </a:br>
            <a:endParaRPr lang="en-US" b="1" dirty="0">
              <a:effectLst/>
            </a:endParaRPr>
          </a:p>
        </p:txBody>
      </p:sp>
    </p:spTree>
    <p:extLst>
      <p:ext uri="{BB962C8B-B14F-4D97-AF65-F5344CB8AC3E}">
        <p14:creationId xmlns:p14="http://schemas.microsoft.com/office/powerpoint/2010/main" val="2035382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16)Multidimensional Arrays</a:t>
            </a:r>
          </a:p>
        </p:txBody>
      </p:sp>
      <p:sp>
        <p:nvSpPr>
          <p:cNvPr id="3" name="Content Placeholder 2"/>
          <p:cNvSpPr>
            <a:spLocks noGrp="1"/>
          </p:cNvSpPr>
          <p:nvPr>
            <p:ph idx="1"/>
          </p:nvPr>
        </p:nvSpPr>
        <p:spPr/>
        <p:txBody>
          <a:bodyPr/>
          <a:lstStyle/>
          <a:p>
            <a:r>
              <a:rPr lang="en-US" dirty="0"/>
              <a:t>Requirement  store data as a table form?.</a:t>
            </a:r>
            <a:endParaRPr lang="en-US" b="0" dirty="0" smtClean="0">
              <a:effectLst/>
            </a:endParaRPr>
          </a:p>
          <a:p>
            <a:r>
              <a:rPr lang="en-US" dirty="0"/>
              <a:t>A multidimensional array is basically an array of arrays.</a:t>
            </a:r>
            <a:endParaRPr lang="en-US" b="0" dirty="0" smtClean="0">
              <a:effectLst/>
            </a:endParaRPr>
          </a:p>
          <a:p>
            <a:r>
              <a:rPr lang="en-US" dirty="0"/>
              <a:t>Search table</a:t>
            </a:r>
            <a:endParaRPr lang="en-US" b="0" dirty="0" smtClean="0">
              <a:effectLst/>
            </a:endParaRPr>
          </a:p>
          <a:p>
            <a:r>
              <a:rPr lang="en-US" dirty="0" err="1"/>
              <a:t>int</a:t>
            </a:r>
            <a:r>
              <a:rPr lang="en-US" dirty="0"/>
              <a:t> matrix[2][3] = { {1, 4, 2}, {3, 6, 8} };</a:t>
            </a:r>
            <a:endParaRPr lang="en-US" b="0" dirty="0" smtClean="0">
              <a:effectLst/>
            </a:endParaRPr>
          </a:p>
          <a:p>
            <a:r>
              <a:rPr lang="en-US" dirty="0" err="1"/>
              <a:t>printf</a:t>
            </a:r>
            <a:r>
              <a:rPr lang="en-US" dirty="0"/>
              <a:t>("%d", matrix[0][2]);</a:t>
            </a:r>
            <a:endParaRPr lang="en-US" b="0" dirty="0" smtClean="0">
              <a:effectLst/>
            </a:endParaRP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3653949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2)C </a:t>
            </a:r>
            <a:r>
              <a:rPr lang="en-US" dirty="0" smtClean="0"/>
              <a:t>syntax</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#include &lt;</a:t>
            </a:r>
            <a:r>
              <a:rPr lang="en-US" dirty="0" err="1"/>
              <a:t>stdio.h</a:t>
            </a:r>
            <a:r>
              <a:rPr lang="en-US" dirty="0"/>
              <a:t>&gt;        //header file library</a:t>
            </a:r>
            <a:endParaRPr lang="en-US" b="0" dirty="0" smtClean="0">
              <a:effectLst/>
            </a:endParaRPr>
          </a:p>
          <a:p>
            <a:pPr marL="0" indent="0">
              <a:buNone/>
            </a:pPr>
            <a:r>
              <a:rPr lang="en-US" b="0" dirty="0" smtClean="0">
                <a:effectLst/>
              </a:rPr>
              <a:t/>
            </a:r>
            <a:br>
              <a:rPr lang="en-US" b="0" dirty="0" smtClean="0">
                <a:effectLst/>
              </a:rPr>
            </a:br>
            <a:r>
              <a:rPr lang="en-US" dirty="0" err="1"/>
              <a:t>int</a:t>
            </a:r>
            <a:r>
              <a:rPr lang="en-US" dirty="0"/>
              <a:t> main() {              //function</a:t>
            </a:r>
            <a:endParaRPr lang="en-US" b="0" dirty="0" smtClean="0">
              <a:effectLst/>
            </a:endParaRPr>
          </a:p>
          <a:p>
            <a:pPr marL="0" indent="0">
              <a:buNone/>
            </a:pPr>
            <a:r>
              <a:rPr lang="en-US" dirty="0"/>
              <a:t>  </a:t>
            </a:r>
            <a:r>
              <a:rPr lang="en-US" dirty="0" err="1"/>
              <a:t>printf</a:t>
            </a:r>
            <a:r>
              <a:rPr lang="en-US" dirty="0"/>
              <a:t>("Hello World!");//print text</a:t>
            </a:r>
            <a:endParaRPr lang="en-US" b="0" dirty="0" smtClean="0">
              <a:effectLst/>
            </a:endParaRPr>
          </a:p>
          <a:p>
            <a:pPr marL="0" indent="0">
              <a:buNone/>
            </a:pPr>
            <a:r>
              <a:rPr lang="en-US" dirty="0"/>
              <a:t>  return 0</a:t>
            </a:r>
            <a:r>
              <a:rPr lang="en-US" dirty="0" smtClean="0"/>
              <a:t>;</a:t>
            </a:r>
            <a:r>
              <a:rPr lang="en-US" b="0" dirty="0" smtClean="0">
                <a:effectLst/>
              </a:rPr>
              <a:t/>
            </a:r>
            <a:br>
              <a:rPr lang="en-US" b="0" dirty="0" smtClean="0">
                <a:effectLst/>
              </a:rPr>
            </a:br>
            <a:r>
              <a:rPr lang="en-US" dirty="0" smtClean="0"/>
              <a:t>}</a:t>
            </a:r>
          </a:p>
          <a:p>
            <a:pPr marL="0" indent="0">
              <a:buNone/>
            </a:pPr>
            <a:endParaRPr lang="en-US" b="0" dirty="0">
              <a:effectLst/>
            </a:endParaRPr>
          </a:p>
          <a:p>
            <a:pPr marL="0" indent="0">
              <a:buNone/>
            </a:pPr>
            <a:endParaRPr lang="en-US" b="0" dirty="0" smtClean="0">
              <a:effectLst/>
            </a:endParaRPr>
          </a:p>
          <a:p>
            <a:r>
              <a:rPr lang="en-US" b="1" dirty="0" smtClean="0"/>
              <a:t>\</a:t>
            </a:r>
            <a:r>
              <a:rPr lang="en-US" b="1" dirty="0"/>
              <a:t>n   line break     </a:t>
            </a:r>
            <a:endParaRPr lang="en-US" b="0" dirty="0" smtClean="0">
              <a:effectLst/>
            </a:endParaRPr>
          </a:p>
          <a:p>
            <a:r>
              <a:rPr lang="en-US" dirty="0"/>
              <a:t>\t      Creates a horizontal tab</a:t>
            </a:r>
            <a:endParaRPr lang="en-US" b="0" dirty="0" smtClean="0">
              <a:effectLst/>
            </a:endParaRPr>
          </a:p>
          <a:p>
            <a:r>
              <a:rPr lang="en-US" dirty="0"/>
              <a:t> \\    Inserts a backslash character (\)</a:t>
            </a:r>
            <a:endParaRPr lang="en-US" b="0" dirty="0" smtClean="0">
              <a:effectLst/>
            </a:endParaRPr>
          </a:p>
          <a:p>
            <a:r>
              <a:rPr lang="en-US" dirty="0"/>
              <a:t>\"   Inserts a double quote character</a:t>
            </a:r>
            <a:endParaRPr lang="en-US" b="0" dirty="0" smtClean="0">
              <a:effectLst/>
            </a:endParaRP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3545055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Through a 2D Array</a:t>
            </a:r>
          </a:p>
        </p:txBody>
      </p:sp>
      <p:sp>
        <p:nvSpPr>
          <p:cNvPr id="3" name="Content Placeholder 2"/>
          <p:cNvSpPr>
            <a:spLocks noGrp="1"/>
          </p:cNvSpPr>
          <p:nvPr>
            <p:ph idx="1"/>
          </p:nvPr>
        </p:nvSpPr>
        <p:spPr/>
        <p:txBody>
          <a:bodyPr>
            <a:normAutofit fontScale="92500" lnSpcReduction="10000"/>
          </a:bodyPr>
          <a:lstStyle/>
          <a:p>
            <a:r>
              <a:rPr lang="en-US" dirty="0"/>
              <a:t>for (</a:t>
            </a:r>
            <a:r>
              <a:rPr lang="en-US" dirty="0" err="1"/>
              <a:t>i</a:t>
            </a:r>
            <a:r>
              <a:rPr lang="en-US" dirty="0"/>
              <a:t> = 0; </a:t>
            </a:r>
            <a:r>
              <a:rPr lang="en-US" dirty="0" err="1"/>
              <a:t>i</a:t>
            </a:r>
            <a:r>
              <a:rPr lang="en-US" dirty="0"/>
              <a:t> &lt; 2; </a:t>
            </a:r>
            <a:r>
              <a:rPr lang="en-US" dirty="0" err="1"/>
              <a:t>i</a:t>
            </a:r>
            <a:r>
              <a:rPr lang="en-US" dirty="0"/>
              <a:t>++) {</a:t>
            </a:r>
            <a:endParaRPr lang="en-US" b="0" dirty="0" smtClean="0">
              <a:effectLst/>
            </a:endParaRPr>
          </a:p>
          <a:p>
            <a:r>
              <a:rPr lang="en-US" dirty="0"/>
              <a:t>  for (j = 0; j &lt; 3; j++) {</a:t>
            </a:r>
            <a:endParaRPr lang="en-US" b="0" dirty="0" smtClean="0">
              <a:effectLst/>
            </a:endParaRPr>
          </a:p>
          <a:p>
            <a:r>
              <a:rPr lang="en-US" dirty="0"/>
              <a:t>    </a:t>
            </a:r>
            <a:r>
              <a:rPr lang="en-US" dirty="0" err="1"/>
              <a:t>printf</a:t>
            </a:r>
            <a:r>
              <a:rPr lang="en-US" dirty="0"/>
              <a:t>("%d\n", matrix[</a:t>
            </a:r>
            <a:r>
              <a:rPr lang="en-US" dirty="0" err="1"/>
              <a:t>i</a:t>
            </a:r>
            <a:r>
              <a:rPr lang="en-US" dirty="0"/>
              <a:t>][j]);</a:t>
            </a:r>
            <a:endParaRPr lang="en-US" b="0" dirty="0" smtClean="0">
              <a:effectLst/>
            </a:endParaRPr>
          </a:p>
          <a:p>
            <a:r>
              <a:rPr lang="en-US" dirty="0"/>
              <a:t>  }</a:t>
            </a:r>
            <a:endParaRPr lang="en-US" b="0" dirty="0" smtClean="0">
              <a:effectLst/>
            </a:endParaRPr>
          </a:p>
          <a:p>
            <a:r>
              <a:rPr lang="en-US" dirty="0"/>
              <a:t>}</a:t>
            </a:r>
            <a:endParaRPr lang="en-US" b="0" dirty="0" smtClean="0">
              <a:effectLst/>
            </a:endParaRPr>
          </a:p>
          <a:p>
            <a:r>
              <a:rPr lang="en-US" dirty="0"/>
              <a:t>Find sum of a and b</a:t>
            </a:r>
            <a:endParaRPr lang="en-US" b="0" dirty="0" smtClean="0">
              <a:effectLst/>
            </a:endParaRPr>
          </a:p>
          <a:p>
            <a:r>
              <a:rPr lang="en-US" dirty="0"/>
              <a:t>Find sum of </a:t>
            </a:r>
            <a:r>
              <a:rPr lang="en-US" dirty="0" err="1"/>
              <a:t>a,b,c</a:t>
            </a:r>
            <a:endParaRPr lang="en-US" b="0" dirty="0" smtClean="0">
              <a:effectLst/>
            </a:endParaRPr>
          </a:p>
          <a:p>
            <a:r>
              <a:rPr lang="en-US" dirty="0"/>
              <a:t>Find sum of </a:t>
            </a:r>
            <a:r>
              <a:rPr lang="en-US" dirty="0" err="1"/>
              <a:t>a&amp;b</a:t>
            </a:r>
            <a:r>
              <a:rPr lang="en-US" dirty="0"/>
              <a:t> and sub of </a:t>
            </a:r>
            <a:r>
              <a:rPr lang="en-US" dirty="0" err="1"/>
              <a:t>c&amp;d</a:t>
            </a:r>
            <a:r>
              <a:rPr lang="en-US" dirty="0"/>
              <a:t> and sum of both value</a:t>
            </a:r>
            <a:endParaRPr lang="en-US" b="0" dirty="0" smtClean="0">
              <a:effectLst/>
            </a:endParaRPr>
          </a:p>
          <a:p>
            <a:r>
              <a:rPr lang="en-US" dirty="0"/>
              <a:t>Find sum of c=</a:t>
            </a:r>
            <a:r>
              <a:rPr lang="en-US" dirty="0" err="1"/>
              <a:t>a&amp;b,d</a:t>
            </a:r>
            <a:r>
              <a:rPr lang="en-US" dirty="0"/>
              <a:t>=c-</a:t>
            </a:r>
            <a:r>
              <a:rPr lang="en-US" dirty="0" err="1"/>
              <a:t>a,e</a:t>
            </a:r>
            <a:r>
              <a:rPr lang="en-US" dirty="0"/>
              <a:t>=</a:t>
            </a:r>
            <a:r>
              <a:rPr lang="en-US" dirty="0" err="1"/>
              <a:t>d+b</a:t>
            </a:r>
            <a:r>
              <a:rPr lang="en-US" dirty="0"/>
              <a:t> </a:t>
            </a:r>
            <a:endParaRPr lang="en-US" b="0" dirty="0" smtClean="0">
              <a:effectLst/>
            </a:endParaRP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9294330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17)C Strings</a:t>
            </a:r>
          </a:p>
        </p:txBody>
      </p:sp>
      <p:sp>
        <p:nvSpPr>
          <p:cNvPr id="3" name="Content Placeholder 2"/>
          <p:cNvSpPr>
            <a:spLocks noGrp="1"/>
          </p:cNvSpPr>
          <p:nvPr>
            <p:ph idx="1"/>
          </p:nvPr>
        </p:nvSpPr>
        <p:spPr/>
        <p:txBody>
          <a:bodyPr/>
          <a:lstStyle/>
          <a:p>
            <a:r>
              <a:rPr lang="en-US" dirty="0"/>
              <a:t>Strings are used for storing text/characters.</a:t>
            </a:r>
            <a:endParaRPr lang="en-US" b="0" dirty="0" smtClean="0">
              <a:effectLst/>
            </a:endParaRPr>
          </a:p>
          <a:p>
            <a:r>
              <a:rPr lang="en-US" dirty="0"/>
              <a:t>For example, "Hello World" is a string of characters.</a:t>
            </a:r>
            <a:endParaRPr lang="en-US" b="0" dirty="0" smtClean="0">
              <a:effectLst/>
            </a:endParaRPr>
          </a:p>
          <a:p>
            <a:r>
              <a:rPr lang="en-US" dirty="0"/>
              <a:t>char </a:t>
            </a:r>
            <a:r>
              <a:rPr lang="en-US" dirty="0" err="1"/>
              <a:t>preet</a:t>
            </a:r>
            <a:r>
              <a:rPr lang="en-US" dirty="0"/>
              <a:t>[] = "Hello World!";</a:t>
            </a:r>
            <a:endParaRPr lang="en-US" b="0" dirty="0" smtClean="0">
              <a:effectLst/>
            </a:endParaRPr>
          </a:p>
          <a:p>
            <a:r>
              <a:rPr lang="en-US" dirty="0" err="1"/>
              <a:t>printf</a:t>
            </a:r>
            <a:r>
              <a:rPr lang="en-US" dirty="0"/>
              <a:t>("%s", </a:t>
            </a:r>
            <a:r>
              <a:rPr lang="en-US" dirty="0" err="1"/>
              <a:t>preet</a:t>
            </a:r>
            <a:r>
              <a:rPr lang="en-US" dirty="0"/>
              <a:t>);</a:t>
            </a:r>
            <a:endParaRPr lang="en-US" b="0" dirty="0" smtClean="0">
              <a:effectLst/>
            </a:endParaRP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7419701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a:t>Strings &amp; String Modify</a:t>
            </a:r>
            <a:endParaRPr lang="en-US" dirty="0"/>
          </a:p>
        </p:txBody>
      </p:sp>
      <p:sp>
        <p:nvSpPr>
          <p:cNvPr id="3" name="Content Placeholder 2"/>
          <p:cNvSpPr>
            <a:spLocks noGrp="1"/>
          </p:cNvSpPr>
          <p:nvPr>
            <p:ph idx="1"/>
          </p:nvPr>
        </p:nvSpPr>
        <p:spPr/>
        <p:txBody>
          <a:bodyPr/>
          <a:lstStyle/>
          <a:p>
            <a:r>
              <a:rPr lang="en-US" b="1" dirty="0" err="1"/>
              <a:t>printf</a:t>
            </a:r>
            <a:r>
              <a:rPr lang="en-US" b="1" dirty="0"/>
              <a:t>("%c", </a:t>
            </a:r>
            <a:r>
              <a:rPr lang="en-US" dirty="0" err="1"/>
              <a:t>pstrings</a:t>
            </a:r>
            <a:r>
              <a:rPr lang="en-US" dirty="0"/>
              <a:t> </a:t>
            </a:r>
            <a:r>
              <a:rPr lang="en-US" b="1" dirty="0"/>
              <a:t>[0</a:t>
            </a:r>
            <a:r>
              <a:rPr lang="en-US" b="1" dirty="0" smtClean="0"/>
              <a:t>]);</a:t>
            </a:r>
            <a:endParaRPr lang="en-US" b="1" dirty="0" smtClean="0"/>
          </a:p>
          <a:p>
            <a:r>
              <a:rPr lang="en-US" b="1" dirty="0" err="1"/>
              <a:t>printf</a:t>
            </a:r>
            <a:r>
              <a:rPr lang="en-US" b="1" dirty="0"/>
              <a:t>("%c", </a:t>
            </a:r>
            <a:r>
              <a:rPr lang="en-US" dirty="0" err="1"/>
              <a:t>pstrings</a:t>
            </a:r>
            <a:r>
              <a:rPr lang="en-US" dirty="0"/>
              <a:t> </a:t>
            </a:r>
            <a:r>
              <a:rPr lang="en-US" b="1" dirty="0" smtClean="0"/>
              <a:t>[1]);</a:t>
            </a:r>
          </a:p>
          <a:p>
            <a:r>
              <a:rPr lang="en-US" b="1" dirty="0" err="1"/>
              <a:t>printf</a:t>
            </a:r>
            <a:r>
              <a:rPr lang="en-US" b="1" dirty="0"/>
              <a:t>("%c", </a:t>
            </a:r>
            <a:r>
              <a:rPr lang="en-US" dirty="0" err="1"/>
              <a:t>pstrings</a:t>
            </a:r>
            <a:r>
              <a:rPr lang="en-US" dirty="0"/>
              <a:t> </a:t>
            </a:r>
            <a:r>
              <a:rPr lang="en-US" b="1" dirty="0" smtClean="0"/>
              <a:t>[2]);</a:t>
            </a:r>
            <a:endParaRPr lang="en-US" b="1" dirty="0"/>
          </a:p>
          <a:p>
            <a:endParaRPr lang="en-US" b="1" dirty="0"/>
          </a:p>
          <a:p>
            <a:endParaRPr lang="en-US" b="1" dirty="0" smtClean="0"/>
          </a:p>
          <a:p>
            <a:endParaRPr lang="en-US" b="1" dirty="0"/>
          </a:p>
          <a:p>
            <a:r>
              <a:rPr lang="en-US" b="1" dirty="0"/>
              <a:t>greetings[0] = 'J';</a:t>
            </a:r>
            <a:endParaRPr lang="en-US" dirty="0"/>
          </a:p>
          <a:p>
            <a:r>
              <a:rPr lang="en-US" b="1" dirty="0" err="1"/>
              <a:t>printf</a:t>
            </a:r>
            <a:r>
              <a:rPr lang="en-US" b="1" dirty="0"/>
              <a:t>("%s”, </a:t>
            </a:r>
            <a:r>
              <a:rPr lang="en-US" dirty="0" err="1"/>
              <a:t>pstrings</a:t>
            </a:r>
            <a:r>
              <a:rPr lang="en-US" dirty="0"/>
              <a:t> </a:t>
            </a:r>
            <a:r>
              <a:rPr lang="en-US" b="1" dirty="0"/>
              <a:t>);</a:t>
            </a:r>
            <a:endParaRPr lang="en-US" dirty="0"/>
          </a:p>
          <a:p>
            <a:endParaRPr lang="en-US" dirty="0"/>
          </a:p>
        </p:txBody>
      </p:sp>
    </p:spTree>
    <p:extLst>
      <p:ext uri="{BB962C8B-B14F-4D97-AF65-F5344CB8AC3E}">
        <p14:creationId xmlns:p14="http://schemas.microsoft.com/office/powerpoint/2010/main" val="159895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Loop String </a:t>
            </a:r>
          </a:p>
        </p:txBody>
      </p:sp>
      <p:sp>
        <p:nvSpPr>
          <p:cNvPr id="3" name="Content Placeholder 2"/>
          <p:cNvSpPr>
            <a:spLocks noGrp="1"/>
          </p:cNvSpPr>
          <p:nvPr>
            <p:ph idx="1"/>
          </p:nvPr>
        </p:nvSpPr>
        <p:spPr/>
        <p:txBody>
          <a:bodyPr>
            <a:normAutofit/>
          </a:bodyPr>
          <a:lstStyle/>
          <a:p>
            <a:pPr marL="0" indent="0">
              <a:buNone/>
            </a:pPr>
            <a:r>
              <a:rPr lang="en-US" b="1" dirty="0"/>
              <a:t>for (</a:t>
            </a:r>
            <a:r>
              <a:rPr lang="en-US" b="1" dirty="0" err="1"/>
              <a:t>i</a:t>
            </a:r>
            <a:r>
              <a:rPr lang="en-US" b="1" dirty="0"/>
              <a:t> = 0; </a:t>
            </a:r>
            <a:r>
              <a:rPr lang="en-US" b="1" dirty="0" err="1"/>
              <a:t>i</a:t>
            </a:r>
            <a:r>
              <a:rPr lang="en-US" b="1" dirty="0"/>
              <a:t> &lt; 5; ++</a:t>
            </a:r>
            <a:r>
              <a:rPr lang="en-US" b="1" dirty="0" err="1"/>
              <a:t>i</a:t>
            </a:r>
            <a:r>
              <a:rPr lang="en-US" b="1" dirty="0"/>
              <a:t>) {</a:t>
            </a:r>
            <a:endParaRPr lang="en-US" b="0" dirty="0" smtClean="0">
              <a:effectLst/>
            </a:endParaRPr>
          </a:p>
          <a:p>
            <a:pPr marL="0" indent="0">
              <a:buNone/>
            </a:pPr>
            <a:r>
              <a:rPr lang="en-US" b="1" dirty="0"/>
              <a:t>  </a:t>
            </a:r>
            <a:r>
              <a:rPr lang="en-US" b="1" dirty="0" err="1"/>
              <a:t>printf</a:t>
            </a:r>
            <a:r>
              <a:rPr lang="en-US" b="1" dirty="0"/>
              <a:t>("%c\n", </a:t>
            </a:r>
            <a:r>
              <a:rPr lang="en-US" dirty="0" err="1"/>
              <a:t>pstrings</a:t>
            </a:r>
            <a:r>
              <a:rPr lang="en-US" dirty="0"/>
              <a:t> </a:t>
            </a:r>
            <a:r>
              <a:rPr lang="en-US" b="1" dirty="0"/>
              <a:t>[</a:t>
            </a:r>
            <a:r>
              <a:rPr lang="en-US" b="1" dirty="0" err="1"/>
              <a:t>i</a:t>
            </a:r>
            <a:r>
              <a:rPr lang="en-US" b="1" dirty="0"/>
              <a:t>]);</a:t>
            </a:r>
            <a:endParaRPr lang="en-US" b="0" dirty="0" smtClean="0">
              <a:effectLst/>
            </a:endParaRPr>
          </a:p>
          <a:p>
            <a:pPr marL="0" indent="0">
              <a:buNone/>
            </a:pPr>
            <a:r>
              <a:rPr lang="en-US" b="1" dirty="0" smtClean="0"/>
              <a:t>}</a:t>
            </a:r>
            <a:r>
              <a:rPr lang="en-US" b="0" dirty="0" smtClean="0">
                <a:effectLst/>
              </a:rPr>
              <a:t/>
            </a:r>
            <a:br>
              <a:rPr lang="en-US" b="0" dirty="0" smtClean="0">
                <a:effectLst/>
              </a:rPr>
            </a:br>
            <a:r>
              <a:rPr lang="en-US" b="0" dirty="0" smtClean="0">
                <a:effectLst/>
              </a:rPr>
              <a:t/>
            </a:r>
            <a:br>
              <a:rPr lang="en-US" b="0" dirty="0" smtClean="0">
                <a:effectLst/>
              </a:rPr>
            </a:br>
            <a:r>
              <a:rPr lang="en-US" b="0" dirty="0" smtClean="0">
                <a:effectLst/>
              </a:rPr>
              <a:t/>
            </a:r>
            <a:br>
              <a:rPr lang="en-US" b="0" dirty="0" smtClean="0">
                <a:effectLst/>
              </a:rPr>
            </a:br>
            <a:r>
              <a:rPr lang="en-US" b="1" dirty="0"/>
              <a:t>char </a:t>
            </a:r>
            <a:r>
              <a:rPr lang="en-US" dirty="0"/>
              <a:t>pstrings1 </a:t>
            </a:r>
            <a:r>
              <a:rPr lang="en-US" b="1" dirty="0"/>
              <a:t>[] = "Hello World!";</a:t>
            </a:r>
            <a:endParaRPr lang="en-US" b="0" dirty="0" smtClean="0">
              <a:effectLst/>
            </a:endParaRPr>
          </a:p>
          <a:p>
            <a:pPr marL="0" indent="0">
              <a:buNone/>
            </a:pPr>
            <a:r>
              <a:rPr lang="en-US" b="1" dirty="0"/>
              <a:t>char </a:t>
            </a:r>
            <a:r>
              <a:rPr lang="en-US" dirty="0"/>
              <a:t>pstrings2 </a:t>
            </a:r>
            <a:r>
              <a:rPr lang="en-US" b="1" dirty="0"/>
              <a:t>[] = "Hello </a:t>
            </a:r>
            <a:r>
              <a:rPr lang="en-US" b="1" dirty="0" err="1"/>
              <a:t>Parth</a:t>
            </a:r>
            <a:r>
              <a:rPr lang="en-US" b="1" dirty="0"/>
              <a:t>!";</a:t>
            </a:r>
            <a:endParaRPr lang="en-US" b="0" dirty="0" smtClean="0">
              <a:effectLst/>
            </a:endParaRPr>
          </a:p>
          <a:p>
            <a:pPr marL="0" indent="0">
              <a:buNone/>
            </a:pPr>
            <a:r>
              <a:rPr lang="en-US" b="0" dirty="0" smtClean="0">
                <a:effectLst/>
              </a:rPr>
              <a:t/>
            </a:r>
            <a:br>
              <a:rPr lang="en-US" b="0" dirty="0" smtClean="0">
                <a:effectLst/>
              </a:rPr>
            </a:br>
            <a:r>
              <a:rPr lang="en-US" b="1" dirty="0" err="1"/>
              <a:t>printf</a:t>
            </a:r>
            <a:r>
              <a:rPr lang="en-US" b="1" dirty="0"/>
              <a:t>("%s %s ", </a:t>
            </a:r>
            <a:r>
              <a:rPr lang="en-US" dirty="0"/>
              <a:t>pstrings1 </a:t>
            </a:r>
            <a:r>
              <a:rPr lang="en-US" b="1" dirty="0"/>
              <a:t>,</a:t>
            </a:r>
            <a:r>
              <a:rPr lang="en-US" dirty="0"/>
              <a:t>pstrings2 </a:t>
            </a:r>
            <a:r>
              <a:rPr lang="en-US" b="1" dirty="0"/>
              <a:t>);</a:t>
            </a:r>
            <a:endParaRPr lang="en-US" dirty="0"/>
          </a:p>
        </p:txBody>
      </p:sp>
    </p:spTree>
    <p:extLst>
      <p:ext uri="{BB962C8B-B14F-4D97-AF65-F5344CB8AC3E}">
        <p14:creationId xmlns:p14="http://schemas.microsoft.com/office/powerpoint/2010/main" val="21694106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18)String methods</a:t>
            </a:r>
            <a:endParaRPr lang="en-US" dirty="0"/>
          </a:p>
        </p:txBody>
      </p:sp>
      <p:sp>
        <p:nvSpPr>
          <p:cNvPr id="3" name="Content Placeholder 2"/>
          <p:cNvSpPr>
            <a:spLocks noGrp="1"/>
          </p:cNvSpPr>
          <p:nvPr>
            <p:ph idx="1"/>
          </p:nvPr>
        </p:nvSpPr>
        <p:spPr/>
        <p:txBody>
          <a:bodyPr>
            <a:normAutofit/>
          </a:bodyPr>
          <a:lstStyle/>
          <a:p>
            <a:r>
              <a:rPr lang="en-US" b="1" dirty="0"/>
              <a:t>#include &lt;</a:t>
            </a:r>
            <a:r>
              <a:rPr lang="en-US" b="1" dirty="0" err="1"/>
              <a:t>string.h</a:t>
            </a:r>
            <a:r>
              <a:rPr lang="en-US" b="1" dirty="0"/>
              <a:t>&gt;</a:t>
            </a:r>
            <a:endParaRPr lang="en-US" b="0" dirty="0" smtClean="0">
              <a:effectLst/>
            </a:endParaRPr>
          </a:p>
          <a:p>
            <a:r>
              <a:rPr lang="en-US" b="1" dirty="0"/>
              <a:t>char name[] = "</a:t>
            </a:r>
            <a:r>
              <a:rPr lang="en-US" b="1" dirty="0" err="1"/>
              <a:t>ParthPatelSurat</a:t>
            </a:r>
            <a:r>
              <a:rPr lang="en-US" b="1" dirty="0"/>
              <a:t>";</a:t>
            </a:r>
            <a:endParaRPr lang="en-US" b="0" dirty="0" smtClean="0">
              <a:effectLst/>
            </a:endParaRPr>
          </a:p>
          <a:p>
            <a:r>
              <a:rPr lang="en-US" dirty="0"/>
              <a:t>Length Strings</a:t>
            </a:r>
            <a:endParaRPr lang="en-US" b="1" dirty="0" smtClean="0">
              <a:effectLst/>
            </a:endParaRPr>
          </a:p>
          <a:p>
            <a:r>
              <a:rPr lang="en-US" b="1" dirty="0" err="1"/>
              <a:t>printf</a:t>
            </a:r>
            <a:r>
              <a:rPr lang="en-US" b="1" dirty="0"/>
              <a:t>("%d", </a:t>
            </a:r>
            <a:r>
              <a:rPr lang="en-US" b="1" dirty="0" err="1"/>
              <a:t>strlen</a:t>
            </a:r>
            <a:r>
              <a:rPr lang="en-US" b="1" dirty="0"/>
              <a:t>(name));</a:t>
            </a:r>
            <a:endParaRPr lang="en-US" b="0" dirty="0" smtClean="0">
              <a:effectLst/>
            </a:endParaRPr>
          </a:p>
          <a:p>
            <a:r>
              <a:rPr lang="en-US" b="1" dirty="0" err="1"/>
              <a:t>printf</a:t>
            </a:r>
            <a:r>
              <a:rPr lang="en-US" b="1" dirty="0"/>
              <a:t>("%d", </a:t>
            </a:r>
            <a:r>
              <a:rPr lang="en-US" b="1" dirty="0" err="1"/>
              <a:t>sizeof</a:t>
            </a:r>
            <a:r>
              <a:rPr lang="en-US" b="1" dirty="0"/>
              <a:t>(name));</a:t>
            </a:r>
            <a:endParaRPr lang="en-US" b="0" dirty="0" smtClean="0">
              <a:effectLst/>
            </a:endParaRPr>
          </a:p>
          <a:p>
            <a:r>
              <a:rPr lang="en-US" dirty="0"/>
              <a:t>Concatenate Strings</a:t>
            </a:r>
            <a:endParaRPr lang="en-US" b="1" dirty="0" smtClean="0">
              <a:effectLst/>
            </a:endParaRPr>
          </a:p>
          <a:p>
            <a:r>
              <a:rPr lang="en-US" b="1" dirty="0" err="1"/>
              <a:t>strcat</a:t>
            </a:r>
            <a:r>
              <a:rPr lang="en-US" b="1" dirty="0"/>
              <a:t>( </a:t>
            </a:r>
            <a:r>
              <a:rPr lang="en-US" dirty="0"/>
              <a:t>pstrings1</a:t>
            </a:r>
            <a:r>
              <a:rPr lang="en-US" b="1" dirty="0"/>
              <a:t>,</a:t>
            </a:r>
            <a:r>
              <a:rPr lang="en-US" dirty="0"/>
              <a:t>pstrings2</a:t>
            </a:r>
            <a:r>
              <a:rPr lang="en-US" b="1" dirty="0"/>
              <a:t>);</a:t>
            </a:r>
            <a:endParaRPr lang="en-US" b="0" dirty="0" smtClean="0">
              <a:effectLst/>
            </a:endParaRPr>
          </a:p>
          <a:p>
            <a:r>
              <a:rPr lang="en-US" b="1" dirty="0" err="1" smtClean="0"/>
              <a:t>printf</a:t>
            </a:r>
            <a:r>
              <a:rPr lang="en-US" b="1" dirty="0"/>
              <a:t>("%s",</a:t>
            </a:r>
            <a:r>
              <a:rPr lang="en-US" dirty="0"/>
              <a:t>pstrings1</a:t>
            </a:r>
            <a:r>
              <a:rPr lang="en-US" b="1" dirty="0"/>
              <a:t> );</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644279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1080" y="858973"/>
            <a:ext cx="10515600" cy="4351338"/>
          </a:xfrm>
        </p:spPr>
        <p:txBody>
          <a:bodyPr/>
          <a:lstStyle/>
          <a:p>
            <a:pPr marL="0" indent="0">
              <a:buNone/>
            </a:pPr>
            <a:r>
              <a:rPr lang="en-US" b="1" dirty="0" smtClean="0"/>
              <a:t>Copy </a:t>
            </a:r>
            <a:r>
              <a:rPr lang="en-US" b="1" dirty="0"/>
              <a:t>Strings</a:t>
            </a:r>
            <a:endParaRPr lang="en-US" b="1" dirty="0" smtClean="0">
              <a:effectLst/>
            </a:endParaRPr>
          </a:p>
          <a:p>
            <a:r>
              <a:rPr lang="en-US" b="1" dirty="0" err="1"/>
              <a:t>strcpy</a:t>
            </a:r>
            <a:r>
              <a:rPr lang="en-US" b="1" dirty="0"/>
              <a:t>( </a:t>
            </a:r>
            <a:r>
              <a:rPr lang="en-US" dirty="0"/>
              <a:t>pstrings2</a:t>
            </a:r>
            <a:r>
              <a:rPr lang="en-US" b="1" dirty="0"/>
              <a:t>,</a:t>
            </a:r>
            <a:r>
              <a:rPr lang="en-US" dirty="0"/>
              <a:t>pstrings1</a:t>
            </a:r>
            <a:r>
              <a:rPr lang="en-US" b="1" dirty="0"/>
              <a:t>);</a:t>
            </a:r>
            <a:endParaRPr lang="en-US" b="0" dirty="0" smtClean="0">
              <a:effectLst/>
            </a:endParaRPr>
          </a:p>
          <a:p>
            <a:r>
              <a:rPr lang="en-US" b="1" dirty="0" err="1" smtClean="0"/>
              <a:t>printf</a:t>
            </a:r>
            <a:r>
              <a:rPr lang="en-US" b="1" dirty="0"/>
              <a:t>("%s",</a:t>
            </a:r>
            <a:r>
              <a:rPr lang="en-US" dirty="0"/>
              <a:t>pstrings2</a:t>
            </a:r>
            <a:r>
              <a:rPr lang="en-US" b="1" dirty="0"/>
              <a:t> );</a:t>
            </a:r>
            <a:endParaRPr lang="en-US" b="0" dirty="0" smtClean="0">
              <a:effectLst/>
            </a:endParaRPr>
          </a:p>
          <a:p>
            <a:pPr marL="0" indent="0">
              <a:buNone/>
            </a:pPr>
            <a:r>
              <a:rPr lang="en-US" b="0" dirty="0" smtClean="0">
                <a:effectLst/>
              </a:rPr>
              <a:t/>
            </a:r>
            <a:br>
              <a:rPr lang="en-US" b="0" dirty="0" smtClean="0">
                <a:effectLst/>
              </a:rPr>
            </a:br>
            <a:r>
              <a:rPr lang="en-US" b="1" dirty="0"/>
              <a:t>Compare Strings</a:t>
            </a:r>
            <a:endParaRPr lang="en-US" b="1" dirty="0" smtClean="0">
              <a:effectLst/>
            </a:endParaRPr>
          </a:p>
          <a:p>
            <a:r>
              <a:rPr lang="en-US" b="1" dirty="0"/>
              <a:t> </a:t>
            </a:r>
            <a:r>
              <a:rPr lang="en-US" b="1" dirty="0" err="1"/>
              <a:t>printf</a:t>
            </a:r>
            <a:r>
              <a:rPr lang="en-US" b="1" dirty="0"/>
              <a:t>("%d\n", </a:t>
            </a:r>
            <a:r>
              <a:rPr lang="en-US" b="1" dirty="0" err="1"/>
              <a:t>strcmp</a:t>
            </a:r>
            <a:r>
              <a:rPr lang="en-US" b="1" dirty="0"/>
              <a:t>(</a:t>
            </a:r>
            <a:r>
              <a:rPr lang="en-US" dirty="0"/>
              <a:t>pstrings1</a:t>
            </a:r>
            <a:r>
              <a:rPr lang="en-US" b="1" dirty="0"/>
              <a:t>, </a:t>
            </a:r>
            <a:r>
              <a:rPr lang="en-US" dirty="0"/>
              <a:t>pstrings2</a:t>
            </a:r>
            <a:r>
              <a:rPr lang="en-US" b="1" dirty="0"/>
              <a:t>));</a:t>
            </a:r>
            <a:endParaRPr lang="en-US" dirty="0"/>
          </a:p>
        </p:txBody>
      </p:sp>
    </p:spTree>
    <p:extLst>
      <p:ext uri="{BB962C8B-B14F-4D97-AF65-F5344CB8AC3E}">
        <p14:creationId xmlns:p14="http://schemas.microsoft.com/office/powerpoint/2010/main" val="19910390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19)Memory Address</a:t>
            </a:r>
          </a:p>
        </p:txBody>
      </p:sp>
      <p:sp>
        <p:nvSpPr>
          <p:cNvPr id="3" name="Content Placeholder 2"/>
          <p:cNvSpPr>
            <a:spLocks noGrp="1"/>
          </p:cNvSpPr>
          <p:nvPr>
            <p:ph idx="1"/>
          </p:nvPr>
        </p:nvSpPr>
        <p:spPr/>
        <p:txBody>
          <a:bodyPr>
            <a:normAutofit fontScale="92500" lnSpcReduction="20000"/>
          </a:bodyPr>
          <a:lstStyle/>
          <a:p>
            <a:r>
              <a:rPr lang="en-US" b="1" dirty="0" err="1"/>
              <a:t>int</a:t>
            </a:r>
            <a:r>
              <a:rPr lang="en-US" b="1" dirty="0"/>
              <a:t> </a:t>
            </a:r>
            <a:r>
              <a:rPr lang="en-US" b="1" dirty="0" err="1"/>
              <a:t>myAge</a:t>
            </a:r>
            <a:r>
              <a:rPr lang="en-US" b="1" dirty="0"/>
              <a:t> = 43;</a:t>
            </a:r>
            <a:endParaRPr lang="en-US" b="1" dirty="0" smtClean="0">
              <a:effectLst/>
            </a:endParaRPr>
          </a:p>
          <a:p>
            <a:r>
              <a:rPr lang="en-US" b="1" dirty="0" err="1"/>
              <a:t>printf</a:t>
            </a:r>
            <a:r>
              <a:rPr lang="en-US" b="1" dirty="0"/>
              <a:t>("%p", &amp;</a:t>
            </a:r>
            <a:r>
              <a:rPr lang="en-US" b="1" dirty="0" err="1"/>
              <a:t>myAge</a:t>
            </a:r>
            <a:r>
              <a:rPr lang="en-US" b="1" dirty="0"/>
              <a:t>)</a:t>
            </a:r>
            <a:endParaRPr lang="en-US" b="0" dirty="0" smtClean="0">
              <a:effectLst/>
            </a:endParaRPr>
          </a:p>
          <a:p>
            <a:r>
              <a:rPr lang="en-US" b="1" dirty="0" smtClean="0"/>
              <a:t>A </a:t>
            </a:r>
            <a:r>
              <a:rPr lang="en-US" b="1" dirty="0"/>
              <a:t>pointer is a variable that stores the memory address of another variable as its value.</a:t>
            </a:r>
            <a:endParaRPr lang="en-US" b="0" dirty="0" smtClean="0">
              <a:effectLst/>
            </a:endParaRPr>
          </a:p>
          <a:p>
            <a:r>
              <a:rPr lang="en-US" b="1" dirty="0"/>
              <a:t>A pointer variable points to a data type (like </a:t>
            </a:r>
            <a:r>
              <a:rPr lang="en-US" b="1" dirty="0" err="1"/>
              <a:t>int</a:t>
            </a:r>
            <a:r>
              <a:rPr lang="en-US" b="1" dirty="0"/>
              <a:t>) of the same type, and is created with the * operator.</a:t>
            </a:r>
            <a:endParaRPr lang="en-US" b="0" dirty="0" smtClean="0">
              <a:effectLst/>
            </a:endParaRPr>
          </a:p>
          <a:p>
            <a:r>
              <a:rPr lang="en-US" b="1" dirty="0" err="1"/>
              <a:t>int</a:t>
            </a:r>
            <a:r>
              <a:rPr lang="en-US" b="1" dirty="0"/>
              <a:t> </a:t>
            </a:r>
            <a:r>
              <a:rPr lang="en-US" b="1" dirty="0" err="1"/>
              <a:t>myAge</a:t>
            </a:r>
            <a:r>
              <a:rPr lang="en-US" b="1" dirty="0"/>
              <a:t> = 43;</a:t>
            </a:r>
            <a:endParaRPr lang="en-US" b="1" dirty="0" smtClean="0">
              <a:effectLst/>
            </a:endParaRPr>
          </a:p>
          <a:p>
            <a:r>
              <a:rPr lang="en-US" dirty="0" err="1"/>
              <a:t>int</a:t>
            </a:r>
            <a:r>
              <a:rPr lang="en-US" dirty="0"/>
              <a:t>* </a:t>
            </a:r>
            <a:r>
              <a:rPr lang="en-US" dirty="0" err="1"/>
              <a:t>ptr</a:t>
            </a:r>
            <a:r>
              <a:rPr lang="en-US" dirty="0"/>
              <a:t> = &amp;</a:t>
            </a:r>
            <a:r>
              <a:rPr lang="en-US" dirty="0" err="1"/>
              <a:t>myAge</a:t>
            </a:r>
            <a:r>
              <a:rPr lang="en-US" dirty="0"/>
              <a:t>;</a:t>
            </a:r>
            <a:endParaRPr lang="en-US" b="0" dirty="0" smtClean="0">
              <a:effectLst/>
            </a:endParaRPr>
          </a:p>
          <a:p>
            <a:r>
              <a:rPr lang="en-US" dirty="0" err="1"/>
              <a:t>printf</a:t>
            </a:r>
            <a:r>
              <a:rPr lang="en-US" dirty="0"/>
              <a:t>("%d\n", </a:t>
            </a:r>
            <a:r>
              <a:rPr lang="en-US" dirty="0" err="1"/>
              <a:t>myAge</a:t>
            </a:r>
            <a:r>
              <a:rPr lang="en-US" dirty="0"/>
              <a:t>);</a:t>
            </a:r>
            <a:endParaRPr lang="en-US" b="0" dirty="0" smtClean="0">
              <a:effectLst/>
            </a:endParaRPr>
          </a:p>
          <a:p>
            <a:r>
              <a:rPr lang="en-US" b="1" dirty="0" err="1"/>
              <a:t>printf</a:t>
            </a:r>
            <a:r>
              <a:rPr lang="en-US" b="1" dirty="0"/>
              <a:t>("%p", &amp;</a:t>
            </a:r>
            <a:r>
              <a:rPr lang="en-US" b="1" dirty="0" err="1"/>
              <a:t>myAge</a:t>
            </a:r>
            <a:r>
              <a:rPr lang="en-US" b="1" dirty="0"/>
              <a:t>)</a:t>
            </a:r>
            <a:endParaRPr lang="en-US" b="0" dirty="0" smtClean="0">
              <a:effectLst/>
            </a:endParaRPr>
          </a:p>
          <a:p>
            <a:r>
              <a:rPr lang="en-US" dirty="0" err="1"/>
              <a:t>printf</a:t>
            </a:r>
            <a:r>
              <a:rPr lang="en-US" dirty="0"/>
              <a:t>("%p\n", </a:t>
            </a:r>
            <a:r>
              <a:rPr lang="en-US" dirty="0" err="1"/>
              <a:t>ptr</a:t>
            </a:r>
            <a:r>
              <a:rPr lang="en-US" dirty="0"/>
              <a:t>);</a:t>
            </a:r>
            <a:endParaRPr lang="en-US" b="0" dirty="0" smtClean="0">
              <a:effectLst/>
            </a:endParaRPr>
          </a:p>
          <a:p>
            <a:r>
              <a:rPr lang="en-US" dirty="0" err="1"/>
              <a:t>printf</a:t>
            </a:r>
            <a:r>
              <a:rPr lang="en-US" dirty="0"/>
              <a:t>("%d\n", *</a:t>
            </a:r>
            <a:r>
              <a:rPr lang="en-US" dirty="0" err="1"/>
              <a:t>ptr</a:t>
            </a:r>
            <a:r>
              <a:rPr lang="en-US" dirty="0" smtClean="0"/>
              <a:t>);</a:t>
            </a:r>
            <a:endParaRPr lang="en-US" b="0" dirty="0" smtClean="0">
              <a:effectLst/>
            </a:endParaRPr>
          </a:p>
        </p:txBody>
      </p:sp>
    </p:spTree>
    <p:extLst>
      <p:ext uri="{BB962C8B-B14F-4D97-AF65-F5344CB8AC3E}">
        <p14:creationId xmlns:p14="http://schemas.microsoft.com/office/powerpoint/2010/main" val="30439036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 &amp; Arrays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t>int</a:t>
            </a:r>
            <a:r>
              <a:rPr lang="en-US" dirty="0"/>
              <a:t> </a:t>
            </a:r>
            <a:r>
              <a:rPr lang="en-US" dirty="0" err="1"/>
              <a:t>myNumbers</a:t>
            </a:r>
            <a:r>
              <a:rPr lang="en-US" dirty="0"/>
              <a:t>[4] = {5, 10, 15, 20};</a:t>
            </a:r>
            <a:endParaRPr lang="en-US" b="0" dirty="0" smtClean="0">
              <a:effectLst/>
            </a:endParaRPr>
          </a:p>
          <a:p>
            <a:pPr marL="0" indent="0">
              <a:buNone/>
            </a:pPr>
            <a:r>
              <a:rPr lang="en-US" b="0" dirty="0" smtClean="0">
                <a:effectLst/>
              </a:rPr>
              <a:t/>
            </a:r>
            <a:br>
              <a:rPr lang="en-US" b="0" dirty="0" smtClean="0">
                <a:effectLst/>
              </a:rPr>
            </a:br>
            <a:r>
              <a:rPr lang="en-US" dirty="0" err="1"/>
              <a:t>int</a:t>
            </a:r>
            <a:r>
              <a:rPr lang="en-US" dirty="0"/>
              <a:t> </a:t>
            </a:r>
            <a:r>
              <a:rPr lang="en-US" dirty="0" err="1"/>
              <a:t>i</a:t>
            </a:r>
            <a:r>
              <a:rPr lang="en-US" dirty="0"/>
              <a:t>;</a:t>
            </a:r>
            <a:endParaRPr lang="en-US" b="0" dirty="0" smtClean="0">
              <a:effectLst/>
            </a:endParaRPr>
          </a:p>
          <a:p>
            <a:pPr marL="0" indent="0">
              <a:buNone/>
            </a:pPr>
            <a:r>
              <a:rPr lang="en-US" b="0" dirty="0" smtClean="0">
                <a:effectLst/>
              </a:rPr>
              <a:t/>
            </a:r>
            <a:br>
              <a:rPr lang="en-US" b="0" dirty="0" smtClean="0">
                <a:effectLst/>
              </a:rPr>
            </a:br>
            <a:r>
              <a:rPr lang="en-US" dirty="0"/>
              <a:t>for (</a:t>
            </a:r>
            <a:r>
              <a:rPr lang="en-US" dirty="0" err="1"/>
              <a:t>i</a:t>
            </a:r>
            <a:r>
              <a:rPr lang="en-US" dirty="0"/>
              <a:t> = 0; </a:t>
            </a:r>
            <a:r>
              <a:rPr lang="en-US" dirty="0" err="1"/>
              <a:t>i</a:t>
            </a:r>
            <a:r>
              <a:rPr lang="en-US" dirty="0"/>
              <a:t> &lt; 4; </a:t>
            </a:r>
            <a:r>
              <a:rPr lang="en-US" dirty="0" err="1"/>
              <a:t>i</a:t>
            </a:r>
            <a:r>
              <a:rPr lang="en-US" dirty="0"/>
              <a:t>++) {</a:t>
            </a:r>
            <a:endParaRPr lang="en-US" b="0" dirty="0" smtClean="0">
              <a:effectLst/>
            </a:endParaRPr>
          </a:p>
          <a:p>
            <a:pPr marL="0" indent="0">
              <a:buNone/>
            </a:pPr>
            <a:r>
              <a:rPr lang="en-US" dirty="0"/>
              <a:t>  </a:t>
            </a:r>
            <a:r>
              <a:rPr lang="en-US" dirty="0" err="1"/>
              <a:t>printf</a:t>
            </a:r>
            <a:r>
              <a:rPr lang="en-US" dirty="0"/>
              <a:t>("%d\n", &amp;</a:t>
            </a:r>
            <a:r>
              <a:rPr lang="en-US" dirty="0" err="1"/>
              <a:t>myNumbers</a:t>
            </a:r>
            <a:r>
              <a:rPr lang="en-US" dirty="0"/>
              <a:t>[</a:t>
            </a:r>
            <a:r>
              <a:rPr lang="en-US" dirty="0" err="1"/>
              <a:t>i</a:t>
            </a:r>
            <a:r>
              <a:rPr lang="en-US" dirty="0"/>
              <a:t>]);</a:t>
            </a:r>
            <a:endParaRPr lang="en-US" b="0" dirty="0" smtClean="0">
              <a:effectLst/>
            </a:endParaRPr>
          </a:p>
          <a:p>
            <a:pPr marL="0" indent="0">
              <a:buNone/>
            </a:pPr>
            <a:r>
              <a:rPr lang="en-US" dirty="0"/>
              <a:t>  }</a:t>
            </a:r>
            <a:endParaRPr lang="en-US" b="0" dirty="0" smtClean="0">
              <a:effectLst/>
            </a:endParaRPr>
          </a:p>
          <a:p>
            <a:pPr marL="0" indent="0">
              <a:buNone/>
            </a:pPr>
            <a:r>
              <a:rPr lang="en-US" b="0" dirty="0" smtClean="0">
                <a:effectLst/>
              </a:rPr>
              <a:t/>
            </a:r>
            <a:br>
              <a:rPr lang="en-US" b="0" dirty="0" smtClean="0">
                <a:effectLst/>
              </a:rPr>
            </a:br>
            <a:r>
              <a:rPr lang="en-US" dirty="0" err="1"/>
              <a:t>int</a:t>
            </a:r>
            <a:r>
              <a:rPr lang="en-US" dirty="0"/>
              <a:t>* </a:t>
            </a:r>
            <a:r>
              <a:rPr lang="en-US" dirty="0" err="1"/>
              <a:t>ptr</a:t>
            </a:r>
            <a:r>
              <a:rPr lang="en-US" dirty="0"/>
              <a:t>= </a:t>
            </a:r>
            <a:r>
              <a:rPr lang="en-US" dirty="0" err="1"/>
              <a:t>myNumbers</a:t>
            </a:r>
            <a:r>
              <a:rPr lang="en-US" dirty="0"/>
              <a:t>;</a:t>
            </a:r>
            <a:endParaRPr lang="en-US" b="0" dirty="0" smtClean="0">
              <a:effectLst/>
            </a:endParaRPr>
          </a:p>
          <a:p>
            <a:pPr marL="0" indent="0">
              <a:buNone/>
            </a:pPr>
            <a:r>
              <a:rPr lang="en-US" b="0" dirty="0" smtClean="0">
                <a:effectLst/>
              </a:rPr>
              <a:t/>
            </a:r>
            <a:br>
              <a:rPr lang="en-US" b="0" dirty="0" smtClean="0">
                <a:effectLst/>
              </a:rPr>
            </a:br>
            <a:r>
              <a:rPr lang="en-US" dirty="0"/>
              <a:t>for (</a:t>
            </a:r>
            <a:r>
              <a:rPr lang="en-US" dirty="0" err="1"/>
              <a:t>i</a:t>
            </a:r>
            <a:r>
              <a:rPr lang="en-US" dirty="0"/>
              <a:t> = 0; </a:t>
            </a:r>
            <a:r>
              <a:rPr lang="en-US" dirty="0" err="1"/>
              <a:t>i</a:t>
            </a:r>
            <a:r>
              <a:rPr lang="en-US" dirty="0"/>
              <a:t> &lt; 4; </a:t>
            </a:r>
            <a:r>
              <a:rPr lang="en-US" dirty="0" err="1"/>
              <a:t>i</a:t>
            </a:r>
            <a:r>
              <a:rPr lang="en-US" dirty="0"/>
              <a:t>++) {</a:t>
            </a:r>
            <a:endParaRPr lang="en-US" b="0" dirty="0" smtClean="0">
              <a:effectLst/>
            </a:endParaRPr>
          </a:p>
          <a:p>
            <a:pPr marL="0" indent="0">
              <a:buNone/>
            </a:pPr>
            <a:r>
              <a:rPr lang="en-US" dirty="0"/>
              <a:t>  </a:t>
            </a:r>
            <a:endParaRPr lang="en-US" b="0" dirty="0" smtClean="0">
              <a:effectLst/>
            </a:endParaRPr>
          </a:p>
          <a:p>
            <a:pPr marL="0" indent="0">
              <a:buNone/>
            </a:pPr>
            <a:r>
              <a:rPr lang="en-US" dirty="0"/>
              <a:t>   </a:t>
            </a:r>
            <a:r>
              <a:rPr lang="en-US" dirty="0" err="1"/>
              <a:t>printf</a:t>
            </a:r>
            <a:r>
              <a:rPr lang="en-US" dirty="0"/>
              <a:t>("%d", *(</a:t>
            </a:r>
            <a:r>
              <a:rPr lang="en-US" dirty="0" err="1"/>
              <a:t>ptr+i</a:t>
            </a:r>
            <a:r>
              <a:rPr lang="en-US" dirty="0"/>
              <a:t>));</a:t>
            </a:r>
            <a:endParaRPr lang="en-US" b="0" dirty="0" smtClean="0">
              <a:effectLst/>
            </a:endParaRPr>
          </a:p>
          <a:p>
            <a:pPr marL="0" indent="0">
              <a:buNone/>
            </a:pPr>
            <a:r>
              <a:rPr lang="en-US" dirty="0" smtClean="0"/>
              <a:t>}</a:t>
            </a:r>
            <a:endParaRPr lang="en-US" b="0" dirty="0" smtClean="0">
              <a:effectLst/>
            </a:endParaRPr>
          </a:p>
        </p:txBody>
      </p:sp>
    </p:spTree>
    <p:extLst>
      <p:ext uri="{BB962C8B-B14F-4D97-AF65-F5344CB8AC3E}">
        <p14:creationId xmlns:p14="http://schemas.microsoft.com/office/powerpoint/2010/main" val="33013949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20)C Functions</a:t>
            </a:r>
          </a:p>
        </p:txBody>
      </p:sp>
      <p:sp>
        <p:nvSpPr>
          <p:cNvPr id="3" name="Content Placeholder 2"/>
          <p:cNvSpPr>
            <a:spLocks noGrp="1"/>
          </p:cNvSpPr>
          <p:nvPr>
            <p:ph idx="1"/>
          </p:nvPr>
        </p:nvSpPr>
        <p:spPr/>
        <p:txBody>
          <a:bodyPr>
            <a:normAutofit fontScale="92500" lnSpcReduction="20000"/>
          </a:bodyPr>
          <a:lstStyle/>
          <a:p>
            <a:r>
              <a:rPr lang="en-US" dirty="0"/>
              <a:t>A function is a block of code which only runs when it is called.</a:t>
            </a:r>
            <a:endParaRPr lang="en-US" b="0" dirty="0" smtClean="0">
              <a:effectLst/>
            </a:endParaRPr>
          </a:p>
          <a:p>
            <a:r>
              <a:rPr lang="en-US" dirty="0"/>
              <a:t>You can pass data, known as parameters, into a function.</a:t>
            </a:r>
            <a:endParaRPr lang="en-US" b="0" dirty="0" smtClean="0">
              <a:effectLst/>
            </a:endParaRPr>
          </a:p>
          <a:p>
            <a:r>
              <a:rPr lang="en-US" dirty="0"/>
              <a:t>Functions are used to perform certain actions, and they are important for reusing code: Define the code once, and use it many times.</a:t>
            </a:r>
            <a:endParaRPr lang="en-US" b="0" dirty="0" smtClean="0">
              <a:effectLst/>
            </a:endParaRPr>
          </a:p>
          <a:p>
            <a:pPr marL="0" indent="0">
              <a:buNone/>
            </a:pPr>
            <a:endParaRPr lang="en-US" dirty="0"/>
          </a:p>
          <a:p>
            <a:pPr marL="0" indent="0">
              <a:buNone/>
            </a:pPr>
            <a:r>
              <a:rPr lang="en-US" b="0" dirty="0" smtClean="0">
                <a:effectLst/>
              </a:rPr>
              <a:t/>
            </a:r>
            <a:br>
              <a:rPr lang="en-US" b="0" dirty="0" smtClean="0">
                <a:effectLst/>
              </a:rPr>
            </a:br>
            <a:endParaRPr lang="en-US" b="0" dirty="0" smtClean="0">
              <a:effectLst/>
            </a:endParaRPr>
          </a:p>
          <a:p>
            <a:r>
              <a:rPr lang="en-US" dirty="0"/>
              <a:t>void </a:t>
            </a:r>
            <a:r>
              <a:rPr lang="en-US" i="1" dirty="0" err="1"/>
              <a:t>Function_name</a:t>
            </a:r>
            <a:r>
              <a:rPr lang="en-US" dirty="0"/>
              <a:t>() {// declaration</a:t>
            </a:r>
            <a:endParaRPr lang="en-US" b="0" dirty="0" smtClean="0">
              <a:effectLst/>
            </a:endParaRPr>
          </a:p>
          <a:p>
            <a:r>
              <a:rPr lang="en-US" dirty="0"/>
              <a:t>  // code to be executed  (definition)</a:t>
            </a:r>
            <a:endParaRPr lang="en-US" b="0" dirty="0" smtClean="0">
              <a:effectLst/>
            </a:endParaRPr>
          </a:p>
          <a:p>
            <a:r>
              <a:rPr lang="en-US" dirty="0"/>
              <a:t>}</a:t>
            </a:r>
            <a:endParaRPr lang="en-US" b="0" dirty="0" smtClean="0">
              <a:effectLst/>
            </a:endParaRP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15467799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 and Arguments</a:t>
            </a:r>
          </a:p>
        </p:txBody>
      </p:sp>
      <p:sp>
        <p:nvSpPr>
          <p:cNvPr id="3" name="Content Placeholder 2"/>
          <p:cNvSpPr>
            <a:spLocks noGrp="1"/>
          </p:cNvSpPr>
          <p:nvPr>
            <p:ph idx="1"/>
          </p:nvPr>
        </p:nvSpPr>
        <p:spPr/>
        <p:txBody>
          <a:bodyPr>
            <a:normAutofit/>
          </a:bodyPr>
          <a:lstStyle/>
          <a:p>
            <a:r>
              <a:rPr lang="en-US" dirty="0"/>
              <a:t>Information can be passed to functions as a parameter. Parameters act as variables inside the function.</a:t>
            </a:r>
            <a:endParaRPr lang="en-US" b="0" dirty="0" smtClean="0">
              <a:effectLst/>
            </a:endParaRPr>
          </a:p>
          <a:p>
            <a:r>
              <a:rPr lang="en-US" i="1" dirty="0" err="1"/>
              <a:t>int</a:t>
            </a:r>
            <a:r>
              <a:rPr lang="en-US" dirty="0"/>
              <a:t> </a:t>
            </a:r>
            <a:r>
              <a:rPr lang="en-US" i="1" dirty="0" err="1"/>
              <a:t>functionName</a:t>
            </a:r>
            <a:r>
              <a:rPr lang="en-US" dirty="0"/>
              <a:t>(</a:t>
            </a:r>
            <a:r>
              <a:rPr lang="en-US" i="1" dirty="0"/>
              <a:t>parameter1</a:t>
            </a:r>
            <a:r>
              <a:rPr lang="en-US" dirty="0"/>
              <a:t>, </a:t>
            </a:r>
            <a:r>
              <a:rPr lang="en-US" i="1" dirty="0"/>
              <a:t>parameter2</a:t>
            </a:r>
            <a:r>
              <a:rPr lang="en-US" dirty="0"/>
              <a:t>,...) {</a:t>
            </a:r>
            <a:endParaRPr lang="en-US" b="0" dirty="0" smtClean="0">
              <a:effectLst/>
            </a:endParaRPr>
          </a:p>
          <a:p>
            <a:r>
              <a:rPr lang="en-US" dirty="0"/>
              <a:t>  // code to be executed</a:t>
            </a:r>
            <a:endParaRPr lang="en-US" b="0" dirty="0" smtClean="0">
              <a:effectLst/>
            </a:endParaRPr>
          </a:p>
          <a:p>
            <a:r>
              <a:rPr lang="en-US" dirty="0"/>
              <a:t>}</a:t>
            </a:r>
            <a:endParaRPr lang="en-US" b="0" dirty="0" smtClean="0">
              <a:effectLst/>
            </a:endParaRPr>
          </a:p>
          <a:p>
            <a:r>
              <a:rPr lang="en-US" dirty="0"/>
              <a:t>void </a:t>
            </a:r>
            <a:r>
              <a:rPr lang="en-US" dirty="0" err="1"/>
              <a:t>myFun</a:t>
            </a:r>
            <a:r>
              <a:rPr lang="en-US" dirty="0"/>
              <a:t>(char name[], </a:t>
            </a:r>
            <a:r>
              <a:rPr lang="en-US" dirty="0" err="1"/>
              <a:t>int</a:t>
            </a:r>
            <a:r>
              <a:rPr lang="en-US" dirty="0"/>
              <a:t> no) {</a:t>
            </a:r>
            <a:endParaRPr lang="en-US" b="0" dirty="0" smtClean="0">
              <a:effectLst/>
            </a:endParaRPr>
          </a:p>
          <a:p>
            <a:r>
              <a:rPr lang="en-US" dirty="0"/>
              <a:t>  </a:t>
            </a:r>
            <a:r>
              <a:rPr lang="en-US" dirty="0" err="1"/>
              <a:t>printf</a:t>
            </a:r>
            <a:r>
              <a:rPr lang="en-US" dirty="0"/>
              <a:t>("Hello %s. You are %d years old.\n", name, age);</a:t>
            </a:r>
            <a:endParaRPr lang="en-US" b="0" dirty="0" smtClean="0">
              <a:effectLst/>
            </a:endParaRPr>
          </a:p>
          <a:p>
            <a:r>
              <a:rPr lang="en-US" dirty="0"/>
              <a:t>}</a:t>
            </a:r>
            <a:endParaRPr lang="en-US" b="0" dirty="0" smtClean="0">
              <a:effectLst/>
            </a:endParaRP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1362345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8017" y="1107168"/>
            <a:ext cx="10515600" cy="4351338"/>
          </a:xfrm>
        </p:spPr>
        <p:txBody>
          <a:bodyPr/>
          <a:lstStyle/>
          <a:p>
            <a:r>
              <a:rPr lang="en-US" dirty="0" err="1" smtClean="0"/>
              <a:t>Printf</a:t>
            </a:r>
            <a:r>
              <a:rPr lang="en-US" dirty="0" smtClean="0"/>
              <a:t> fish and house</a:t>
            </a:r>
            <a:endParaRPr lang="en-US" b="0" dirty="0" smtClean="0">
              <a:effectLst/>
            </a:endParaRPr>
          </a:p>
          <a:p>
            <a:r>
              <a:rPr lang="en-US" dirty="0" smtClean="0"/>
              <a:t>Comments in C</a:t>
            </a:r>
            <a:endParaRPr lang="en-US" b="1" dirty="0" smtClean="0">
              <a:effectLst/>
            </a:endParaRPr>
          </a:p>
          <a:p>
            <a:r>
              <a:rPr lang="en-US" dirty="0" smtClean="0"/>
              <a:t>Comments can be used to explain code, and to make it more readable. It can also be used to prevent execution when testing al</a:t>
            </a:r>
            <a:endParaRPr lang="en-US" b="0" dirty="0" smtClean="0">
              <a:effectLst/>
            </a:endParaRPr>
          </a:p>
          <a:p>
            <a:r>
              <a:rPr lang="en-US" dirty="0" err="1" smtClean="0"/>
              <a:t>ternative</a:t>
            </a:r>
            <a:r>
              <a:rPr lang="en-US" dirty="0" smtClean="0"/>
              <a:t> code.</a:t>
            </a:r>
            <a:endParaRPr lang="en-US" b="0" dirty="0" smtClean="0">
              <a:effectLst/>
            </a:endParaRPr>
          </a:p>
          <a:p>
            <a:r>
              <a:rPr lang="en-US" dirty="0" smtClean="0"/>
              <a:t>Comments can be single-lined or multi-lined.</a:t>
            </a:r>
            <a:endParaRPr lang="en-US" b="0" dirty="0" smtClean="0">
              <a:effectLst/>
            </a:endParaRPr>
          </a:p>
          <a:p>
            <a:r>
              <a:rPr lang="en-US" dirty="0" smtClean="0"/>
              <a:t>Single-line comments start with two forward slashes (//).</a:t>
            </a:r>
            <a:endParaRPr lang="en-US" b="0" dirty="0" smtClean="0">
              <a:effectLst/>
            </a:endParaRPr>
          </a:p>
          <a:p>
            <a:r>
              <a:rPr lang="en-US" dirty="0" smtClean="0"/>
              <a:t>Multi-line comments start with /* and ends with */.</a:t>
            </a:r>
            <a:endParaRPr lang="en-US" b="0" dirty="0" smtClean="0">
              <a:effectLst/>
            </a:endParaRPr>
          </a:p>
        </p:txBody>
      </p:sp>
    </p:spTree>
    <p:extLst>
      <p:ext uri="{BB962C8B-B14F-4D97-AF65-F5344CB8AC3E}">
        <p14:creationId xmlns:p14="http://schemas.microsoft.com/office/powerpoint/2010/main" val="13774745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21)Recursion</a:t>
            </a:r>
          </a:p>
        </p:txBody>
      </p:sp>
      <p:sp>
        <p:nvSpPr>
          <p:cNvPr id="3" name="Content Placeholder 2"/>
          <p:cNvSpPr>
            <a:spLocks noGrp="1"/>
          </p:cNvSpPr>
          <p:nvPr>
            <p:ph idx="1"/>
          </p:nvPr>
        </p:nvSpPr>
        <p:spPr/>
        <p:txBody>
          <a:bodyPr>
            <a:normAutofit fontScale="77500" lnSpcReduction="20000"/>
          </a:bodyPr>
          <a:lstStyle/>
          <a:p>
            <a:r>
              <a:rPr lang="en-US" dirty="0"/>
              <a:t>Recursion is the technique of making a function call itself.</a:t>
            </a:r>
            <a:endParaRPr lang="en-US" b="0" dirty="0" smtClean="0">
              <a:effectLst/>
            </a:endParaRPr>
          </a:p>
          <a:p>
            <a:pPr marL="0" indent="0">
              <a:buNone/>
            </a:pPr>
            <a:r>
              <a:rPr lang="en-US" dirty="0" err="1"/>
              <a:t>int</a:t>
            </a:r>
            <a:r>
              <a:rPr lang="en-US" dirty="0"/>
              <a:t> sum(</a:t>
            </a:r>
            <a:r>
              <a:rPr lang="en-US" dirty="0" err="1"/>
              <a:t>int</a:t>
            </a:r>
            <a:r>
              <a:rPr lang="en-US" dirty="0"/>
              <a:t> k) {</a:t>
            </a:r>
            <a:endParaRPr lang="en-US" b="0" dirty="0" smtClean="0">
              <a:effectLst/>
            </a:endParaRPr>
          </a:p>
          <a:p>
            <a:pPr marL="0" indent="0">
              <a:buNone/>
            </a:pPr>
            <a:r>
              <a:rPr lang="en-US" dirty="0"/>
              <a:t>  if (k &gt; 0) {</a:t>
            </a:r>
            <a:endParaRPr lang="en-US" b="0" dirty="0" smtClean="0">
              <a:effectLst/>
            </a:endParaRPr>
          </a:p>
          <a:p>
            <a:pPr marL="0" indent="0">
              <a:buNone/>
            </a:pPr>
            <a:r>
              <a:rPr lang="en-US" dirty="0"/>
              <a:t>    return k + sum(k - 1);</a:t>
            </a:r>
            <a:endParaRPr lang="en-US" b="0" dirty="0" smtClean="0">
              <a:effectLst/>
            </a:endParaRPr>
          </a:p>
          <a:p>
            <a:pPr marL="0" indent="0">
              <a:buNone/>
            </a:pPr>
            <a:r>
              <a:rPr lang="en-US" dirty="0"/>
              <a:t>  } else {</a:t>
            </a:r>
            <a:endParaRPr lang="en-US" b="0" dirty="0" smtClean="0">
              <a:effectLst/>
            </a:endParaRPr>
          </a:p>
          <a:p>
            <a:pPr marL="0" indent="0">
              <a:buNone/>
            </a:pPr>
            <a:r>
              <a:rPr lang="en-US" dirty="0"/>
              <a:t>    return 0;</a:t>
            </a:r>
            <a:endParaRPr lang="en-US" b="0" dirty="0" smtClean="0">
              <a:effectLst/>
            </a:endParaRPr>
          </a:p>
          <a:p>
            <a:pPr marL="0" indent="0">
              <a:buNone/>
            </a:pPr>
            <a:r>
              <a:rPr lang="en-US" dirty="0"/>
              <a:t>  }</a:t>
            </a:r>
            <a:endParaRPr lang="en-US" b="0" dirty="0" smtClean="0">
              <a:effectLst/>
            </a:endParaRPr>
          </a:p>
          <a:p>
            <a:pPr marL="0" indent="0">
              <a:buNone/>
            </a:pPr>
            <a:r>
              <a:rPr lang="en-US" dirty="0" smtClean="0"/>
              <a:t>}</a:t>
            </a:r>
            <a:endParaRPr lang="en-US" b="0" dirty="0" smtClean="0">
              <a:effectLst/>
            </a:endParaRPr>
          </a:p>
          <a:p>
            <a:pPr marL="0" indent="0">
              <a:buNone/>
            </a:pPr>
            <a:r>
              <a:rPr lang="en-US" dirty="0" err="1"/>
              <a:t>int</a:t>
            </a:r>
            <a:r>
              <a:rPr lang="en-US" dirty="0"/>
              <a:t> main() {</a:t>
            </a:r>
            <a:endParaRPr lang="en-US" b="0" dirty="0" smtClean="0">
              <a:effectLst/>
            </a:endParaRPr>
          </a:p>
          <a:p>
            <a:pPr marL="0" indent="0">
              <a:buNone/>
            </a:pPr>
            <a:r>
              <a:rPr lang="en-US" dirty="0"/>
              <a:t>  </a:t>
            </a:r>
            <a:r>
              <a:rPr lang="en-US" dirty="0" err="1"/>
              <a:t>int</a:t>
            </a:r>
            <a:r>
              <a:rPr lang="en-US" dirty="0"/>
              <a:t> result = sum(10);</a:t>
            </a:r>
            <a:endParaRPr lang="en-US" b="0" dirty="0" smtClean="0">
              <a:effectLst/>
            </a:endParaRPr>
          </a:p>
          <a:p>
            <a:pPr marL="0" indent="0">
              <a:buNone/>
            </a:pPr>
            <a:r>
              <a:rPr lang="en-US" dirty="0"/>
              <a:t>  </a:t>
            </a:r>
            <a:r>
              <a:rPr lang="en-US" dirty="0" err="1"/>
              <a:t>printf</a:t>
            </a:r>
            <a:r>
              <a:rPr lang="en-US" dirty="0"/>
              <a:t>("%d", result);</a:t>
            </a:r>
            <a:endParaRPr lang="en-US" b="0" dirty="0" smtClean="0">
              <a:effectLst/>
            </a:endParaRPr>
          </a:p>
          <a:p>
            <a:pPr marL="0" indent="0">
              <a:buNone/>
            </a:pPr>
            <a:r>
              <a:rPr lang="en-US" dirty="0"/>
              <a:t>  return 0;</a:t>
            </a:r>
            <a:endParaRPr lang="en-US" b="0" dirty="0" smtClean="0">
              <a:effectLst/>
            </a:endParaRPr>
          </a:p>
          <a:p>
            <a:pPr marL="0" indent="0">
              <a:buNone/>
            </a:pPr>
            <a:r>
              <a:rPr lang="en-US" dirty="0" smtClean="0"/>
              <a:t>}</a:t>
            </a:r>
            <a:endParaRPr lang="en-US" b="0" dirty="0" smtClean="0">
              <a:effectLst/>
            </a:endParaRPr>
          </a:p>
        </p:txBody>
      </p:sp>
    </p:spTree>
    <p:extLst>
      <p:ext uri="{BB962C8B-B14F-4D97-AF65-F5344CB8AC3E}">
        <p14:creationId xmlns:p14="http://schemas.microsoft.com/office/powerpoint/2010/main" val="7093848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22)Math Functions</a:t>
            </a:r>
          </a:p>
        </p:txBody>
      </p:sp>
      <p:sp>
        <p:nvSpPr>
          <p:cNvPr id="3" name="Content Placeholder 2"/>
          <p:cNvSpPr>
            <a:spLocks noGrp="1"/>
          </p:cNvSpPr>
          <p:nvPr>
            <p:ph idx="1"/>
          </p:nvPr>
        </p:nvSpPr>
        <p:spPr>
          <a:xfrm>
            <a:off x="838200" y="1825625"/>
            <a:ext cx="10515600" cy="4810306"/>
          </a:xfrm>
        </p:spPr>
        <p:txBody>
          <a:bodyPr>
            <a:normAutofit fontScale="85000" lnSpcReduction="10000"/>
          </a:bodyPr>
          <a:lstStyle/>
          <a:p>
            <a:r>
              <a:rPr lang="en-US" dirty="0"/>
              <a:t>There is also a list of math functions available, that allows you to perform mathematical tasks on numbers.</a:t>
            </a:r>
            <a:endParaRPr lang="en-US" b="0" dirty="0" smtClean="0">
              <a:effectLst/>
            </a:endParaRPr>
          </a:p>
          <a:p>
            <a:pPr marL="0" indent="0">
              <a:buNone/>
            </a:pPr>
            <a:r>
              <a:rPr lang="en-US" dirty="0"/>
              <a:t>#include &lt;</a:t>
            </a:r>
            <a:r>
              <a:rPr lang="en-US" dirty="0" err="1"/>
              <a:t>math.h</a:t>
            </a:r>
            <a:r>
              <a:rPr lang="en-US" dirty="0"/>
              <a:t>&gt;</a:t>
            </a:r>
            <a:endParaRPr lang="en-US" b="0" dirty="0" smtClean="0">
              <a:effectLst/>
            </a:endParaRPr>
          </a:p>
          <a:p>
            <a:pPr marL="0" indent="0">
              <a:buNone/>
            </a:pPr>
            <a:r>
              <a:rPr lang="en-US" dirty="0" err="1"/>
              <a:t>sqrt</a:t>
            </a:r>
            <a:r>
              <a:rPr lang="en-US" dirty="0"/>
              <a:t>()</a:t>
            </a:r>
            <a:endParaRPr lang="en-US" b="0" dirty="0" smtClean="0">
              <a:effectLst/>
            </a:endParaRPr>
          </a:p>
          <a:p>
            <a:pPr marL="0" indent="0">
              <a:buNone/>
            </a:pPr>
            <a:r>
              <a:rPr lang="en-US" dirty="0" err="1"/>
              <a:t>printf</a:t>
            </a:r>
            <a:r>
              <a:rPr lang="en-US" dirty="0"/>
              <a:t>("%f", </a:t>
            </a:r>
            <a:r>
              <a:rPr lang="en-US" dirty="0" err="1"/>
              <a:t>sqrt</a:t>
            </a:r>
            <a:r>
              <a:rPr lang="en-US" dirty="0"/>
              <a:t>());</a:t>
            </a:r>
            <a:endParaRPr lang="en-US" b="0" dirty="0" smtClean="0">
              <a:effectLst/>
            </a:endParaRPr>
          </a:p>
          <a:p>
            <a:pPr marL="0" indent="0">
              <a:buNone/>
            </a:pPr>
            <a:r>
              <a:rPr lang="en-US" dirty="0"/>
              <a:t>ceil()</a:t>
            </a:r>
            <a:endParaRPr lang="en-US" b="0" dirty="0" smtClean="0">
              <a:effectLst/>
            </a:endParaRPr>
          </a:p>
          <a:p>
            <a:pPr marL="0" indent="0">
              <a:buNone/>
            </a:pPr>
            <a:r>
              <a:rPr lang="en-US" dirty="0" err="1"/>
              <a:t>printf</a:t>
            </a:r>
            <a:r>
              <a:rPr lang="en-US" dirty="0"/>
              <a:t>("%f", ceil(1.4));</a:t>
            </a:r>
            <a:endParaRPr lang="en-US" b="0" dirty="0" smtClean="0">
              <a:effectLst/>
            </a:endParaRPr>
          </a:p>
          <a:p>
            <a:pPr marL="0" indent="0">
              <a:buNone/>
            </a:pPr>
            <a:r>
              <a:rPr lang="en-US" dirty="0"/>
              <a:t>floor()</a:t>
            </a:r>
            <a:endParaRPr lang="en-US" b="0" dirty="0" smtClean="0">
              <a:effectLst/>
            </a:endParaRPr>
          </a:p>
          <a:p>
            <a:pPr marL="0" indent="0">
              <a:buNone/>
            </a:pPr>
            <a:r>
              <a:rPr lang="en-US" dirty="0" err="1"/>
              <a:t>printf</a:t>
            </a:r>
            <a:r>
              <a:rPr lang="en-US" dirty="0"/>
              <a:t>("%f", floor(1.4));</a:t>
            </a:r>
            <a:endParaRPr lang="en-US" b="0" dirty="0" smtClean="0">
              <a:effectLst/>
            </a:endParaRPr>
          </a:p>
          <a:p>
            <a:pPr marL="0" indent="0">
              <a:buNone/>
            </a:pPr>
            <a:r>
              <a:rPr lang="en-US" dirty="0"/>
              <a:t>pow()</a:t>
            </a:r>
            <a:endParaRPr lang="en-US" b="0" dirty="0" smtClean="0">
              <a:effectLst/>
            </a:endParaRPr>
          </a:p>
          <a:p>
            <a:pPr marL="0" indent="0">
              <a:buNone/>
            </a:pPr>
            <a:r>
              <a:rPr lang="en-US" dirty="0" err="1"/>
              <a:t>printf</a:t>
            </a:r>
            <a:r>
              <a:rPr lang="en-US" dirty="0"/>
              <a:t>("%f", pow(4, 3));</a:t>
            </a:r>
            <a:endParaRPr lang="en-US" b="0" dirty="0" smtClean="0">
              <a:effectLst/>
            </a:endParaRPr>
          </a:p>
          <a:p>
            <a:pPr marL="0" indent="0">
              <a:buNone/>
            </a:pPr>
            <a:r>
              <a:rPr lang="en-US" dirty="0"/>
              <a:t>abs(x)</a:t>
            </a:r>
            <a:endParaRPr lang="en-US" b="0" dirty="0" smtClean="0">
              <a:effectLst/>
            </a:endParaRPr>
          </a:p>
          <a:p>
            <a:pPr marL="0" indent="0">
              <a:buNone/>
            </a:pPr>
            <a:r>
              <a:rPr lang="en-US" dirty="0" err="1"/>
              <a:t>printf</a:t>
            </a:r>
            <a:r>
              <a:rPr lang="en-US" dirty="0"/>
              <a:t>("%f", abs(-4));</a:t>
            </a:r>
            <a:endParaRPr lang="en-US" b="0" dirty="0" smtClean="0">
              <a:effectLst/>
            </a:endParaRPr>
          </a:p>
          <a:p>
            <a:pPr marL="0" indent="0">
              <a:buNone/>
            </a:pPr>
            <a:r>
              <a:rPr lang="en-US" dirty="0" err="1"/>
              <a:t>cbrt</a:t>
            </a:r>
            <a:r>
              <a:rPr lang="en-US" dirty="0"/>
              <a:t>(x)</a:t>
            </a:r>
            <a:endParaRPr lang="en-US" b="0" dirty="0" smtClean="0">
              <a:effectLst/>
            </a:endParaRPr>
          </a:p>
          <a:p>
            <a:pPr marL="0" indent="0">
              <a:buNone/>
            </a:pPr>
            <a:r>
              <a:rPr lang="en-US" dirty="0" err="1"/>
              <a:t>printf</a:t>
            </a:r>
            <a:r>
              <a:rPr lang="en-US" dirty="0"/>
              <a:t>("%f", </a:t>
            </a:r>
            <a:r>
              <a:rPr lang="en-US" dirty="0" err="1"/>
              <a:t>cbrt</a:t>
            </a:r>
            <a:r>
              <a:rPr lang="en-US" dirty="0"/>
              <a:t>(8</a:t>
            </a:r>
            <a:r>
              <a:rPr lang="en-US" dirty="0" smtClean="0"/>
              <a:t>));</a:t>
            </a:r>
            <a:endParaRPr lang="en-US" b="0" dirty="0" smtClean="0">
              <a:effectLst/>
            </a:endParaRPr>
          </a:p>
        </p:txBody>
      </p:sp>
    </p:spTree>
    <p:extLst>
      <p:ext uri="{BB962C8B-B14F-4D97-AF65-F5344CB8AC3E}">
        <p14:creationId xmlns:p14="http://schemas.microsoft.com/office/powerpoint/2010/main" val="26359206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1435"/>
            <a:ext cx="10515600" cy="810532"/>
          </a:xfrm>
        </p:spPr>
        <p:txBody>
          <a:bodyPr>
            <a:normAutofit/>
          </a:bodyPr>
          <a:lstStyle/>
          <a:p>
            <a:r>
              <a:rPr lang="en-US" dirty="0" smtClean="0"/>
              <a:t>23)File </a:t>
            </a:r>
            <a:r>
              <a:rPr lang="en-US" dirty="0"/>
              <a:t>Handling</a:t>
            </a:r>
            <a:endParaRPr lang="en-US" b="1" dirty="0">
              <a:effectLst/>
            </a:endParaRPr>
          </a:p>
        </p:txBody>
      </p:sp>
      <p:sp>
        <p:nvSpPr>
          <p:cNvPr id="3" name="Content Placeholder 2"/>
          <p:cNvSpPr>
            <a:spLocks noGrp="1"/>
          </p:cNvSpPr>
          <p:nvPr>
            <p:ph idx="1"/>
          </p:nvPr>
        </p:nvSpPr>
        <p:spPr>
          <a:xfrm>
            <a:off x="838200" y="1031966"/>
            <a:ext cx="11231880" cy="5734593"/>
          </a:xfrm>
        </p:spPr>
        <p:txBody>
          <a:bodyPr>
            <a:normAutofit/>
          </a:bodyPr>
          <a:lstStyle/>
          <a:p>
            <a:r>
              <a:rPr lang="en-US" dirty="0"/>
              <a:t>create,  write ,append, read files </a:t>
            </a:r>
            <a:endParaRPr lang="en-US" b="0" dirty="0" smtClean="0">
              <a:effectLst/>
            </a:endParaRPr>
          </a:p>
          <a:p>
            <a:r>
              <a:rPr lang="en-US" i="1" dirty="0"/>
              <a:t>Mode </a:t>
            </a:r>
            <a:endParaRPr lang="en-US" b="0" dirty="0" smtClean="0">
              <a:effectLst/>
            </a:endParaRPr>
          </a:p>
          <a:p>
            <a:r>
              <a:rPr lang="en-US" i="1" dirty="0"/>
              <a:t>w - Writes to a file  </a:t>
            </a:r>
            <a:endParaRPr lang="en-US" b="0" dirty="0" smtClean="0">
              <a:effectLst/>
            </a:endParaRPr>
          </a:p>
          <a:p>
            <a:r>
              <a:rPr lang="en-US" i="1" dirty="0"/>
              <a:t>a - Appends new data to a file</a:t>
            </a:r>
            <a:endParaRPr lang="en-US" b="0" dirty="0" smtClean="0">
              <a:effectLst/>
            </a:endParaRPr>
          </a:p>
          <a:p>
            <a:r>
              <a:rPr lang="en-US" i="1" dirty="0"/>
              <a:t>r - Reads from a file</a:t>
            </a:r>
            <a:endParaRPr lang="en-US" b="0" dirty="0" smtClean="0">
              <a:effectLst/>
            </a:endParaRPr>
          </a:p>
          <a:p>
            <a:r>
              <a:rPr lang="en-US" dirty="0"/>
              <a:t>FILE *</a:t>
            </a:r>
            <a:r>
              <a:rPr lang="en-US" dirty="0" err="1"/>
              <a:t>fptr</a:t>
            </a:r>
            <a:endParaRPr lang="en-US" b="0" dirty="0" smtClean="0">
              <a:effectLst/>
            </a:endParaRPr>
          </a:p>
          <a:p>
            <a:r>
              <a:rPr lang="en-US" dirty="0" err="1"/>
              <a:t>fptr</a:t>
            </a:r>
            <a:r>
              <a:rPr lang="en-US" dirty="0"/>
              <a:t> = </a:t>
            </a:r>
            <a:r>
              <a:rPr lang="en-US" dirty="0" err="1"/>
              <a:t>fopen</a:t>
            </a:r>
            <a:r>
              <a:rPr lang="en-US" dirty="0"/>
              <a:t>(</a:t>
            </a:r>
            <a:r>
              <a:rPr lang="en-US" i="1" dirty="0"/>
              <a:t>filename</a:t>
            </a:r>
            <a:r>
              <a:rPr lang="en-US" dirty="0"/>
              <a:t>, </a:t>
            </a:r>
            <a:r>
              <a:rPr lang="en-US" i="1" dirty="0"/>
              <a:t>mode</a:t>
            </a:r>
            <a:r>
              <a:rPr lang="en-US" dirty="0"/>
              <a:t>);</a:t>
            </a:r>
            <a:endParaRPr lang="en-US" b="0" dirty="0" smtClean="0">
              <a:effectLst/>
            </a:endParaRPr>
          </a:p>
          <a:p>
            <a:r>
              <a:rPr lang="en-US" dirty="0" err="1"/>
              <a:t>fclose</a:t>
            </a:r>
            <a:r>
              <a:rPr lang="en-US" dirty="0"/>
              <a:t>(</a:t>
            </a:r>
            <a:r>
              <a:rPr lang="en-US" dirty="0" err="1"/>
              <a:t>fptr</a:t>
            </a:r>
            <a:r>
              <a:rPr lang="en-US" dirty="0"/>
              <a:t>);</a:t>
            </a:r>
            <a:endParaRPr lang="en-US" b="0" dirty="0" smtClean="0">
              <a:effectLst/>
            </a:endParaRPr>
          </a:p>
          <a:p>
            <a:r>
              <a:rPr lang="en-US" dirty="0"/>
              <a:t>//WRITE FILE</a:t>
            </a:r>
            <a:endParaRPr lang="en-US" b="0" dirty="0" smtClean="0">
              <a:effectLst/>
            </a:endParaRPr>
          </a:p>
          <a:p>
            <a:r>
              <a:rPr lang="en-US" dirty="0" err="1"/>
              <a:t>fptr</a:t>
            </a:r>
            <a:r>
              <a:rPr lang="en-US" dirty="0"/>
              <a:t> = </a:t>
            </a:r>
            <a:r>
              <a:rPr lang="en-US" dirty="0" err="1"/>
              <a:t>fopen</a:t>
            </a:r>
            <a:r>
              <a:rPr lang="en-US" dirty="0"/>
              <a:t>("filename.txt", "w");</a:t>
            </a:r>
            <a:endParaRPr lang="en-US" b="0" dirty="0" smtClean="0">
              <a:effectLst/>
            </a:endParaRPr>
          </a:p>
          <a:p>
            <a:r>
              <a:rPr lang="en-US" dirty="0" err="1"/>
              <a:t>fprintf</a:t>
            </a:r>
            <a:r>
              <a:rPr lang="en-US" dirty="0"/>
              <a:t>(</a:t>
            </a:r>
            <a:r>
              <a:rPr lang="en-US" dirty="0" err="1"/>
              <a:t>fptr</a:t>
            </a:r>
            <a:r>
              <a:rPr lang="en-US" dirty="0"/>
              <a:t>, "Some text</a:t>
            </a:r>
            <a:r>
              <a:rPr lang="en-US" dirty="0" smtClean="0"/>
              <a:t>");</a:t>
            </a:r>
            <a:endParaRPr lang="en-US" b="0" dirty="0" smtClean="0">
              <a:effectLst/>
            </a:endParaRPr>
          </a:p>
        </p:txBody>
      </p:sp>
    </p:spTree>
    <p:extLst>
      <p:ext uri="{BB962C8B-B14F-4D97-AF65-F5344CB8AC3E}">
        <p14:creationId xmlns:p14="http://schemas.microsoft.com/office/powerpoint/2010/main" val="30291000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4288"/>
            <a:ext cx="10515600" cy="4351338"/>
          </a:xfrm>
        </p:spPr>
        <p:txBody>
          <a:bodyPr>
            <a:normAutofit/>
          </a:bodyPr>
          <a:lstStyle/>
          <a:p>
            <a:r>
              <a:rPr lang="en-US" dirty="0"/>
              <a:t>//APPEN DATA</a:t>
            </a:r>
          </a:p>
          <a:p>
            <a:r>
              <a:rPr lang="en-US" dirty="0" err="1"/>
              <a:t>fptr</a:t>
            </a:r>
            <a:r>
              <a:rPr lang="en-US" dirty="0"/>
              <a:t> = </a:t>
            </a:r>
            <a:r>
              <a:rPr lang="en-US" dirty="0" err="1"/>
              <a:t>fopen</a:t>
            </a:r>
            <a:r>
              <a:rPr lang="en-US" dirty="0"/>
              <a:t>("filename.txt", "a");</a:t>
            </a:r>
          </a:p>
          <a:p>
            <a:r>
              <a:rPr lang="en-US" dirty="0" err="1"/>
              <a:t>fprintf</a:t>
            </a:r>
            <a:r>
              <a:rPr lang="en-US" dirty="0"/>
              <a:t>(</a:t>
            </a:r>
            <a:r>
              <a:rPr lang="en-US" dirty="0" err="1"/>
              <a:t>fptr</a:t>
            </a:r>
            <a:r>
              <a:rPr lang="en-US" dirty="0"/>
              <a:t>, "\</a:t>
            </a:r>
            <a:r>
              <a:rPr lang="en-US" dirty="0" err="1"/>
              <a:t>nHi</a:t>
            </a:r>
            <a:r>
              <a:rPr lang="en-US" dirty="0"/>
              <a:t> everybody!");</a:t>
            </a:r>
          </a:p>
          <a:p>
            <a:r>
              <a:rPr lang="en-US" dirty="0"/>
              <a:t>//READ DATA</a:t>
            </a:r>
          </a:p>
          <a:p>
            <a:r>
              <a:rPr lang="en-US" dirty="0"/>
              <a:t>Char </a:t>
            </a:r>
            <a:r>
              <a:rPr lang="en-US" dirty="0" err="1"/>
              <a:t>myString</a:t>
            </a:r>
            <a:r>
              <a:rPr lang="en-US" dirty="0"/>
              <a:t>[100];</a:t>
            </a:r>
          </a:p>
          <a:p>
            <a:r>
              <a:rPr lang="en-US" dirty="0" err="1"/>
              <a:t>fptr</a:t>
            </a:r>
            <a:r>
              <a:rPr lang="en-US" dirty="0"/>
              <a:t> = </a:t>
            </a:r>
            <a:r>
              <a:rPr lang="en-US" dirty="0" err="1"/>
              <a:t>fopen</a:t>
            </a:r>
            <a:r>
              <a:rPr lang="en-US" dirty="0"/>
              <a:t>("filename.txt", "R");</a:t>
            </a:r>
          </a:p>
          <a:p>
            <a:r>
              <a:rPr lang="en-US" dirty="0"/>
              <a:t>while(</a:t>
            </a:r>
            <a:r>
              <a:rPr lang="en-US" dirty="0" err="1"/>
              <a:t>fgets</a:t>
            </a:r>
            <a:r>
              <a:rPr lang="en-US" dirty="0"/>
              <a:t>(myString,100,fptr)){</a:t>
            </a:r>
          </a:p>
          <a:p>
            <a:r>
              <a:rPr lang="en-US" dirty="0" err="1"/>
              <a:t>printf</a:t>
            </a:r>
            <a:r>
              <a:rPr lang="en-US" dirty="0"/>
              <a:t>(“%s”,</a:t>
            </a:r>
            <a:r>
              <a:rPr lang="en-US" dirty="0" err="1"/>
              <a:t>fptr</a:t>
            </a:r>
            <a:r>
              <a:rPr lang="en-US" dirty="0"/>
              <a:t>);</a:t>
            </a:r>
            <a:br>
              <a:rPr lang="en-US" dirty="0"/>
            </a:br>
            <a:r>
              <a:rPr lang="en-US" dirty="0"/>
              <a:t>}</a:t>
            </a:r>
          </a:p>
        </p:txBody>
      </p:sp>
    </p:spTree>
    <p:extLst>
      <p:ext uri="{BB962C8B-B14F-4D97-AF65-F5344CB8AC3E}">
        <p14:creationId xmlns:p14="http://schemas.microsoft.com/office/powerpoint/2010/main" val="23736940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24)Structures</a:t>
            </a:r>
            <a:endParaRPr lang="en-US" b="1" dirty="0">
              <a:effectLst/>
            </a:endParaRPr>
          </a:p>
        </p:txBody>
      </p:sp>
      <p:sp>
        <p:nvSpPr>
          <p:cNvPr id="3" name="Content Placeholder 2"/>
          <p:cNvSpPr>
            <a:spLocks noGrp="1"/>
          </p:cNvSpPr>
          <p:nvPr>
            <p:ph idx="1"/>
          </p:nvPr>
        </p:nvSpPr>
        <p:spPr/>
        <p:txBody>
          <a:bodyPr>
            <a:normAutofit fontScale="92500" lnSpcReduction="10000"/>
          </a:bodyPr>
          <a:lstStyle/>
          <a:p>
            <a:r>
              <a:rPr lang="en-US" dirty="0"/>
              <a:t>Structures are a way to group several related variables into one place. Each variable in the structure is known as a member of the structure.</a:t>
            </a:r>
            <a:endParaRPr lang="en-US" b="0" dirty="0" smtClean="0">
              <a:effectLst/>
            </a:endParaRPr>
          </a:p>
          <a:p>
            <a:r>
              <a:rPr lang="en-US" dirty="0" err="1"/>
              <a:t>struct</a:t>
            </a:r>
            <a:r>
              <a:rPr lang="en-US" dirty="0"/>
              <a:t> </a:t>
            </a:r>
            <a:r>
              <a:rPr lang="en-US" dirty="0" err="1"/>
              <a:t>myStructur</a:t>
            </a:r>
            <a:r>
              <a:rPr lang="en-US" dirty="0"/>
              <a:t>{// Structure declaration</a:t>
            </a:r>
            <a:endParaRPr lang="en-US" b="0" dirty="0" smtClean="0">
              <a:effectLst/>
            </a:endParaRPr>
          </a:p>
          <a:p>
            <a:r>
              <a:rPr lang="en-US" dirty="0"/>
              <a:t> </a:t>
            </a:r>
            <a:r>
              <a:rPr lang="en-US" dirty="0" err="1"/>
              <a:t>Int</a:t>
            </a:r>
            <a:r>
              <a:rPr lang="en-US" dirty="0"/>
              <a:t> </a:t>
            </a:r>
            <a:r>
              <a:rPr lang="en-US" dirty="0" err="1"/>
              <a:t>num</a:t>
            </a:r>
            <a:r>
              <a:rPr lang="en-US" dirty="0"/>
              <a:t> // Member </a:t>
            </a:r>
            <a:endParaRPr lang="en-US" b="0" dirty="0" smtClean="0">
              <a:effectLst/>
            </a:endParaRPr>
          </a:p>
          <a:p>
            <a:r>
              <a:rPr lang="en-US" dirty="0"/>
              <a:t>};</a:t>
            </a:r>
            <a:endParaRPr lang="en-US" b="0" dirty="0" smtClean="0">
              <a:effectLst/>
            </a:endParaRPr>
          </a:p>
          <a:p>
            <a:r>
              <a:rPr lang="en-US" dirty="0"/>
              <a:t>main(){</a:t>
            </a:r>
            <a:endParaRPr lang="en-US" b="0" dirty="0" smtClean="0">
              <a:effectLst/>
            </a:endParaRPr>
          </a:p>
          <a:p>
            <a:r>
              <a:rPr lang="en-US" dirty="0" err="1"/>
              <a:t>struct</a:t>
            </a:r>
            <a:r>
              <a:rPr lang="en-US" dirty="0"/>
              <a:t> </a:t>
            </a:r>
            <a:r>
              <a:rPr lang="en-US" dirty="0" err="1"/>
              <a:t>myStructur</a:t>
            </a:r>
            <a:r>
              <a:rPr lang="en-US" dirty="0"/>
              <a:t> s1    //object create new object</a:t>
            </a:r>
            <a:endParaRPr lang="en-US" b="0" dirty="0" smtClean="0">
              <a:effectLst/>
            </a:endParaRPr>
          </a:p>
          <a:p>
            <a:r>
              <a:rPr lang="en-US" dirty="0"/>
              <a:t>s1.num=12;               //value assign</a:t>
            </a:r>
            <a:endParaRPr lang="en-US" b="0" dirty="0" smtClean="0">
              <a:effectLst/>
            </a:endParaRPr>
          </a:p>
          <a:p>
            <a:r>
              <a:rPr lang="en-US" dirty="0" err="1"/>
              <a:t>printf</a:t>
            </a:r>
            <a:r>
              <a:rPr lang="en-US" dirty="0"/>
              <a:t>(“</a:t>
            </a:r>
            <a:r>
              <a:rPr lang="en-US" dirty="0" err="1"/>
              <a:t>num</a:t>
            </a:r>
            <a:r>
              <a:rPr lang="en-US" dirty="0"/>
              <a:t> %d\n”,s1.num) //</a:t>
            </a:r>
            <a:r>
              <a:rPr lang="en-US" dirty="0" err="1"/>
              <a:t>printf</a:t>
            </a:r>
            <a:r>
              <a:rPr lang="en-US" dirty="0"/>
              <a:t> value</a:t>
            </a:r>
            <a:endParaRPr lang="en-US" b="0" dirty="0" smtClean="0">
              <a:effectLst/>
            </a:endParaRPr>
          </a:p>
          <a:p>
            <a:r>
              <a:rPr lang="en-US" dirty="0"/>
              <a:t> return 0;</a:t>
            </a:r>
            <a:endParaRPr lang="en-US" b="0" dirty="0" smtClean="0">
              <a:effectLst/>
            </a:endParaRPr>
          </a:p>
          <a:p>
            <a:r>
              <a:rPr lang="en-US" dirty="0" smtClean="0"/>
              <a:t>}</a:t>
            </a:r>
            <a:endParaRPr lang="en-US" b="0" dirty="0" smtClean="0">
              <a:effectLst/>
            </a:endParaRPr>
          </a:p>
        </p:txBody>
      </p:sp>
    </p:spTree>
    <p:extLst>
      <p:ext uri="{BB962C8B-B14F-4D97-AF65-F5344CB8AC3E}">
        <p14:creationId xmlns:p14="http://schemas.microsoft.com/office/powerpoint/2010/main" val="26152949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Strings in Structures?</a:t>
            </a:r>
          </a:p>
        </p:txBody>
      </p:sp>
      <p:sp>
        <p:nvSpPr>
          <p:cNvPr id="3" name="Content Placeholder 2"/>
          <p:cNvSpPr>
            <a:spLocks noGrp="1"/>
          </p:cNvSpPr>
          <p:nvPr>
            <p:ph idx="1"/>
          </p:nvPr>
        </p:nvSpPr>
        <p:spPr>
          <a:xfrm>
            <a:off x="838200" y="1825625"/>
            <a:ext cx="10515600" cy="4862558"/>
          </a:xfrm>
        </p:spPr>
        <p:txBody>
          <a:bodyPr>
            <a:normAutofit fontScale="85000" lnSpcReduction="20000"/>
          </a:bodyPr>
          <a:lstStyle/>
          <a:p>
            <a:pPr marL="0" indent="0">
              <a:buNone/>
            </a:pPr>
            <a:r>
              <a:rPr lang="en-US" dirty="0" err="1"/>
              <a:t>struct</a:t>
            </a:r>
            <a:r>
              <a:rPr lang="en-US" dirty="0"/>
              <a:t> </a:t>
            </a:r>
            <a:r>
              <a:rPr lang="en-US" dirty="0" err="1"/>
              <a:t>myStructure</a:t>
            </a:r>
            <a:r>
              <a:rPr lang="en-US" dirty="0"/>
              <a:t> {</a:t>
            </a:r>
            <a:endParaRPr lang="en-US" b="0" dirty="0" smtClean="0">
              <a:effectLst/>
            </a:endParaRPr>
          </a:p>
          <a:p>
            <a:pPr marL="0" indent="0">
              <a:buNone/>
            </a:pPr>
            <a:r>
              <a:rPr lang="en-US" dirty="0"/>
              <a:t>  </a:t>
            </a:r>
            <a:endParaRPr lang="en-US" b="0" dirty="0" smtClean="0">
              <a:effectLst/>
            </a:endParaRPr>
          </a:p>
          <a:p>
            <a:pPr marL="0" indent="0">
              <a:buNone/>
            </a:pPr>
            <a:r>
              <a:rPr lang="en-US" dirty="0"/>
              <a:t>  char </a:t>
            </a:r>
            <a:r>
              <a:rPr lang="en-US" dirty="0" err="1"/>
              <a:t>myString</a:t>
            </a:r>
            <a:r>
              <a:rPr lang="en-US" dirty="0"/>
              <a:t>[30]; // String</a:t>
            </a:r>
            <a:endParaRPr lang="en-US" b="0" dirty="0" smtClean="0">
              <a:effectLst/>
            </a:endParaRPr>
          </a:p>
          <a:p>
            <a:pPr marL="0" indent="0">
              <a:buNone/>
            </a:pPr>
            <a:r>
              <a:rPr lang="en-US" dirty="0"/>
              <a:t>};</a:t>
            </a:r>
            <a:endParaRPr lang="en-US" b="0" dirty="0" smtClean="0">
              <a:effectLst/>
            </a:endParaRPr>
          </a:p>
          <a:p>
            <a:pPr marL="0" indent="0">
              <a:buNone/>
            </a:pPr>
            <a:r>
              <a:rPr lang="en-US" b="0" dirty="0" smtClean="0">
                <a:effectLst/>
              </a:rPr>
              <a:t/>
            </a:r>
            <a:br>
              <a:rPr lang="en-US" b="0" dirty="0" smtClean="0">
                <a:effectLst/>
              </a:rPr>
            </a:br>
            <a:r>
              <a:rPr lang="en-US" dirty="0" err="1"/>
              <a:t>int</a:t>
            </a:r>
            <a:r>
              <a:rPr lang="en-US" dirty="0"/>
              <a:t> main() {</a:t>
            </a:r>
            <a:endParaRPr lang="en-US" b="0" dirty="0" smtClean="0">
              <a:effectLst/>
            </a:endParaRPr>
          </a:p>
          <a:p>
            <a:pPr marL="0" indent="0">
              <a:buNone/>
            </a:pPr>
            <a:r>
              <a:rPr lang="en-US" dirty="0"/>
              <a:t>  </a:t>
            </a:r>
            <a:r>
              <a:rPr lang="en-US" dirty="0" err="1"/>
              <a:t>struct</a:t>
            </a:r>
            <a:r>
              <a:rPr lang="en-US" dirty="0"/>
              <a:t> </a:t>
            </a:r>
            <a:r>
              <a:rPr lang="en-US" dirty="0" err="1"/>
              <a:t>myStructure</a:t>
            </a:r>
            <a:r>
              <a:rPr lang="en-US" dirty="0"/>
              <a:t> s1;</a:t>
            </a:r>
            <a:endParaRPr lang="en-US" b="0" dirty="0" smtClean="0">
              <a:effectLst/>
            </a:endParaRPr>
          </a:p>
          <a:p>
            <a:pPr marL="0" indent="0">
              <a:buNone/>
            </a:pPr>
            <a:r>
              <a:rPr lang="en-US" dirty="0"/>
              <a:t>  </a:t>
            </a:r>
            <a:r>
              <a:rPr lang="en-US" dirty="0" err="1"/>
              <a:t>strcpy</a:t>
            </a:r>
            <a:r>
              <a:rPr lang="en-US" dirty="0"/>
              <a:t>(s1.myString, "Some text");  //use </a:t>
            </a:r>
            <a:r>
              <a:rPr lang="en-US" dirty="0" err="1"/>
              <a:t>strcpy</a:t>
            </a:r>
            <a:r>
              <a:rPr lang="en-US" dirty="0"/>
              <a:t> function</a:t>
            </a:r>
            <a:endParaRPr lang="en-US" b="0" dirty="0" smtClean="0">
              <a:effectLst/>
            </a:endParaRPr>
          </a:p>
          <a:p>
            <a:pPr marL="0" indent="0">
              <a:buNone/>
            </a:pPr>
            <a:r>
              <a:rPr lang="en-US" dirty="0"/>
              <a:t>                OR</a:t>
            </a:r>
            <a:endParaRPr lang="en-US" b="0" dirty="0" smtClean="0">
              <a:effectLst/>
            </a:endParaRPr>
          </a:p>
          <a:p>
            <a:pPr marL="0" indent="0">
              <a:buNone/>
            </a:pPr>
            <a:r>
              <a:rPr lang="en-US" dirty="0"/>
              <a:t>  </a:t>
            </a:r>
            <a:r>
              <a:rPr lang="en-US" dirty="0" err="1"/>
              <a:t>struct</a:t>
            </a:r>
            <a:r>
              <a:rPr lang="en-US" dirty="0"/>
              <a:t> </a:t>
            </a:r>
            <a:r>
              <a:rPr lang="en-US" dirty="0" err="1"/>
              <a:t>myStructure</a:t>
            </a:r>
            <a:r>
              <a:rPr lang="en-US" dirty="0"/>
              <a:t> s1 = {"Some text"};</a:t>
            </a:r>
            <a:endParaRPr lang="en-US" b="0" dirty="0" smtClean="0">
              <a:effectLst/>
            </a:endParaRPr>
          </a:p>
          <a:p>
            <a:pPr marL="0" indent="0">
              <a:buNone/>
            </a:pPr>
            <a:r>
              <a:rPr lang="en-US" dirty="0"/>
              <a:t>  </a:t>
            </a:r>
            <a:r>
              <a:rPr lang="en-US" dirty="0" err="1"/>
              <a:t>printf</a:t>
            </a:r>
            <a:r>
              <a:rPr lang="en-US" dirty="0"/>
              <a:t>("My string: %s", s1.myString);</a:t>
            </a:r>
            <a:endParaRPr lang="en-US" b="0" dirty="0" smtClean="0">
              <a:effectLst/>
            </a:endParaRPr>
          </a:p>
          <a:p>
            <a:pPr marL="0" indent="0">
              <a:buNone/>
            </a:pPr>
            <a:r>
              <a:rPr lang="en-US" b="0" dirty="0" smtClean="0">
                <a:effectLst/>
              </a:rPr>
              <a:t/>
            </a:r>
            <a:br>
              <a:rPr lang="en-US" b="0" dirty="0" smtClean="0">
                <a:effectLst/>
              </a:rPr>
            </a:br>
            <a:r>
              <a:rPr lang="en-US" dirty="0"/>
              <a:t>  return 0;</a:t>
            </a:r>
            <a:endParaRPr lang="en-US" b="0" dirty="0" smtClean="0">
              <a:effectLst/>
            </a:endParaRPr>
          </a:p>
          <a:p>
            <a:pPr marL="0" indent="0">
              <a:buNone/>
            </a:pPr>
            <a:r>
              <a:rPr lang="en-US" dirty="0"/>
              <a:t>}</a:t>
            </a:r>
            <a:endParaRPr lang="en-US" b="0" dirty="0" smtClean="0">
              <a:effectLst/>
            </a:endParaRPr>
          </a:p>
          <a:p>
            <a:pPr marL="0" indent="0">
              <a:buNone/>
            </a:pPr>
            <a:r>
              <a:rPr lang="en-US" b="0" dirty="0" smtClean="0">
                <a:effectLst/>
              </a:rPr>
              <a:t/>
            </a:r>
            <a:br>
              <a:rPr lang="en-US" b="0" dirty="0" smtClean="0">
                <a:effectLst/>
              </a:rPr>
            </a:br>
            <a:r>
              <a:rPr lang="en-US" dirty="0"/>
              <a:t>Excises store different information about Cars:</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275132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3)C Variables</a:t>
            </a:r>
          </a:p>
        </p:txBody>
      </p:sp>
      <p:sp>
        <p:nvSpPr>
          <p:cNvPr id="3" name="Content Placeholder 2"/>
          <p:cNvSpPr>
            <a:spLocks noGrp="1"/>
          </p:cNvSpPr>
          <p:nvPr>
            <p:ph idx="1"/>
          </p:nvPr>
        </p:nvSpPr>
        <p:spPr/>
        <p:txBody>
          <a:bodyPr/>
          <a:lstStyle/>
          <a:p>
            <a:r>
              <a:rPr lang="en-US" dirty="0"/>
              <a:t>Variables are containers for storing data values, like numbers and characters.</a:t>
            </a:r>
            <a:endParaRPr lang="en-US" b="0" dirty="0" smtClean="0">
              <a:effectLst/>
            </a:endParaRPr>
          </a:p>
          <a:p>
            <a:r>
              <a:rPr lang="en-US" dirty="0"/>
              <a:t>general rules for naming variables are:</a:t>
            </a:r>
            <a:endParaRPr lang="en-US" b="0" dirty="0" smtClean="0">
              <a:effectLst/>
            </a:endParaRPr>
          </a:p>
          <a:p>
            <a:pPr fontAlgn="base"/>
            <a:r>
              <a:rPr lang="en-US" dirty="0"/>
              <a:t>Names can contain letters, digits and underscores</a:t>
            </a:r>
          </a:p>
          <a:p>
            <a:pPr fontAlgn="base"/>
            <a:r>
              <a:rPr lang="en-US" dirty="0"/>
              <a:t>Names must begin with a letter or an underscore (_)</a:t>
            </a:r>
          </a:p>
          <a:p>
            <a:pPr fontAlgn="base"/>
            <a:r>
              <a:rPr lang="en-US" dirty="0"/>
              <a:t>Names are case-sensitive (</a:t>
            </a:r>
            <a:r>
              <a:rPr lang="en-US" dirty="0" err="1"/>
              <a:t>myVar</a:t>
            </a:r>
            <a:r>
              <a:rPr lang="en-US" dirty="0"/>
              <a:t> and </a:t>
            </a:r>
            <a:r>
              <a:rPr lang="en-US" dirty="0" err="1"/>
              <a:t>myvar</a:t>
            </a:r>
            <a:r>
              <a:rPr lang="en-US" dirty="0"/>
              <a:t> are different variables)</a:t>
            </a:r>
          </a:p>
          <a:p>
            <a:pPr fontAlgn="base"/>
            <a:r>
              <a:rPr lang="en-US" dirty="0"/>
              <a:t>Names cannot contain whitespaces or special characters like !, #, %, etc.  </a:t>
            </a:r>
          </a:p>
        </p:txBody>
      </p:sp>
    </p:spTree>
    <p:extLst>
      <p:ext uri="{BB962C8B-B14F-4D97-AF65-F5344CB8AC3E}">
        <p14:creationId xmlns:p14="http://schemas.microsoft.com/office/powerpoint/2010/main" val="2073270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891" y="689155"/>
            <a:ext cx="10661469" cy="5724707"/>
          </a:xfrm>
        </p:spPr>
        <p:txBody>
          <a:bodyPr>
            <a:normAutofit lnSpcReduction="10000"/>
          </a:bodyPr>
          <a:lstStyle/>
          <a:p>
            <a:pPr fontAlgn="base"/>
            <a:r>
              <a:rPr lang="en-US" dirty="0"/>
              <a:t>Reserved words (such as </a:t>
            </a:r>
            <a:r>
              <a:rPr lang="en-US" dirty="0" err="1"/>
              <a:t>int</a:t>
            </a:r>
            <a:r>
              <a:rPr lang="en-US" dirty="0"/>
              <a:t>) cannot be used as names</a:t>
            </a:r>
          </a:p>
          <a:p>
            <a:r>
              <a:rPr lang="en-US" b="1" i="1" dirty="0"/>
              <a:t>datatype </a:t>
            </a:r>
            <a:r>
              <a:rPr lang="en-US" b="1" i="1" dirty="0" err="1"/>
              <a:t>variableName</a:t>
            </a:r>
            <a:r>
              <a:rPr lang="en-US" b="1" i="1" dirty="0"/>
              <a:t> = value;</a:t>
            </a:r>
            <a:endParaRPr lang="en-US" b="0" dirty="0" smtClean="0">
              <a:effectLst/>
            </a:endParaRPr>
          </a:p>
          <a:p>
            <a:r>
              <a:rPr lang="en-US" dirty="0" err="1"/>
              <a:t>int</a:t>
            </a:r>
            <a:r>
              <a:rPr lang="en-US" dirty="0"/>
              <a:t> </a:t>
            </a:r>
            <a:r>
              <a:rPr lang="en-US" dirty="0" err="1"/>
              <a:t>myNum</a:t>
            </a:r>
            <a:r>
              <a:rPr lang="en-US" dirty="0"/>
              <a:t> = 15;</a:t>
            </a:r>
            <a:endParaRPr lang="en-US" b="0" dirty="0" smtClean="0">
              <a:effectLst/>
            </a:endParaRPr>
          </a:p>
          <a:p>
            <a:r>
              <a:rPr lang="en-US" dirty="0"/>
              <a:t>// Declare a variable</a:t>
            </a:r>
            <a:endParaRPr lang="en-US" b="0" dirty="0" smtClean="0">
              <a:effectLst/>
            </a:endParaRPr>
          </a:p>
          <a:p>
            <a:r>
              <a:rPr lang="en-US" dirty="0" err="1"/>
              <a:t>int</a:t>
            </a:r>
            <a:r>
              <a:rPr lang="en-US" dirty="0"/>
              <a:t> </a:t>
            </a:r>
            <a:r>
              <a:rPr lang="en-US" dirty="0" err="1"/>
              <a:t>myNum</a:t>
            </a:r>
            <a:r>
              <a:rPr lang="en-US" dirty="0"/>
              <a:t>;</a:t>
            </a:r>
            <a:endParaRPr lang="en-US" b="0" dirty="0" smtClean="0">
              <a:effectLst/>
            </a:endParaRPr>
          </a:p>
          <a:p>
            <a:r>
              <a:rPr lang="en-US" b="0" dirty="0" smtClean="0">
                <a:effectLst/>
              </a:rPr>
              <a:t/>
            </a:r>
            <a:br>
              <a:rPr lang="en-US" b="0" dirty="0" smtClean="0">
                <a:effectLst/>
              </a:rPr>
            </a:br>
            <a:r>
              <a:rPr lang="en-US" dirty="0"/>
              <a:t>// Assign a value to the variable</a:t>
            </a:r>
            <a:endParaRPr lang="en-US" b="0" dirty="0" smtClean="0">
              <a:effectLst/>
            </a:endParaRPr>
          </a:p>
          <a:p>
            <a:r>
              <a:rPr lang="en-US" dirty="0" err="1"/>
              <a:t>myNum</a:t>
            </a:r>
            <a:r>
              <a:rPr lang="en-US" dirty="0"/>
              <a:t> = 15;</a:t>
            </a:r>
            <a:endParaRPr lang="en-US" b="0" dirty="0" smtClean="0">
              <a:effectLst/>
            </a:endParaRPr>
          </a:p>
          <a:p>
            <a:r>
              <a:rPr lang="en-US" b="0" dirty="0" smtClean="0">
                <a:effectLst/>
              </a:rPr>
              <a:t/>
            </a:r>
            <a:br>
              <a:rPr lang="en-US" b="0" dirty="0" smtClean="0">
                <a:effectLst/>
              </a:rPr>
            </a:br>
            <a:r>
              <a:rPr lang="en-US" b="0" dirty="0" smtClean="0">
                <a:effectLst/>
              </a:rPr>
              <a:t/>
            </a:r>
            <a:br>
              <a:rPr lang="en-US" b="0" dirty="0" smtClean="0">
                <a:effectLst/>
              </a:rPr>
            </a:br>
            <a:r>
              <a:rPr lang="en-US" dirty="0"/>
              <a:t>Change Variable Values</a:t>
            </a:r>
            <a:endParaRPr lang="en-US" b="1" dirty="0" smtClean="0">
              <a:effectLst/>
            </a:endParaRPr>
          </a:p>
          <a:p>
            <a:r>
              <a:rPr lang="en-US" dirty="0" err="1"/>
              <a:t>int</a:t>
            </a:r>
            <a:r>
              <a:rPr lang="en-US" dirty="0"/>
              <a:t> </a:t>
            </a:r>
            <a:r>
              <a:rPr lang="en-US" dirty="0" err="1"/>
              <a:t>myNum</a:t>
            </a:r>
            <a:r>
              <a:rPr lang="en-US" dirty="0"/>
              <a:t> = 15; </a:t>
            </a:r>
            <a:endParaRPr lang="en-US" b="1" dirty="0" smtClean="0">
              <a:effectLst/>
            </a:endParaRPr>
          </a:p>
          <a:p>
            <a:r>
              <a:rPr lang="en-US" dirty="0"/>
              <a:t> </a:t>
            </a:r>
            <a:r>
              <a:rPr lang="en-US" dirty="0" err="1"/>
              <a:t>myNum</a:t>
            </a:r>
            <a:r>
              <a:rPr lang="en-US" dirty="0"/>
              <a:t> = 10;  </a:t>
            </a:r>
            <a:endParaRPr lang="en-US" b="1" dirty="0" smtClean="0">
              <a:effectLst/>
            </a:endParaRPr>
          </a:p>
          <a:p>
            <a:r>
              <a:rPr lang="en-US" dirty="0" err="1"/>
              <a:t>printf</a:t>
            </a:r>
            <a:r>
              <a:rPr lang="en-US" dirty="0"/>
              <a:t>("%d", </a:t>
            </a:r>
            <a:r>
              <a:rPr lang="en-US" dirty="0" err="1"/>
              <a:t>myNum</a:t>
            </a:r>
            <a:r>
              <a:rPr lang="en-US" dirty="0"/>
              <a:t>);</a:t>
            </a:r>
            <a:endParaRPr lang="en-US" b="0" dirty="0" smtClean="0">
              <a:effectLst/>
            </a:endParaRPr>
          </a:p>
          <a:p>
            <a:r>
              <a:rPr lang="en-US" dirty="0" smtClean="0"/>
              <a:t/>
            </a:r>
            <a:br>
              <a:rPr lang="en-US" dirty="0" smtClean="0"/>
            </a:br>
            <a:endParaRPr lang="en-US" dirty="0"/>
          </a:p>
        </p:txBody>
      </p:sp>
    </p:spTree>
    <p:extLst>
      <p:ext uri="{BB962C8B-B14F-4D97-AF65-F5344CB8AC3E}">
        <p14:creationId xmlns:p14="http://schemas.microsoft.com/office/powerpoint/2010/main" val="3985570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634" y="1303110"/>
            <a:ext cx="10515600" cy="4351338"/>
          </a:xfrm>
        </p:spPr>
        <p:txBody>
          <a:bodyPr/>
          <a:lstStyle/>
          <a:p>
            <a:r>
              <a:rPr lang="en-US" dirty="0"/>
              <a:t>F</a:t>
            </a:r>
            <a:r>
              <a:rPr lang="en-US" dirty="0" smtClean="0"/>
              <a:t>ind </a:t>
            </a:r>
            <a:r>
              <a:rPr lang="en-US" dirty="0"/>
              <a:t>a</a:t>
            </a:r>
            <a:r>
              <a:rPr lang="en-US" dirty="0" smtClean="0"/>
              <a:t>rea </a:t>
            </a:r>
            <a:r>
              <a:rPr lang="en-US" dirty="0"/>
              <a:t>of the </a:t>
            </a:r>
            <a:r>
              <a:rPr lang="en-US" dirty="0" smtClean="0"/>
              <a:t>rectangle/circle/triangle</a:t>
            </a:r>
          </a:p>
          <a:p>
            <a:pPr marL="0" indent="0">
              <a:buNone/>
            </a:pPr>
            <a:endParaRPr lang="en-US" b="1" dirty="0" smtClean="0">
              <a:effectLst/>
            </a:endParaRPr>
          </a:p>
          <a:p>
            <a:pPr marL="0" indent="0">
              <a:buNone/>
            </a:pPr>
            <a:r>
              <a:rPr lang="en-US" dirty="0" err="1"/>
              <a:t>int</a:t>
            </a:r>
            <a:r>
              <a:rPr lang="en-US" dirty="0"/>
              <a:t> length = 4;</a:t>
            </a:r>
            <a:endParaRPr lang="en-US" b="1" dirty="0" smtClean="0">
              <a:effectLst/>
            </a:endParaRPr>
          </a:p>
          <a:p>
            <a:pPr marL="0" indent="0">
              <a:buNone/>
            </a:pPr>
            <a:r>
              <a:rPr lang="en-US" dirty="0" err="1"/>
              <a:t>int</a:t>
            </a:r>
            <a:r>
              <a:rPr lang="en-US" dirty="0"/>
              <a:t> width = 6;</a:t>
            </a:r>
            <a:endParaRPr lang="en-US" b="1" dirty="0" smtClean="0">
              <a:effectLst/>
            </a:endParaRPr>
          </a:p>
          <a:p>
            <a:pPr marL="0" indent="0">
              <a:buNone/>
            </a:pPr>
            <a:r>
              <a:rPr lang="en-US" dirty="0" err="1"/>
              <a:t>int</a:t>
            </a:r>
            <a:r>
              <a:rPr lang="en-US" dirty="0"/>
              <a:t> area;</a:t>
            </a:r>
            <a:endParaRPr lang="en-US" b="1" dirty="0" smtClean="0">
              <a:effectLst/>
            </a:endParaRPr>
          </a:p>
          <a:p>
            <a:pPr marL="0" indent="0">
              <a:buNone/>
            </a:pPr>
            <a:r>
              <a:rPr lang="en-US" dirty="0"/>
              <a:t>area = length * width;</a:t>
            </a:r>
            <a:endParaRPr lang="en-US" b="1" dirty="0" smtClean="0">
              <a:effectLst/>
            </a:endParaRPr>
          </a:p>
          <a:p>
            <a:pPr marL="0" indent="0">
              <a:buNone/>
            </a:pPr>
            <a:r>
              <a:rPr lang="en-US" dirty="0" err="1"/>
              <a:t>printf</a:t>
            </a:r>
            <a:r>
              <a:rPr lang="en-US" dirty="0"/>
              <a:t>("Area of the rectangle is: %d", area);</a:t>
            </a:r>
            <a:endParaRPr lang="en-US" b="1" dirty="0">
              <a:effectLst/>
            </a:endParaRPr>
          </a:p>
        </p:txBody>
      </p:sp>
      <p:sp>
        <p:nvSpPr>
          <p:cNvPr id="2" name="Arc 1"/>
          <p:cNvSpPr/>
          <p:nvPr/>
        </p:nvSpPr>
        <p:spPr>
          <a:xfrm>
            <a:off x="7027817" y="992777"/>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7461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4)Data Types</a:t>
            </a:r>
            <a:endParaRPr lang="en-US" b="1" dirty="0">
              <a:effectLst/>
            </a:endParaRPr>
          </a:p>
        </p:txBody>
      </p:sp>
      <p:sp>
        <p:nvSpPr>
          <p:cNvPr id="3" name="Content Placeholder 2"/>
          <p:cNvSpPr>
            <a:spLocks noGrp="1"/>
          </p:cNvSpPr>
          <p:nvPr>
            <p:ph idx="1"/>
          </p:nvPr>
        </p:nvSpPr>
        <p:spPr/>
        <p:txBody>
          <a:bodyPr>
            <a:normAutofit/>
          </a:bodyPr>
          <a:lstStyle/>
          <a:p>
            <a:pPr fontAlgn="base"/>
            <a:r>
              <a:rPr lang="en-US" dirty="0" err="1"/>
              <a:t>int</a:t>
            </a:r>
            <a:r>
              <a:rPr lang="en-US" dirty="0"/>
              <a:t> - stores integers (whole numbers), without decimals, 123 or -123</a:t>
            </a:r>
          </a:p>
          <a:p>
            <a:pPr fontAlgn="base"/>
            <a:r>
              <a:rPr lang="en-US" dirty="0"/>
              <a:t>float - stores floating point numbers, with decimals, 19.99 or -19.99</a:t>
            </a:r>
          </a:p>
          <a:p>
            <a:pPr fontAlgn="base"/>
            <a:r>
              <a:rPr lang="en-US" dirty="0"/>
              <a:t>char - stores single characters, 'a' or 'B'. </a:t>
            </a:r>
            <a:endParaRPr lang="en-US" dirty="0" smtClean="0"/>
          </a:p>
          <a:p>
            <a:pPr marL="0" indent="0" fontAlgn="base">
              <a:buNone/>
            </a:pPr>
            <a:endParaRPr lang="en-US" dirty="0"/>
          </a:p>
          <a:p>
            <a:r>
              <a:rPr lang="en-US" b="1" dirty="0" err="1"/>
              <a:t>DataTypes</a:t>
            </a:r>
            <a:r>
              <a:rPr lang="en-US" b="1" dirty="0"/>
              <a:t>    Size    </a:t>
            </a:r>
            <a:r>
              <a:rPr lang="en-US" dirty="0"/>
              <a:t>    </a:t>
            </a:r>
            <a:endParaRPr lang="en-US" b="1" dirty="0" smtClean="0">
              <a:effectLst/>
            </a:endParaRPr>
          </a:p>
          <a:p>
            <a:r>
              <a:rPr lang="en-US" dirty="0" err="1"/>
              <a:t>Int</a:t>
            </a:r>
            <a:r>
              <a:rPr lang="en-US" dirty="0"/>
              <a:t>       2/4 bytes</a:t>
            </a:r>
            <a:endParaRPr lang="en-US" b="0" dirty="0" smtClean="0">
              <a:effectLst/>
            </a:endParaRPr>
          </a:p>
          <a:p>
            <a:r>
              <a:rPr lang="en-US" dirty="0"/>
              <a:t>Float     4 bytes</a:t>
            </a:r>
            <a:endParaRPr lang="en-US" b="0" dirty="0" smtClean="0">
              <a:effectLst/>
            </a:endParaRPr>
          </a:p>
          <a:p>
            <a:r>
              <a:rPr lang="en-US" dirty="0"/>
              <a:t>Double    8 bytes</a:t>
            </a:r>
            <a:endParaRPr lang="en-US" b="0" dirty="0" smtClean="0">
              <a:effectLst/>
            </a:endParaRPr>
          </a:p>
          <a:p>
            <a:r>
              <a:rPr lang="en-US" dirty="0"/>
              <a:t>Char      1 </a:t>
            </a:r>
            <a:r>
              <a:rPr lang="en-US" dirty="0" smtClean="0"/>
              <a:t>byte</a:t>
            </a:r>
            <a:r>
              <a:rPr lang="en-US" dirty="0" smtClean="0"/>
              <a:t/>
            </a:r>
            <a:br>
              <a:rPr lang="en-US" dirty="0" smtClean="0"/>
            </a:br>
            <a:endParaRPr lang="en-US" dirty="0"/>
          </a:p>
        </p:txBody>
      </p:sp>
    </p:spTree>
    <p:extLst>
      <p:ext uri="{BB962C8B-B14F-4D97-AF65-F5344CB8AC3E}">
        <p14:creationId xmlns:p14="http://schemas.microsoft.com/office/powerpoint/2010/main" val="8819291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71</TotalTime>
  <Words>1605</Words>
  <Application>Microsoft Office PowerPoint</Application>
  <PresentationFormat>Widescreen</PresentationFormat>
  <Paragraphs>602</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Trebuchet MS</vt:lpstr>
      <vt:lpstr>Wingdings 3</vt:lpstr>
      <vt:lpstr>Facet</vt:lpstr>
      <vt:lpstr>INTRODUCTION ABOUT C LANGUAGE </vt:lpstr>
      <vt:lpstr>1)C language</vt:lpstr>
      <vt:lpstr>PowerPoint Presentation</vt:lpstr>
      <vt:lpstr>2)C syntax</vt:lpstr>
      <vt:lpstr>PowerPoint Presentation</vt:lpstr>
      <vt:lpstr>3)C Variables</vt:lpstr>
      <vt:lpstr>PowerPoint Presentation</vt:lpstr>
      <vt:lpstr>PowerPoint Presentation</vt:lpstr>
      <vt:lpstr>4)Data Types</vt:lpstr>
      <vt:lpstr>C Format Specifies</vt:lpstr>
      <vt:lpstr>C Constants</vt:lpstr>
      <vt:lpstr>C Booleans</vt:lpstr>
      <vt:lpstr>5)Operators</vt:lpstr>
      <vt:lpstr>6)Comparison &amp; Logical operators</vt:lpstr>
      <vt:lpstr>7)User Input</vt:lpstr>
      <vt:lpstr>8)Conditions Statements</vt:lpstr>
      <vt:lpstr>9) If else if Statements</vt:lpstr>
      <vt:lpstr>10)Switch Statement</vt:lpstr>
      <vt:lpstr>PowerPoint Presentation</vt:lpstr>
      <vt:lpstr>11)Loops</vt:lpstr>
      <vt:lpstr>While Loop</vt:lpstr>
      <vt:lpstr>Do/While Loop</vt:lpstr>
      <vt:lpstr>12)For Loop</vt:lpstr>
      <vt:lpstr>PowerPoint Presentation</vt:lpstr>
      <vt:lpstr>13)Nested Loops</vt:lpstr>
      <vt:lpstr>PowerPoint Presentation</vt:lpstr>
      <vt:lpstr>14)Break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15)C Arrays</vt:lpstr>
      <vt:lpstr>Loop Through an Array</vt:lpstr>
      <vt:lpstr>Set Array Size</vt:lpstr>
      <vt:lpstr>16)Multidimensional Arrays</vt:lpstr>
      <vt:lpstr>Loop Through a 2D Array</vt:lpstr>
      <vt:lpstr>17)C Strings</vt:lpstr>
      <vt:lpstr>Access Strings &amp; String Modify</vt:lpstr>
      <vt:lpstr>Loop String </vt:lpstr>
      <vt:lpstr>18)String methods</vt:lpstr>
      <vt:lpstr>PowerPoint Presentation</vt:lpstr>
      <vt:lpstr>19)Memory Address</vt:lpstr>
      <vt:lpstr>Pointers &amp; Arrays</vt:lpstr>
      <vt:lpstr>20)C Functions</vt:lpstr>
      <vt:lpstr>Parameters and Arguments</vt:lpstr>
      <vt:lpstr>21)Recursion</vt:lpstr>
      <vt:lpstr>22)Math Functions</vt:lpstr>
      <vt:lpstr>23)File Handling</vt:lpstr>
      <vt:lpstr>PowerPoint Presentation</vt:lpstr>
      <vt:lpstr>24)Structures</vt:lpstr>
      <vt:lpstr>What About Strings in Structures?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ABOUT C LANGUAGE </dc:title>
  <dc:creator>Microsoft account</dc:creator>
  <cp:lastModifiedBy>Microsoft account</cp:lastModifiedBy>
  <cp:revision>47</cp:revision>
  <dcterms:created xsi:type="dcterms:W3CDTF">2024-06-07T09:01:04Z</dcterms:created>
  <dcterms:modified xsi:type="dcterms:W3CDTF">2024-06-07T10:14:10Z</dcterms:modified>
</cp:coreProperties>
</file>