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8" r:id="rId12"/>
    <p:sldId id="280" r:id="rId13"/>
    <p:sldId id="269" r:id="rId14"/>
    <p:sldId id="266" r:id="rId15"/>
    <p:sldId id="267" r:id="rId16"/>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F49E0C-5214-4DB2-9C2B-6AE586EE4C53}" v="1" dt="2024-08-06T15:14:03.808"/>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5" d="100"/>
          <a:sy n="75" d="100"/>
        </p:scale>
        <p:origin x="874" y="48"/>
      </p:cViewPr>
      <p:guideLst>
        <p:guide orient="horz" pos="2880"/>
        <p:guide pos="213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 G" userId="f06829d240ced503" providerId="LiveId" clId="{62F49E0C-5214-4DB2-9C2B-6AE586EE4C53}"/>
    <pc:docChg chg="modSld">
      <pc:chgData name="Vishal G" userId="f06829d240ced503" providerId="LiveId" clId="{62F49E0C-5214-4DB2-9C2B-6AE586EE4C53}" dt="2024-08-06T15:14:03.801" v="0"/>
      <pc:docMkLst>
        <pc:docMk/>
      </pc:docMkLst>
      <pc:sldChg chg="modTransition">
        <pc:chgData name="Vishal G" userId="f06829d240ced503" providerId="LiveId" clId="{62F49E0C-5214-4DB2-9C2B-6AE586EE4C53}" dt="2024-08-06T15:14:03.801" v="0"/>
        <pc:sldMkLst>
          <pc:docMk/>
          <pc:sldMk cId="0" sldId="256"/>
        </pc:sldMkLst>
      </pc:sldChg>
      <pc:sldChg chg="modTransition">
        <pc:chgData name="Vishal G" userId="f06829d240ced503" providerId="LiveId" clId="{62F49E0C-5214-4DB2-9C2B-6AE586EE4C53}" dt="2024-08-06T15:14:03.801" v="0"/>
        <pc:sldMkLst>
          <pc:docMk/>
          <pc:sldMk cId="0" sldId="257"/>
        </pc:sldMkLst>
      </pc:sldChg>
      <pc:sldChg chg="modTransition">
        <pc:chgData name="Vishal G" userId="f06829d240ced503" providerId="LiveId" clId="{62F49E0C-5214-4DB2-9C2B-6AE586EE4C53}" dt="2024-08-06T15:14:03.801" v="0"/>
        <pc:sldMkLst>
          <pc:docMk/>
          <pc:sldMk cId="0" sldId="258"/>
        </pc:sldMkLst>
      </pc:sldChg>
      <pc:sldChg chg="modTransition">
        <pc:chgData name="Vishal G" userId="f06829d240ced503" providerId="LiveId" clId="{62F49E0C-5214-4DB2-9C2B-6AE586EE4C53}" dt="2024-08-06T15:14:03.801" v="0"/>
        <pc:sldMkLst>
          <pc:docMk/>
          <pc:sldMk cId="0" sldId="259"/>
        </pc:sldMkLst>
      </pc:sldChg>
      <pc:sldChg chg="modTransition">
        <pc:chgData name="Vishal G" userId="f06829d240ced503" providerId="LiveId" clId="{62F49E0C-5214-4DB2-9C2B-6AE586EE4C53}" dt="2024-08-06T15:14:03.801" v="0"/>
        <pc:sldMkLst>
          <pc:docMk/>
          <pc:sldMk cId="0" sldId="260"/>
        </pc:sldMkLst>
      </pc:sldChg>
      <pc:sldChg chg="modTransition">
        <pc:chgData name="Vishal G" userId="f06829d240ced503" providerId="LiveId" clId="{62F49E0C-5214-4DB2-9C2B-6AE586EE4C53}" dt="2024-08-06T15:14:03.801" v="0"/>
        <pc:sldMkLst>
          <pc:docMk/>
          <pc:sldMk cId="0" sldId="261"/>
        </pc:sldMkLst>
      </pc:sldChg>
      <pc:sldChg chg="modTransition">
        <pc:chgData name="Vishal G" userId="f06829d240ced503" providerId="LiveId" clId="{62F49E0C-5214-4DB2-9C2B-6AE586EE4C53}" dt="2024-08-06T15:14:03.801" v="0"/>
        <pc:sldMkLst>
          <pc:docMk/>
          <pc:sldMk cId="0" sldId="262"/>
        </pc:sldMkLst>
      </pc:sldChg>
      <pc:sldChg chg="modTransition">
        <pc:chgData name="Vishal G" userId="f06829d240ced503" providerId="LiveId" clId="{62F49E0C-5214-4DB2-9C2B-6AE586EE4C53}" dt="2024-08-06T15:14:03.801" v="0"/>
        <pc:sldMkLst>
          <pc:docMk/>
          <pc:sldMk cId="0" sldId="263"/>
        </pc:sldMkLst>
      </pc:sldChg>
      <pc:sldChg chg="modTransition">
        <pc:chgData name="Vishal G" userId="f06829d240ced503" providerId="LiveId" clId="{62F49E0C-5214-4DB2-9C2B-6AE586EE4C53}" dt="2024-08-06T15:14:03.801" v="0"/>
        <pc:sldMkLst>
          <pc:docMk/>
          <pc:sldMk cId="0" sldId="264"/>
        </pc:sldMkLst>
      </pc:sldChg>
      <pc:sldChg chg="modTransition">
        <pc:chgData name="Vishal G" userId="f06829d240ced503" providerId="LiveId" clId="{62F49E0C-5214-4DB2-9C2B-6AE586EE4C53}" dt="2024-08-06T15:14:03.801" v="0"/>
        <pc:sldMkLst>
          <pc:docMk/>
          <pc:sldMk cId="0" sldId="265"/>
        </pc:sldMkLst>
      </pc:sldChg>
      <pc:sldChg chg="modTransition">
        <pc:chgData name="Vishal G" userId="f06829d240ced503" providerId="LiveId" clId="{62F49E0C-5214-4DB2-9C2B-6AE586EE4C53}" dt="2024-08-06T15:14:03.801" v="0"/>
        <pc:sldMkLst>
          <pc:docMk/>
          <pc:sldMk cId="0" sldId="266"/>
        </pc:sldMkLst>
      </pc:sldChg>
      <pc:sldChg chg="modTransition">
        <pc:chgData name="Vishal G" userId="f06829d240ced503" providerId="LiveId" clId="{62F49E0C-5214-4DB2-9C2B-6AE586EE4C53}" dt="2024-08-06T15:14:03.801" v="0"/>
        <pc:sldMkLst>
          <pc:docMk/>
          <pc:sldMk cId="0" sldId="267"/>
        </pc:sldMkLst>
      </pc:sldChg>
      <pc:sldChg chg="modTransition">
        <pc:chgData name="Vishal G" userId="f06829d240ced503" providerId="LiveId" clId="{62F49E0C-5214-4DB2-9C2B-6AE586EE4C53}" dt="2024-08-06T15:14:03.801" v="0"/>
        <pc:sldMkLst>
          <pc:docMk/>
          <pc:sldMk cId="0" sldId="268"/>
        </pc:sldMkLst>
      </pc:sldChg>
      <pc:sldChg chg="modTransition">
        <pc:chgData name="Vishal G" userId="f06829d240ced503" providerId="LiveId" clId="{62F49E0C-5214-4DB2-9C2B-6AE586EE4C53}" dt="2024-08-06T15:14:03.801" v="0"/>
        <pc:sldMkLst>
          <pc:docMk/>
          <pc:sldMk cId="0" sldId="269"/>
        </pc:sldMkLst>
      </pc:sldChg>
      <pc:sldChg chg="modTransition">
        <pc:chgData name="Vishal G" userId="f06829d240ced503" providerId="LiveId" clId="{62F49E0C-5214-4DB2-9C2B-6AE586EE4C53}" dt="2024-08-06T15:14:03.801" v="0"/>
        <pc:sldMkLst>
          <pc:docMk/>
          <pc:sldMk cId="0" sldId="2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t>8/6/2024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Calibri" panose="020F0502020204030204"/>
                <a:cs typeface="Calibri" panose="020F0502020204030204"/>
              </a:defRPr>
            </a:lvl1pPr>
          </a:lstStyle>
          <a:p>
            <a:pPr marL="12700">
              <a:lnSpc>
                <a:spcPts val="1240"/>
              </a:lnSpc>
            </a:pPr>
            <a:r>
              <a:rPr spc="-30" dirty="0"/>
              <a:t>DEPT.</a:t>
            </a:r>
            <a:r>
              <a:rPr spc="-15" dirty="0"/>
              <a:t> </a:t>
            </a:r>
            <a:r>
              <a:rPr spc="-5" dirty="0"/>
              <a:t>OF</a:t>
            </a:r>
            <a:r>
              <a:rPr spc="-35" dirty="0"/>
              <a:t> </a:t>
            </a:r>
            <a:r>
              <a:rPr spc="-10" dirty="0"/>
              <a:t>EEE</a:t>
            </a:r>
          </a:p>
        </p:txBody>
      </p:sp>
      <p:sp>
        <p:nvSpPr>
          <p:cNvPr id="5" name="Holder 5"/>
          <p:cNvSpPr>
            <a:spLocks noGrp="1"/>
          </p:cNvSpPr>
          <p:nvPr>
            <p:ph type="dt" sz="half" idx="6"/>
          </p:nvPr>
        </p:nvSpPr>
        <p:spPr/>
        <p:txBody>
          <a:bodyPr lIns="0" tIns="0" rIns="0" bIns="0"/>
          <a:lstStyle>
            <a:lvl1pPr>
              <a:defRPr sz="1200" b="0" i="0">
                <a:solidFill>
                  <a:schemeClr val="tx1"/>
                </a:solidFill>
                <a:latin typeface="Calibri" panose="020F0502020204030204"/>
                <a:cs typeface="Calibri" panose="020F0502020204030204"/>
              </a:defRPr>
            </a:lvl1pPr>
          </a:lstStyle>
          <a:p>
            <a:pPr marL="12700">
              <a:lnSpc>
                <a:spcPts val="1240"/>
              </a:lnSpc>
            </a:pPr>
            <a:r>
              <a:rPr spc="-10" dirty="0"/>
              <a:t>2023-24</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Calibri" panose="020F0502020204030204"/>
                <a:cs typeface="Calibri" panose="020F0502020204030204"/>
              </a:defRPr>
            </a:lvl1pPr>
          </a:lstStyle>
          <a:p>
            <a:pPr marL="12700">
              <a:lnSpc>
                <a:spcPts val="1240"/>
              </a:lnSpc>
            </a:pPr>
            <a:r>
              <a:rPr spc="-30" dirty="0"/>
              <a:t>DEPT.</a:t>
            </a:r>
            <a:r>
              <a:rPr spc="-15" dirty="0"/>
              <a:t> </a:t>
            </a:r>
            <a:r>
              <a:rPr spc="-5" dirty="0"/>
              <a:t>OF</a:t>
            </a:r>
            <a:r>
              <a:rPr spc="-35" dirty="0"/>
              <a:t> </a:t>
            </a:r>
            <a:r>
              <a:rPr spc="-10" dirty="0"/>
              <a:t>EEE</a:t>
            </a:r>
          </a:p>
        </p:txBody>
      </p:sp>
      <p:sp>
        <p:nvSpPr>
          <p:cNvPr id="5" name="Holder 5"/>
          <p:cNvSpPr>
            <a:spLocks noGrp="1"/>
          </p:cNvSpPr>
          <p:nvPr>
            <p:ph type="dt" sz="half" idx="6"/>
          </p:nvPr>
        </p:nvSpPr>
        <p:spPr/>
        <p:txBody>
          <a:bodyPr lIns="0" tIns="0" rIns="0" bIns="0"/>
          <a:lstStyle>
            <a:lvl1pPr>
              <a:defRPr sz="1200" b="0" i="0">
                <a:solidFill>
                  <a:schemeClr val="tx1"/>
                </a:solidFill>
                <a:latin typeface="Calibri" panose="020F0502020204030204"/>
                <a:cs typeface="Calibri" panose="020F0502020204030204"/>
              </a:defRPr>
            </a:lvl1pPr>
          </a:lstStyle>
          <a:p>
            <a:pPr marL="12700">
              <a:lnSpc>
                <a:spcPts val="1240"/>
              </a:lnSpc>
            </a:pPr>
            <a:r>
              <a:rPr spc="-10" dirty="0"/>
              <a:t>2023-24</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Calibri" panose="020F0502020204030204"/>
                <a:cs typeface="Calibri" panose="020F0502020204030204"/>
              </a:defRPr>
            </a:lvl1pPr>
          </a:lstStyle>
          <a:p>
            <a:pPr marL="12700">
              <a:lnSpc>
                <a:spcPts val="1240"/>
              </a:lnSpc>
            </a:pPr>
            <a:r>
              <a:rPr spc="-30" dirty="0"/>
              <a:t>DEPT.</a:t>
            </a:r>
            <a:r>
              <a:rPr spc="-15" dirty="0"/>
              <a:t> </a:t>
            </a:r>
            <a:r>
              <a:rPr spc="-5" dirty="0"/>
              <a:t>OF</a:t>
            </a:r>
            <a:r>
              <a:rPr spc="-35" dirty="0"/>
              <a:t> </a:t>
            </a:r>
            <a:r>
              <a:rPr spc="-10" dirty="0"/>
              <a:t>EEE</a:t>
            </a:r>
          </a:p>
        </p:txBody>
      </p:sp>
      <p:sp>
        <p:nvSpPr>
          <p:cNvPr id="6" name="Holder 6"/>
          <p:cNvSpPr>
            <a:spLocks noGrp="1"/>
          </p:cNvSpPr>
          <p:nvPr>
            <p:ph type="dt" sz="half" idx="6"/>
          </p:nvPr>
        </p:nvSpPr>
        <p:spPr/>
        <p:txBody>
          <a:bodyPr lIns="0" tIns="0" rIns="0" bIns="0"/>
          <a:lstStyle>
            <a:lvl1pPr>
              <a:defRPr sz="1200" b="0" i="0">
                <a:solidFill>
                  <a:schemeClr val="tx1"/>
                </a:solidFill>
                <a:latin typeface="Calibri" panose="020F0502020204030204"/>
                <a:cs typeface="Calibri" panose="020F0502020204030204"/>
              </a:defRPr>
            </a:lvl1pPr>
          </a:lstStyle>
          <a:p>
            <a:pPr marL="12700">
              <a:lnSpc>
                <a:spcPts val="1240"/>
              </a:lnSpc>
            </a:pPr>
            <a:r>
              <a:rPr spc="-10" dirty="0"/>
              <a:t>2023-24</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Calibri" panose="020F0502020204030204"/>
                <a:cs typeface="Calibri" panose="020F0502020204030204"/>
              </a:defRPr>
            </a:lvl1pPr>
          </a:lstStyle>
          <a:p>
            <a:pPr marL="12700">
              <a:lnSpc>
                <a:spcPts val="1240"/>
              </a:lnSpc>
            </a:pPr>
            <a:r>
              <a:rPr spc="-30" dirty="0"/>
              <a:t>DEPT.</a:t>
            </a:r>
            <a:r>
              <a:rPr spc="-15" dirty="0"/>
              <a:t> </a:t>
            </a:r>
            <a:r>
              <a:rPr spc="-5" dirty="0"/>
              <a:t>OF</a:t>
            </a:r>
            <a:r>
              <a:rPr spc="-35" dirty="0"/>
              <a:t> </a:t>
            </a:r>
            <a:r>
              <a:rPr spc="-10" dirty="0"/>
              <a:t>EEE</a:t>
            </a:r>
          </a:p>
        </p:txBody>
      </p:sp>
      <p:sp>
        <p:nvSpPr>
          <p:cNvPr id="4" name="Holder 4"/>
          <p:cNvSpPr>
            <a:spLocks noGrp="1"/>
          </p:cNvSpPr>
          <p:nvPr>
            <p:ph type="dt" sz="half" idx="6"/>
          </p:nvPr>
        </p:nvSpPr>
        <p:spPr/>
        <p:txBody>
          <a:bodyPr lIns="0" tIns="0" rIns="0" bIns="0"/>
          <a:lstStyle>
            <a:lvl1pPr>
              <a:defRPr sz="1200" b="0" i="0">
                <a:solidFill>
                  <a:schemeClr val="tx1"/>
                </a:solidFill>
                <a:latin typeface="Calibri" panose="020F0502020204030204"/>
                <a:cs typeface="Calibri" panose="020F0502020204030204"/>
              </a:defRPr>
            </a:lvl1pPr>
          </a:lstStyle>
          <a:p>
            <a:pPr marL="12700">
              <a:lnSpc>
                <a:spcPts val="1240"/>
              </a:lnSpc>
            </a:pPr>
            <a:r>
              <a:rPr spc="-10" dirty="0"/>
              <a:t>2023-24</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Calibri" panose="020F0502020204030204"/>
                <a:cs typeface="Calibri" panose="020F0502020204030204"/>
              </a:defRPr>
            </a:lvl1pPr>
          </a:lstStyle>
          <a:p>
            <a:pPr marL="12700">
              <a:lnSpc>
                <a:spcPts val="1240"/>
              </a:lnSpc>
            </a:pPr>
            <a:r>
              <a:rPr spc="-30" dirty="0"/>
              <a:t>DEPT.</a:t>
            </a:r>
            <a:r>
              <a:rPr spc="-15" dirty="0"/>
              <a:t> </a:t>
            </a:r>
            <a:r>
              <a:rPr spc="-5" dirty="0"/>
              <a:t>OF</a:t>
            </a:r>
            <a:r>
              <a:rPr spc="-35" dirty="0"/>
              <a:t> </a:t>
            </a:r>
            <a:r>
              <a:rPr spc="-10" dirty="0"/>
              <a:t>EEE</a:t>
            </a:r>
          </a:p>
        </p:txBody>
      </p:sp>
      <p:sp>
        <p:nvSpPr>
          <p:cNvPr id="3" name="Holder 3"/>
          <p:cNvSpPr>
            <a:spLocks noGrp="1"/>
          </p:cNvSpPr>
          <p:nvPr>
            <p:ph type="dt" sz="half" idx="6"/>
          </p:nvPr>
        </p:nvSpPr>
        <p:spPr/>
        <p:txBody>
          <a:bodyPr lIns="0" tIns="0" rIns="0" bIns="0"/>
          <a:lstStyle>
            <a:lvl1pPr>
              <a:defRPr sz="1200" b="0" i="0">
                <a:solidFill>
                  <a:schemeClr val="tx1"/>
                </a:solidFill>
                <a:latin typeface="Calibri" panose="020F0502020204030204"/>
                <a:cs typeface="Calibri" panose="020F0502020204030204"/>
              </a:defRPr>
            </a:lvl1pPr>
          </a:lstStyle>
          <a:p>
            <a:pPr marL="12700">
              <a:lnSpc>
                <a:spcPts val="1240"/>
              </a:lnSpc>
            </a:pPr>
            <a:r>
              <a:rPr spc="-10" dirty="0"/>
              <a:t>2023-24</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562856" y="628345"/>
            <a:ext cx="3066287" cy="695325"/>
          </a:xfrm>
          <a:prstGeom prst="rect">
            <a:avLst/>
          </a:prstGeom>
        </p:spPr>
        <p:txBody>
          <a:bodyPr wrap="square" lIns="0" tIns="0" rIns="0" bIns="0">
            <a:spAutoFit/>
          </a:bodyPr>
          <a:lstStyle>
            <a:lvl1pPr>
              <a:defRPr sz="4400" b="1"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a:xfrm>
            <a:off x="1521333" y="1298320"/>
            <a:ext cx="5178425" cy="4791710"/>
          </a:xfrm>
          <a:prstGeom prst="rect">
            <a:avLst/>
          </a:prstGeom>
        </p:spPr>
        <p:txBody>
          <a:bodyPr wrap="square" lIns="0" tIns="0" rIns="0" bIns="0">
            <a:spAutoFit/>
          </a:bodyPr>
          <a:lstStyle>
            <a:lvl1pPr>
              <a:defRPr sz="2400" b="0" i="0">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a:xfrm>
            <a:off x="510336" y="6584086"/>
            <a:ext cx="831215" cy="177800"/>
          </a:xfrm>
          <a:prstGeom prst="rect">
            <a:avLst/>
          </a:prstGeom>
        </p:spPr>
        <p:txBody>
          <a:bodyPr wrap="square" lIns="0" tIns="0" rIns="0" bIns="0">
            <a:spAutoFit/>
          </a:bodyPr>
          <a:lstStyle>
            <a:lvl1pPr>
              <a:defRPr sz="1200" b="0" i="0">
                <a:solidFill>
                  <a:schemeClr val="tx1"/>
                </a:solidFill>
                <a:latin typeface="Calibri" panose="020F0502020204030204"/>
                <a:cs typeface="Calibri" panose="020F0502020204030204"/>
              </a:defRPr>
            </a:lvl1pPr>
          </a:lstStyle>
          <a:p>
            <a:pPr marL="12700">
              <a:lnSpc>
                <a:spcPts val="1240"/>
              </a:lnSpc>
            </a:pPr>
            <a:r>
              <a:rPr spc="-30" dirty="0"/>
              <a:t>DEPT.</a:t>
            </a:r>
            <a:r>
              <a:rPr spc="-15" dirty="0"/>
              <a:t> </a:t>
            </a:r>
            <a:r>
              <a:rPr spc="-5" dirty="0"/>
              <a:t>OF</a:t>
            </a:r>
            <a:r>
              <a:rPr spc="-35" dirty="0"/>
              <a:t> </a:t>
            </a:r>
            <a:r>
              <a:rPr spc="-10" dirty="0"/>
              <a:t>EEE</a:t>
            </a:r>
          </a:p>
        </p:txBody>
      </p:sp>
      <p:sp>
        <p:nvSpPr>
          <p:cNvPr id="5" name="Holder 5"/>
          <p:cNvSpPr>
            <a:spLocks noGrp="1"/>
          </p:cNvSpPr>
          <p:nvPr>
            <p:ph type="dt" sz="half" idx="6"/>
          </p:nvPr>
        </p:nvSpPr>
        <p:spPr>
          <a:xfrm>
            <a:off x="10571226" y="6584086"/>
            <a:ext cx="528954" cy="177800"/>
          </a:xfrm>
          <a:prstGeom prst="rect">
            <a:avLst/>
          </a:prstGeom>
        </p:spPr>
        <p:txBody>
          <a:bodyPr wrap="square" lIns="0" tIns="0" rIns="0" bIns="0">
            <a:spAutoFit/>
          </a:bodyPr>
          <a:lstStyle>
            <a:lvl1pPr>
              <a:defRPr sz="1200" b="0" i="0">
                <a:solidFill>
                  <a:schemeClr val="tx1"/>
                </a:solidFill>
                <a:latin typeface="Calibri" panose="020F0502020204030204"/>
                <a:cs typeface="Calibri" panose="020F0502020204030204"/>
              </a:defRPr>
            </a:lvl1pPr>
          </a:lstStyle>
          <a:p>
            <a:pPr marL="12700">
              <a:lnSpc>
                <a:spcPts val="1240"/>
              </a:lnSpc>
            </a:pPr>
            <a:r>
              <a:rPr spc="-10" dirty="0"/>
              <a:t>2023-24</a:t>
            </a: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tags" Target="../tags/tag11.xml"/><Relationship Id="rId7" Type="http://schemas.openxmlformats.org/officeDocument/2006/relationships/image" Target="../media/image7.jpe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3.xml"/><Relationship Id="rId5" Type="http://schemas.openxmlformats.org/officeDocument/2006/relationships/tags" Target="../tags/tag13.xml"/><Relationship Id="rId10" Type="http://schemas.openxmlformats.org/officeDocument/2006/relationships/image" Target="../media/image12.jpeg"/><Relationship Id="rId4" Type="http://schemas.openxmlformats.org/officeDocument/2006/relationships/tags" Target="../tags/tag12.xml"/><Relationship Id="rId9" Type="http://schemas.openxmlformats.org/officeDocument/2006/relationships/image" Target="../media/image11.jpeg"/></Relationships>
</file>

<file path=ppt/slides/_rels/slide1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4.xml"/><Relationship Id="rId7" Type="http://schemas.openxmlformats.org/officeDocument/2006/relationships/image" Target="../media/image13.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slideLayout" Target="../slideLayouts/slideLayout3.xml"/><Relationship Id="rId5" Type="http://schemas.openxmlformats.org/officeDocument/2006/relationships/tags" Target="../tags/tag16.xml"/><Relationship Id="rId4" Type="http://schemas.openxmlformats.org/officeDocument/2006/relationships/tags" Target="../tags/tag15.xml"/><Relationship Id="rId9" Type="http://schemas.openxmlformats.org/officeDocument/2006/relationships/image" Target="../media/image8.jpeg"/></Relationships>
</file>

<file path=ppt/slides/_rels/slide1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tags" Target="../tags/tag19.xml"/><Relationship Id="rId7" Type="http://schemas.openxmlformats.org/officeDocument/2006/relationships/image" Target="../media/image7.jpe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Layout" Target="../slideLayouts/slideLayout3.xml"/><Relationship Id="rId5" Type="http://schemas.openxmlformats.org/officeDocument/2006/relationships/tags" Target="../tags/tag21.xml"/><Relationship Id="rId4" Type="http://schemas.openxmlformats.org/officeDocument/2006/relationships/tags" Target="../tags/tag20.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13943" y="332231"/>
            <a:ext cx="1359408" cy="1179575"/>
          </a:xfrm>
          <a:prstGeom prst="rect">
            <a:avLst/>
          </a:prstGeom>
        </p:spPr>
      </p:pic>
      <p:pic>
        <p:nvPicPr>
          <p:cNvPr id="3" name="object 3"/>
          <p:cNvPicPr/>
          <p:nvPr/>
        </p:nvPicPr>
        <p:blipFill>
          <a:blip r:embed="rId3" cstate="print"/>
          <a:stretch>
            <a:fillRect/>
          </a:stretch>
        </p:blipFill>
        <p:spPr>
          <a:xfrm>
            <a:off x="10384535" y="359663"/>
            <a:ext cx="1481327" cy="896112"/>
          </a:xfrm>
          <a:prstGeom prst="rect">
            <a:avLst/>
          </a:prstGeom>
        </p:spPr>
      </p:pic>
      <p:sp>
        <p:nvSpPr>
          <p:cNvPr id="4" name="object 4"/>
          <p:cNvSpPr txBox="1">
            <a:spLocks noGrp="1"/>
          </p:cNvSpPr>
          <p:nvPr>
            <p:ph type="title"/>
          </p:nvPr>
        </p:nvSpPr>
        <p:spPr>
          <a:xfrm>
            <a:off x="1643633" y="406400"/>
            <a:ext cx="8906510" cy="482600"/>
          </a:xfrm>
          <a:prstGeom prst="rect">
            <a:avLst/>
          </a:prstGeom>
        </p:spPr>
        <p:txBody>
          <a:bodyPr vert="horz" wrap="square" lIns="0" tIns="12700" rIns="0" bIns="0" rtlCol="0">
            <a:spAutoFit/>
          </a:bodyPr>
          <a:lstStyle/>
          <a:p>
            <a:pPr marL="12700">
              <a:lnSpc>
                <a:spcPct val="100000"/>
              </a:lnSpc>
              <a:spcBef>
                <a:spcPts val="100"/>
              </a:spcBef>
            </a:pPr>
            <a:r>
              <a:rPr sz="3000" spc="-5" dirty="0"/>
              <a:t>VI</a:t>
            </a:r>
            <a:r>
              <a:rPr sz="3000" spc="5" dirty="0"/>
              <a:t>S</a:t>
            </a:r>
            <a:r>
              <a:rPr sz="3000" spc="-5" dirty="0"/>
              <a:t>V</a:t>
            </a:r>
            <a:r>
              <a:rPr sz="3000" spc="-20" dirty="0"/>
              <a:t>E</a:t>
            </a:r>
            <a:r>
              <a:rPr sz="3000" dirty="0"/>
              <a:t>S</a:t>
            </a:r>
            <a:r>
              <a:rPr sz="3000" spc="-395" dirty="0"/>
              <a:t>V</a:t>
            </a:r>
            <a:r>
              <a:rPr sz="3000" spc="-5" dirty="0"/>
              <a:t>A</a:t>
            </a:r>
            <a:r>
              <a:rPr sz="3000" spc="-20" dirty="0"/>
              <a:t>R</a:t>
            </a:r>
            <a:r>
              <a:rPr sz="3000" spc="-275" dirty="0"/>
              <a:t>AY</a:t>
            </a:r>
            <a:r>
              <a:rPr sz="3000" spc="-5" dirty="0"/>
              <a:t>A</a:t>
            </a:r>
            <a:r>
              <a:rPr sz="3000" spc="-280" dirty="0"/>
              <a:t> </a:t>
            </a:r>
            <a:r>
              <a:rPr sz="3000" spc="-10" dirty="0"/>
              <a:t>TE</a:t>
            </a:r>
            <a:r>
              <a:rPr sz="3000" spc="-5" dirty="0"/>
              <a:t>C</a:t>
            </a:r>
            <a:r>
              <a:rPr sz="3000" spc="-20" dirty="0"/>
              <a:t>H</a:t>
            </a:r>
            <a:r>
              <a:rPr sz="3000" spc="-5" dirty="0"/>
              <a:t>N</a:t>
            </a:r>
            <a:r>
              <a:rPr sz="3000" spc="-20" dirty="0"/>
              <a:t>O</a:t>
            </a:r>
            <a:r>
              <a:rPr sz="3000" spc="-10" dirty="0"/>
              <a:t>L</a:t>
            </a:r>
            <a:r>
              <a:rPr sz="3000" dirty="0"/>
              <a:t>O</a:t>
            </a:r>
            <a:r>
              <a:rPr sz="3000" spc="-15" dirty="0"/>
              <a:t>G</a:t>
            </a:r>
            <a:r>
              <a:rPr sz="3000" spc="-5" dirty="0"/>
              <a:t>ICAL</a:t>
            </a:r>
            <a:r>
              <a:rPr sz="3000" spc="-120" dirty="0"/>
              <a:t> </a:t>
            </a:r>
            <a:r>
              <a:rPr sz="3000" spc="-5" dirty="0"/>
              <a:t>U</a:t>
            </a:r>
            <a:r>
              <a:rPr sz="3000" spc="-20" dirty="0"/>
              <a:t>N</a:t>
            </a:r>
            <a:r>
              <a:rPr sz="3000" spc="-5" dirty="0"/>
              <a:t>IVE</a:t>
            </a:r>
            <a:r>
              <a:rPr sz="3000" spc="-20" dirty="0"/>
              <a:t>R</a:t>
            </a:r>
            <a:r>
              <a:rPr sz="3000" dirty="0"/>
              <a:t>S</a:t>
            </a:r>
            <a:r>
              <a:rPr sz="3000" spc="-5" dirty="0"/>
              <a:t>ITY</a:t>
            </a:r>
            <a:endParaRPr sz="3000"/>
          </a:p>
        </p:txBody>
      </p:sp>
      <p:sp>
        <p:nvSpPr>
          <p:cNvPr id="5" name="object 5"/>
          <p:cNvSpPr txBox="1"/>
          <p:nvPr/>
        </p:nvSpPr>
        <p:spPr>
          <a:xfrm>
            <a:off x="2024633" y="820623"/>
            <a:ext cx="8143240" cy="1190625"/>
          </a:xfrm>
          <a:prstGeom prst="rect">
            <a:avLst/>
          </a:prstGeom>
        </p:spPr>
        <p:txBody>
          <a:bodyPr vert="horz" wrap="square" lIns="0" tIns="13970" rIns="0" bIns="0" rtlCol="0">
            <a:spAutoFit/>
          </a:bodyPr>
          <a:lstStyle/>
          <a:p>
            <a:pPr algn="ctr">
              <a:lnSpc>
                <a:spcPts val="3260"/>
              </a:lnSpc>
              <a:spcBef>
                <a:spcPts val="110"/>
              </a:spcBef>
            </a:pPr>
            <a:r>
              <a:rPr sz="2800" b="1" spc="-30" dirty="0">
                <a:latin typeface="Times New Roman" panose="02020603050405020304"/>
                <a:cs typeface="Times New Roman" panose="02020603050405020304"/>
              </a:rPr>
              <a:t>RAJARAJESWARI</a:t>
            </a:r>
            <a:r>
              <a:rPr sz="2800" b="1" dirty="0">
                <a:latin typeface="Times New Roman" panose="02020603050405020304"/>
                <a:cs typeface="Times New Roman" panose="02020603050405020304"/>
              </a:rPr>
              <a:t> COLLEGE</a:t>
            </a:r>
            <a:r>
              <a:rPr sz="2800" b="1" spc="-65" dirty="0">
                <a:latin typeface="Times New Roman" panose="02020603050405020304"/>
                <a:cs typeface="Times New Roman" panose="02020603050405020304"/>
              </a:rPr>
              <a:t> </a:t>
            </a:r>
            <a:r>
              <a:rPr sz="2800" b="1" spc="5" dirty="0">
                <a:latin typeface="Times New Roman" panose="02020603050405020304"/>
                <a:cs typeface="Times New Roman" panose="02020603050405020304"/>
              </a:rPr>
              <a:t>OF</a:t>
            </a:r>
            <a:r>
              <a:rPr sz="2800" b="1" spc="-110" dirty="0">
                <a:latin typeface="Times New Roman" panose="02020603050405020304"/>
                <a:cs typeface="Times New Roman" panose="02020603050405020304"/>
              </a:rPr>
              <a:t> </a:t>
            </a:r>
            <a:r>
              <a:rPr sz="2800" b="1" dirty="0">
                <a:latin typeface="Times New Roman" panose="02020603050405020304"/>
                <a:cs typeface="Times New Roman" panose="02020603050405020304"/>
              </a:rPr>
              <a:t>ENGINEERING</a:t>
            </a:r>
            <a:endParaRPr sz="2800">
              <a:latin typeface="Times New Roman" panose="02020603050405020304"/>
              <a:cs typeface="Times New Roman" panose="02020603050405020304"/>
            </a:endParaRPr>
          </a:p>
          <a:p>
            <a:pPr marL="1109980" marR="1101725" algn="ctr">
              <a:lnSpc>
                <a:spcPct val="89000"/>
              </a:lnSpc>
              <a:spcBef>
                <a:spcPts val="140"/>
              </a:spcBef>
            </a:pPr>
            <a:r>
              <a:rPr sz="1800" b="1" spc="-10" dirty="0">
                <a:latin typeface="Times New Roman" panose="02020603050405020304"/>
                <a:cs typeface="Times New Roman" panose="02020603050405020304"/>
              </a:rPr>
              <a:t>#14,Ramohalli</a:t>
            </a:r>
            <a:r>
              <a:rPr sz="1800" b="1" spc="50" dirty="0">
                <a:latin typeface="Times New Roman" panose="02020603050405020304"/>
                <a:cs typeface="Times New Roman" panose="02020603050405020304"/>
              </a:rPr>
              <a:t> </a:t>
            </a:r>
            <a:r>
              <a:rPr sz="1800" b="1" spc="-15" dirty="0">
                <a:latin typeface="Times New Roman" panose="02020603050405020304"/>
                <a:cs typeface="Times New Roman" panose="02020603050405020304"/>
              </a:rPr>
              <a:t>cross,</a:t>
            </a:r>
            <a:r>
              <a:rPr sz="1800" b="1" spc="30" dirty="0">
                <a:latin typeface="Times New Roman" panose="02020603050405020304"/>
                <a:cs typeface="Times New Roman" panose="02020603050405020304"/>
              </a:rPr>
              <a:t> </a:t>
            </a:r>
            <a:r>
              <a:rPr sz="1800" b="1" spc="-5" dirty="0">
                <a:latin typeface="Times New Roman" panose="02020603050405020304"/>
                <a:cs typeface="Times New Roman" panose="02020603050405020304"/>
              </a:rPr>
              <a:t>Mysore</a:t>
            </a:r>
            <a:r>
              <a:rPr sz="1800" b="1" spc="-35" dirty="0">
                <a:latin typeface="Times New Roman" panose="02020603050405020304"/>
                <a:cs typeface="Times New Roman" panose="02020603050405020304"/>
              </a:rPr>
              <a:t> </a:t>
            </a:r>
            <a:r>
              <a:rPr sz="1800" b="1" spc="-5" dirty="0">
                <a:latin typeface="Times New Roman" panose="02020603050405020304"/>
                <a:cs typeface="Times New Roman" panose="02020603050405020304"/>
              </a:rPr>
              <a:t>Road,Kumbalgodu,60074 </a:t>
            </a:r>
            <a:r>
              <a:rPr sz="1800" b="1" dirty="0">
                <a:latin typeface="Times New Roman" panose="02020603050405020304"/>
                <a:cs typeface="Times New Roman" panose="02020603050405020304"/>
              </a:rPr>
              <a:t> </a:t>
            </a:r>
            <a:r>
              <a:rPr sz="1800" b="1" spc="-5" dirty="0">
                <a:latin typeface="Times New Roman" panose="02020603050405020304"/>
                <a:cs typeface="Times New Roman" panose="02020603050405020304"/>
              </a:rPr>
              <a:t>Affiliated </a:t>
            </a:r>
            <a:r>
              <a:rPr sz="1800" b="1" dirty="0">
                <a:latin typeface="Times New Roman" panose="02020603050405020304"/>
                <a:cs typeface="Times New Roman" panose="02020603050405020304"/>
              </a:rPr>
              <a:t>to </a:t>
            </a:r>
            <a:r>
              <a:rPr sz="1800" b="1" spc="-10" dirty="0">
                <a:latin typeface="Times New Roman" panose="02020603050405020304"/>
                <a:cs typeface="Times New Roman" panose="02020603050405020304"/>
              </a:rPr>
              <a:t>VTU, </a:t>
            </a:r>
            <a:r>
              <a:rPr sz="1800" b="1" spc="-5" dirty="0">
                <a:latin typeface="Times New Roman" panose="02020603050405020304"/>
                <a:cs typeface="Times New Roman" panose="02020603050405020304"/>
              </a:rPr>
              <a:t>Belagavi, </a:t>
            </a:r>
            <a:r>
              <a:rPr sz="1800" b="1" spc="-15" dirty="0">
                <a:latin typeface="Times New Roman" panose="02020603050405020304"/>
                <a:cs typeface="Times New Roman" panose="02020603050405020304"/>
              </a:rPr>
              <a:t>Approved by </a:t>
            </a:r>
            <a:r>
              <a:rPr sz="1800" b="1" spc="-5" dirty="0">
                <a:latin typeface="Times New Roman" panose="02020603050405020304"/>
                <a:cs typeface="Times New Roman" panose="02020603050405020304"/>
              </a:rPr>
              <a:t>AICTE, </a:t>
            </a:r>
            <a:r>
              <a:rPr sz="1800" b="1" spc="-10" dirty="0">
                <a:latin typeface="Times New Roman" panose="02020603050405020304"/>
                <a:cs typeface="Times New Roman" panose="02020603050405020304"/>
              </a:rPr>
              <a:t>New Delhi </a:t>
            </a:r>
            <a:r>
              <a:rPr sz="1800" b="1" spc="-434" dirty="0">
                <a:latin typeface="Times New Roman" panose="02020603050405020304"/>
                <a:cs typeface="Times New Roman" panose="02020603050405020304"/>
              </a:rPr>
              <a:t> </a:t>
            </a:r>
            <a:r>
              <a:rPr sz="1800" b="1" dirty="0">
                <a:latin typeface="Times New Roman" panose="02020603050405020304"/>
                <a:cs typeface="Times New Roman" panose="02020603050405020304"/>
              </a:rPr>
              <a:t>(A</a:t>
            </a:r>
            <a:r>
              <a:rPr sz="1800" b="1" spc="-15" dirty="0">
                <a:latin typeface="Times New Roman" panose="02020603050405020304"/>
                <a:cs typeface="Times New Roman" panose="02020603050405020304"/>
              </a:rPr>
              <a:t>c</a:t>
            </a:r>
            <a:r>
              <a:rPr sz="1800" b="1" spc="-10" dirty="0">
                <a:latin typeface="Times New Roman" panose="02020603050405020304"/>
                <a:cs typeface="Times New Roman" panose="02020603050405020304"/>
              </a:rPr>
              <a:t>c</a:t>
            </a:r>
            <a:r>
              <a:rPr sz="1800" b="1" spc="-35" dirty="0">
                <a:latin typeface="Times New Roman" panose="02020603050405020304"/>
                <a:cs typeface="Times New Roman" panose="02020603050405020304"/>
              </a:rPr>
              <a:t>r</a:t>
            </a:r>
            <a:r>
              <a:rPr sz="1800" b="1" spc="-10" dirty="0">
                <a:latin typeface="Times New Roman" panose="02020603050405020304"/>
                <a:cs typeface="Times New Roman" panose="02020603050405020304"/>
              </a:rPr>
              <a:t>e</a:t>
            </a:r>
            <a:r>
              <a:rPr sz="1800" b="1" spc="-20" dirty="0">
                <a:latin typeface="Times New Roman" panose="02020603050405020304"/>
                <a:cs typeface="Times New Roman" panose="02020603050405020304"/>
              </a:rPr>
              <a:t>d</a:t>
            </a:r>
            <a:r>
              <a:rPr sz="1800" b="1" dirty="0">
                <a:latin typeface="Times New Roman" panose="02020603050405020304"/>
                <a:cs typeface="Times New Roman" panose="02020603050405020304"/>
              </a:rPr>
              <a:t>it</a:t>
            </a:r>
            <a:r>
              <a:rPr sz="1800" b="1" spc="-10" dirty="0">
                <a:latin typeface="Times New Roman" panose="02020603050405020304"/>
                <a:cs typeface="Times New Roman" panose="02020603050405020304"/>
              </a:rPr>
              <a:t>e</a:t>
            </a:r>
            <a:r>
              <a:rPr sz="1800" b="1" dirty="0">
                <a:latin typeface="Times New Roman" panose="02020603050405020304"/>
                <a:cs typeface="Times New Roman" panose="02020603050405020304"/>
              </a:rPr>
              <a:t>d</a:t>
            </a:r>
            <a:r>
              <a:rPr sz="1800" b="1" spc="35" dirty="0">
                <a:latin typeface="Times New Roman" panose="02020603050405020304"/>
                <a:cs typeface="Times New Roman" panose="02020603050405020304"/>
              </a:rPr>
              <a:t> </a:t>
            </a:r>
            <a:r>
              <a:rPr sz="1800" b="1" spc="-20" dirty="0">
                <a:latin typeface="Times New Roman" panose="02020603050405020304"/>
                <a:cs typeface="Times New Roman" panose="02020603050405020304"/>
              </a:rPr>
              <a:t>b</a:t>
            </a:r>
            <a:r>
              <a:rPr sz="1800" b="1" dirty="0">
                <a:latin typeface="Times New Roman" panose="02020603050405020304"/>
                <a:cs typeface="Times New Roman" panose="02020603050405020304"/>
              </a:rPr>
              <a:t>y</a:t>
            </a:r>
            <a:r>
              <a:rPr sz="1800" b="1" spc="5" dirty="0">
                <a:latin typeface="Times New Roman" panose="02020603050405020304"/>
                <a:cs typeface="Times New Roman" panose="02020603050405020304"/>
              </a:rPr>
              <a:t> </a:t>
            </a:r>
            <a:r>
              <a:rPr sz="1800" b="1" dirty="0">
                <a:latin typeface="Times New Roman" panose="02020603050405020304"/>
                <a:cs typeface="Times New Roman" panose="02020603050405020304"/>
              </a:rPr>
              <a:t>NAAC</a:t>
            </a:r>
            <a:r>
              <a:rPr sz="1800" b="1" spc="15" dirty="0">
                <a:latin typeface="Times New Roman" panose="02020603050405020304"/>
                <a:cs typeface="Times New Roman" panose="02020603050405020304"/>
              </a:rPr>
              <a:t> </a:t>
            </a:r>
            <a:r>
              <a:rPr sz="1800" b="1" spc="-5" dirty="0">
                <a:latin typeface="Times New Roman" panose="02020603050405020304"/>
                <a:cs typeface="Times New Roman" panose="02020603050405020304"/>
              </a:rPr>
              <a:t>‘</a:t>
            </a:r>
            <a:r>
              <a:rPr sz="1800" b="1" spc="-10" dirty="0">
                <a:latin typeface="Times New Roman" panose="02020603050405020304"/>
                <a:cs typeface="Times New Roman" panose="02020603050405020304"/>
              </a:rPr>
              <a:t>A</a:t>
            </a:r>
            <a:r>
              <a:rPr sz="1800" b="1" dirty="0">
                <a:latin typeface="Times New Roman" panose="02020603050405020304"/>
                <a:cs typeface="Times New Roman" panose="02020603050405020304"/>
              </a:rPr>
              <a:t>+’</a:t>
            </a:r>
            <a:r>
              <a:rPr sz="1800" b="1" spc="-140" dirty="0">
                <a:latin typeface="Times New Roman" panose="02020603050405020304"/>
                <a:cs typeface="Times New Roman" panose="02020603050405020304"/>
              </a:rPr>
              <a:t> </a:t>
            </a:r>
            <a:r>
              <a:rPr sz="1800" b="1" spc="-15" dirty="0">
                <a:latin typeface="Times New Roman" panose="02020603050405020304"/>
                <a:cs typeface="Times New Roman" panose="02020603050405020304"/>
              </a:rPr>
              <a:t>G</a:t>
            </a:r>
            <a:r>
              <a:rPr sz="1800" b="1" spc="-10" dirty="0">
                <a:latin typeface="Times New Roman" panose="02020603050405020304"/>
                <a:cs typeface="Times New Roman" panose="02020603050405020304"/>
              </a:rPr>
              <a:t>r</a:t>
            </a:r>
            <a:r>
              <a:rPr sz="1800" b="1" spc="-15" dirty="0">
                <a:latin typeface="Times New Roman" panose="02020603050405020304"/>
                <a:cs typeface="Times New Roman" panose="02020603050405020304"/>
              </a:rPr>
              <a:t>a</a:t>
            </a:r>
            <a:r>
              <a:rPr sz="1800" b="1" spc="-20" dirty="0">
                <a:latin typeface="Times New Roman" panose="02020603050405020304"/>
                <a:cs typeface="Times New Roman" panose="02020603050405020304"/>
              </a:rPr>
              <a:t>d</a:t>
            </a:r>
            <a:r>
              <a:rPr sz="1800" b="1" dirty="0">
                <a:latin typeface="Times New Roman" panose="02020603050405020304"/>
                <a:cs typeface="Times New Roman" panose="02020603050405020304"/>
              </a:rPr>
              <a:t>e</a:t>
            </a:r>
            <a:r>
              <a:rPr sz="1800" b="1" spc="40" dirty="0">
                <a:latin typeface="Times New Roman" panose="02020603050405020304"/>
                <a:cs typeface="Times New Roman" panose="02020603050405020304"/>
              </a:rPr>
              <a:t> </a:t>
            </a:r>
            <a:r>
              <a:rPr sz="1800" b="1" spc="-15" dirty="0">
                <a:latin typeface="Times New Roman" panose="02020603050405020304"/>
                <a:cs typeface="Times New Roman" panose="02020603050405020304"/>
              </a:rPr>
              <a:t>a</a:t>
            </a:r>
            <a:r>
              <a:rPr sz="1800" b="1" spc="-20" dirty="0">
                <a:latin typeface="Times New Roman" panose="02020603050405020304"/>
                <a:cs typeface="Times New Roman" panose="02020603050405020304"/>
              </a:rPr>
              <a:t>n</a:t>
            </a:r>
            <a:r>
              <a:rPr sz="1800" b="1" dirty="0">
                <a:latin typeface="Times New Roman" panose="02020603050405020304"/>
                <a:cs typeface="Times New Roman" panose="02020603050405020304"/>
              </a:rPr>
              <a:t>d</a:t>
            </a:r>
            <a:r>
              <a:rPr sz="1800" b="1" spc="5" dirty="0">
                <a:latin typeface="Times New Roman" panose="02020603050405020304"/>
                <a:cs typeface="Times New Roman" panose="02020603050405020304"/>
              </a:rPr>
              <a:t> </a:t>
            </a:r>
            <a:r>
              <a:rPr sz="1800" b="1" dirty="0">
                <a:latin typeface="Times New Roman" panose="02020603050405020304"/>
                <a:cs typeface="Times New Roman" panose="02020603050405020304"/>
              </a:rPr>
              <a:t>N</a:t>
            </a:r>
            <a:r>
              <a:rPr sz="1800" b="1" spc="10" dirty="0">
                <a:latin typeface="Times New Roman" panose="02020603050405020304"/>
                <a:cs typeface="Times New Roman" panose="02020603050405020304"/>
              </a:rPr>
              <a:t>B</a:t>
            </a:r>
            <a:r>
              <a:rPr sz="1800" b="1" dirty="0">
                <a:latin typeface="Times New Roman" panose="02020603050405020304"/>
                <a:cs typeface="Times New Roman" panose="02020603050405020304"/>
              </a:rPr>
              <a:t>A)</a:t>
            </a:r>
            <a:endParaRPr sz="1800">
              <a:latin typeface="Times New Roman" panose="02020603050405020304"/>
              <a:cs typeface="Times New Roman" panose="02020603050405020304"/>
            </a:endParaRPr>
          </a:p>
        </p:txBody>
      </p:sp>
      <p:grpSp>
        <p:nvGrpSpPr>
          <p:cNvPr id="6" name="object 6"/>
          <p:cNvGrpSpPr/>
          <p:nvPr/>
        </p:nvGrpSpPr>
        <p:grpSpPr>
          <a:xfrm>
            <a:off x="3395471" y="2063495"/>
            <a:ext cx="4968240" cy="1210310"/>
            <a:chOff x="3395471" y="2063495"/>
            <a:chExt cx="4968240" cy="1210310"/>
          </a:xfrm>
        </p:grpSpPr>
        <p:pic>
          <p:nvPicPr>
            <p:cNvPr id="7" name="object 7"/>
            <p:cNvPicPr/>
            <p:nvPr/>
          </p:nvPicPr>
          <p:blipFill>
            <a:blip r:embed="rId4" cstate="print"/>
            <a:stretch>
              <a:fillRect/>
            </a:stretch>
          </p:blipFill>
          <p:spPr>
            <a:xfrm>
              <a:off x="3395471" y="2063495"/>
              <a:ext cx="1438655" cy="1181466"/>
            </a:xfrm>
            <a:prstGeom prst="rect">
              <a:avLst/>
            </a:prstGeom>
          </p:spPr>
        </p:pic>
        <p:pic>
          <p:nvPicPr>
            <p:cNvPr id="8" name="object 8"/>
            <p:cNvPicPr/>
            <p:nvPr/>
          </p:nvPicPr>
          <p:blipFill>
            <a:blip r:embed="rId5" cstate="print"/>
            <a:stretch>
              <a:fillRect/>
            </a:stretch>
          </p:blipFill>
          <p:spPr>
            <a:xfrm>
              <a:off x="5443727" y="2139695"/>
              <a:ext cx="1170431" cy="1121664"/>
            </a:xfrm>
            <a:prstGeom prst="rect">
              <a:avLst/>
            </a:prstGeom>
          </p:spPr>
        </p:pic>
        <p:pic>
          <p:nvPicPr>
            <p:cNvPr id="9" name="object 9"/>
            <p:cNvPicPr/>
            <p:nvPr/>
          </p:nvPicPr>
          <p:blipFill>
            <a:blip r:embed="rId6" cstate="print"/>
            <a:stretch>
              <a:fillRect/>
            </a:stretch>
          </p:blipFill>
          <p:spPr>
            <a:xfrm>
              <a:off x="7083551" y="2127503"/>
              <a:ext cx="1280159" cy="1146048"/>
            </a:xfrm>
            <a:prstGeom prst="rect">
              <a:avLst/>
            </a:prstGeom>
          </p:spPr>
        </p:pic>
      </p:grpSp>
      <p:sp>
        <p:nvSpPr>
          <p:cNvPr id="10" name="object 10"/>
          <p:cNvSpPr txBox="1"/>
          <p:nvPr/>
        </p:nvSpPr>
        <p:spPr>
          <a:xfrm>
            <a:off x="7722869" y="4636744"/>
            <a:ext cx="2067560" cy="1260475"/>
          </a:xfrm>
          <a:prstGeom prst="rect">
            <a:avLst/>
          </a:prstGeom>
        </p:spPr>
        <p:txBody>
          <a:bodyPr vert="horz" wrap="square" lIns="0" tIns="11430" rIns="0" bIns="0" rtlCol="0">
            <a:spAutoFit/>
          </a:bodyPr>
          <a:lstStyle/>
          <a:p>
            <a:pPr marL="12700" marR="5080">
              <a:lnSpc>
                <a:spcPct val="119000"/>
              </a:lnSpc>
              <a:spcBef>
                <a:spcPts val="90"/>
              </a:spcBef>
            </a:pPr>
            <a:r>
              <a:rPr sz="1700" b="1" u="heavy" spc="-5" dirty="0">
                <a:uFill>
                  <a:solidFill>
                    <a:srgbClr val="000000"/>
                  </a:solidFill>
                </a:uFill>
                <a:latin typeface="Times New Roman" panose="02020603050405020304"/>
                <a:cs typeface="Times New Roman" panose="02020603050405020304"/>
              </a:rPr>
              <a:t>Under</a:t>
            </a:r>
            <a:r>
              <a:rPr sz="1700" b="1" u="heavy" spc="-55" dirty="0">
                <a:uFill>
                  <a:solidFill>
                    <a:srgbClr val="000000"/>
                  </a:solidFill>
                </a:uFill>
                <a:latin typeface="Times New Roman" panose="02020603050405020304"/>
                <a:cs typeface="Times New Roman" panose="02020603050405020304"/>
              </a:rPr>
              <a:t> </a:t>
            </a:r>
            <a:r>
              <a:rPr sz="1700" b="1" u="heavy" dirty="0">
                <a:uFill>
                  <a:solidFill>
                    <a:srgbClr val="000000"/>
                  </a:solidFill>
                </a:uFill>
                <a:latin typeface="Times New Roman" panose="02020603050405020304"/>
                <a:cs typeface="Times New Roman" panose="02020603050405020304"/>
              </a:rPr>
              <a:t>the</a:t>
            </a:r>
            <a:r>
              <a:rPr sz="1700" b="1" u="heavy" spc="-30" dirty="0">
                <a:uFill>
                  <a:solidFill>
                    <a:srgbClr val="000000"/>
                  </a:solidFill>
                </a:uFill>
                <a:latin typeface="Times New Roman" panose="02020603050405020304"/>
                <a:cs typeface="Times New Roman" panose="02020603050405020304"/>
              </a:rPr>
              <a:t> </a:t>
            </a:r>
            <a:r>
              <a:rPr sz="1700" b="1" u="heavy" dirty="0">
                <a:uFill>
                  <a:solidFill>
                    <a:srgbClr val="000000"/>
                  </a:solidFill>
                </a:uFill>
                <a:latin typeface="Times New Roman" panose="02020603050405020304"/>
                <a:cs typeface="Times New Roman" panose="02020603050405020304"/>
              </a:rPr>
              <a:t>guidance</a:t>
            </a:r>
            <a:r>
              <a:rPr sz="1700" b="1" u="heavy" spc="-20" dirty="0">
                <a:uFill>
                  <a:solidFill>
                    <a:srgbClr val="000000"/>
                  </a:solidFill>
                </a:uFill>
                <a:latin typeface="Times New Roman" panose="02020603050405020304"/>
                <a:cs typeface="Times New Roman" panose="02020603050405020304"/>
              </a:rPr>
              <a:t> </a:t>
            </a:r>
            <a:r>
              <a:rPr sz="1700" b="1" u="heavy" spc="-10" dirty="0">
                <a:uFill>
                  <a:solidFill>
                    <a:srgbClr val="000000"/>
                  </a:solidFill>
                </a:uFill>
                <a:latin typeface="Times New Roman" panose="02020603050405020304"/>
                <a:cs typeface="Times New Roman" panose="02020603050405020304"/>
              </a:rPr>
              <a:t>of </a:t>
            </a:r>
            <a:r>
              <a:rPr sz="1700" b="1" spc="-409" dirty="0">
                <a:latin typeface="Times New Roman" panose="02020603050405020304"/>
                <a:cs typeface="Times New Roman" panose="02020603050405020304"/>
              </a:rPr>
              <a:t> </a:t>
            </a:r>
            <a:r>
              <a:rPr sz="1700" b="1" dirty="0">
                <a:latin typeface="Times New Roman" panose="02020603050405020304"/>
                <a:cs typeface="Times New Roman" panose="02020603050405020304"/>
              </a:rPr>
              <a:t>Kiruthika</a:t>
            </a:r>
            <a:r>
              <a:rPr sz="1700" b="1" spc="-55" dirty="0">
                <a:latin typeface="Times New Roman" panose="02020603050405020304"/>
                <a:cs typeface="Times New Roman" panose="02020603050405020304"/>
              </a:rPr>
              <a:t> </a:t>
            </a:r>
            <a:r>
              <a:rPr sz="1700" b="1" dirty="0">
                <a:latin typeface="Times New Roman" panose="02020603050405020304"/>
                <a:cs typeface="Times New Roman" panose="02020603050405020304"/>
              </a:rPr>
              <a:t>K</a:t>
            </a:r>
            <a:r>
              <a:rPr sz="1700" b="1" spc="-20" dirty="0">
                <a:latin typeface="Times New Roman" panose="02020603050405020304"/>
                <a:cs typeface="Times New Roman" panose="02020603050405020304"/>
              </a:rPr>
              <a:t> </a:t>
            </a:r>
            <a:endParaRPr lang="en-US" sz="1700" b="1" spc="-20" dirty="0">
              <a:latin typeface="Times New Roman" panose="02020603050405020304"/>
              <a:cs typeface="Times New Roman" panose="02020603050405020304"/>
            </a:endParaRPr>
          </a:p>
          <a:p>
            <a:pPr marL="12700" marR="5080">
              <a:lnSpc>
                <a:spcPct val="119000"/>
              </a:lnSpc>
              <a:spcBef>
                <a:spcPts val="90"/>
              </a:spcBef>
            </a:pPr>
            <a:r>
              <a:rPr sz="1700" b="1" dirty="0">
                <a:latin typeface="Times New Roman" panose="02020603050405020304"/>
                <a:cs typeface="Times New Roman" panose="02020603050405020304"/>
              </a:rPr>
              <a:t>Assistant </a:t>
            </a:r>
            <a:r>
              <a:rPr sz="1700" b="1" spc="-50" dirty="0">
                <a:latin typeface="Times New Roman" panose="02020603050405020304"/>
                <a:cs typeface="Times New Roman" panose="02020603050405020304"/>
              </a:rPr>
              <a:t> </a:t>
            </a:r>
            <a:r>
              <a:rPr sz="1700" b="1" dirty="0">
                <a:latin typeface="Times New Roman" panose="02020603050405020304"/>
                <a:cs typeface="Times New Roman" panose="02020603050405020304"/>
              </a:rPr>
              <a:t>Professor Dept. </a:t>
            </a:r>
            <a:r>
              <a:rPr sz="1700" b="1" spc="-10" dirty="0">
                <a:latin typeface="Times New Roman" panose="02020603050405020304"/>
                <a:cs typeface="Times New Roman" panose="02020603050405020304"/>
              </a:rPr>
              <a:t>of </a:t>
            </a:r>
            <a:r>
              <a:rPr sz="1700" b="1" spc="-5" dirty="0">
                <a:latin typeface="Times New Roman" panose="02020603050405020304"/>
                <a:cs typeface="Times New Roman" panose="02020603050405020304"/>
              </a:rPr>
              <a:t> </a:t>
            </a:r>
            <a:r>
              <a:rPr sz="1700" b="1" spc="-10" dirty="0">
                <a:latin typeface="Times New Roman" panose="02020603050405020304"/>
                <a:cs typeface="Times New Roman" panose="02020603050405020304"/>
              </a:rPr>
              <a:t>EEE</a:t>
            </a:r>
            <a:endParaRPr sz="1700" dirty="0">
              <a:latin typeface="Times New Roman" panose="02020603050405020304"/>
              <a:cs typeface="Times New Roman" panose="02020603050405020304"/>
            </a:endParaRPr>
          </a:p>
        </p:txBody>
      </p:sp>
      <p:sp>
        <p:nvSpPr>
          <p:cNvPr id="11" name="object 11"/>
          <p:cNvSpPr txBox="1"/>
          <p:nvPr/>
        </p:nvSpPr>
        <p:spPr>
          <a:xfrm>
            <a:off x="405790" y="4636744"/>
            <a:ext cx="3354070" cy="1568450"/>
          </a:xfrm>
          <a:prstGeom prst="rect">
            <a:avLst/>
          </a:prstGeom>
        </p:spPr>
        <p:txBody>
          <a:bodyPr vert="horz" wrap="square" lIns="0" tIns="60960" rIns="0" bIns="0" rtlCol="0">
            <a:spAutoFit/>
          </a:bodyPr>
          <a:lstStyle/>
          <a:p>
            <a:pPr marL="12700">
              <a:lnSpc>
                <a:spcPct val="100000"/>
              </a:lnSpc>
              <a:spcBef>
                <a:spcPts val="480"/>
              </a:spcBef>
            </a:pPr>
            <a:r>
              <a:rPr sz="1700" b="1" u="heavy" spc="-10" dirty="0">
                <a:uFill>
                  <a:solidFill>
                    <a:srgbClr val="000000"/>
                  </a:solidFill>
                </a:uFill>
                <a:latin typeface="Times New Roman" panose="02020603050405020304"/>
                <a:cs typeface="Times New Roman" panose="02020603050405020304"/>
              </a:rPr>
              <a:t>P</a:t>
            </a:r>
            <a:r>
              <a:rPr sz="1700" b="1" u="heavy" spc="-15" dirty="0">
                <a:uFill>
                  <a:solidFill>
                    <a:srgbClr val="000000"/>
                  </a:solidFill>
                </a:uFill>
                <a:latin typeface="Times New Roman" panose="02020603050405020304"/>
                <a:cs typeface="Times New Roman" panose="02020603050405020304"/>
              </a:rPr>
              <a:t>r</a:t>
            </a:r>
            <a:r>
              <a:rPr sz="1700" b="1" u="heavy" spc="10" dirty="0">
                <a:uFill>
                  <a:solidFill>
                    <a:srgbClr val="000000"/>
                  </a:solidFill>
                </a:uFill>
                <a:latin typeface="Times New Roman" panose="02020603050405020304"/>
                <a:cs typeface="Times New Roman" panose="02020603050405020304"/>
              </a:rPr>
              <a:t>ese</a:t>
            </a:r>
            <a:r>
              <a:rPr sz="1700" b="1" u="heavy" spc="-10" dirty="0">
                <a:uFill>
                  <a:solidFill>
                    <a:srgbClr val="000000"/>
                  </a:solidFill>
                </a:uFill>
                <a:latin typeface="Times New Roman" panose="02020603050405020304"/>
                <a:cs typeface="Times New Roman" panose="02020603050405020304"/>
              </a:rPr>
              <a:t>n</a:t>
            </a:r>
            <a:r>
              <a:rPr sz="1700" b="1" u="heavy" spc="5" dirty="0">
                <a:uFill>
                  <a:solidFill>
                    <a:srgbClr val="000000"/>
                  </a:solidFill>
                </a:uFill>
                <a:latin typeface="Times New Roman" panose="02020603050405020304"/>
                <a:cs typeface="Times New Roman" panose="02020603050405020304"/>
              </a:rPr>
              <a:t>t</a:t>
            </a:r>
            <a:r>
              <a:rPr sz="1700" b="1" u="heavy" spc="10" dirty="0">
                <a:uFill>
                  <a:solidFill>
                    <a:srgbClr val="000000"/>
                  </a:solidFill>
                </a:uFill>
                <a:latin typeface="Times New Roman" panose="02020603050405020304"/>
                <a:cs typeface="Times New Roman" panose="02020603050405020304"/>
              </a:rPr>
              <a:t>e</a:t>
            </a:r>
            <a:r>
              <a:rPr sz="1700" b="1" u="heavy" dirty="0">
                <a:uFill>
                  <a:solidFill>
                    <a:srgbClr val="000000"/>
                  </a:solidFill>
                </a:uFill>
                <a:latin typeface="Times New Roman" panose="02020603050405020304"/>
                <a:cs typeface="Times New Roman" panose="02020603050405020304"/>
              </a:rPr>
              <a:t>d</a:t>
            </a:r>
            <a:r>
              <a:rPr sz="1700" b="1" u="heavy" spc="-85" dirty="0">
                <a:uFill>
                  <a:solidFill>
                    <a:srgbClr val="000000"/>
                  </a:solidFill>
                </a:uFill>
                <a:latin typeface="Times New Roman" panose="02020603050405020304"/>
                <a:cs typeface="Times New Roman" panose="02020603050405020304"/>
              </a:rPr>
              <a:t> </a:t>
            </a:r>
            <a:r>
              <a:rPr sz="1700" b="1" u="heavy" spc="15" dirty="0">
                <a:uFill>
                  <a:solidFill>
                    <a:srgbClr val="000000"/>
                  </a:solidFill>
                </a:uFill>
                <a:latin typeface="Times New Roman" panose="02020603050405020304"/>
                <a:cs typeface="Times New Roman" panose="02020603050405020304"/>
              </a:rPr>
              <a:t>B</a:t>
            </a:r>
            <a:r>
              <a:rPr sz="1700" b="1" u="heavy" spc="10" dirty="0">
                <a:uFill>
                  <a:solidFill>
                    <a:srgbClr val="000000"/>
                  </a:solidFill>
                </a:uFill>
                <a:latin typeface="Times New Roman" panose="02020603050405020304"/>
                <a:cs typeface="Times New Roman" panose="02020603050405020304"/>
              </a:rPr>
              <a:t>y</a:t>
            </a:r>
            <a:r>
              <a:rPr sz="1700" dirty="0">
                <a:latin typeface="Times New Roman" panose="02020603050405020304"/>
                <a:cs typeface="Times New Roman" panose="02020603050405020304"/>
              </a:rPr>
              <a:t>:</a:t>
            </a:r>
            <a:endParaRPr sz="1700">
              <a:latin typeface="Times New Roman" panose="02020603050405020304"/>
              <a:cs typeface="Times New Roman" panose="02020603050405020304"/>
            </a:endParaRPr>
          </a:p>
          <a:p>
            <a:pPr marL="12700" marR="5080">
              <a:lnSpc>
                <a:spcPts val="2450"/>
              </a:lnSpc>
              <a:spcBef>
                <a:spcPts val="125"/>
              </a:spcBef>
            </a:pPr>
            <a:r>
              <a:rPr sz="1700" b="1" dirty="0">
                <a:latin typeface="Times New Roman" panose="02020603050405020304"/>
                <a:cs typeface="Times New Roman" panose="02020603050405020304"/>
              </a:rPr>
              <a:t>Bhumika</a:t>
            </a:r>
            <a:r>
              <a:rPr sz="1700" b="1" spc="-15" dirty="0">
                <a:latin typeface="Times New Roman" panose="02020603050405020304"/>
                <a:cs typeface="Times New Roman" panose="02020603050405020304"/>
              </a:rPr>
              <a:t> </a:t>
            </a:r>
            <a:r>
              <a:rPr sz="1700" b="1" dirty="0">
                <a:latin typeface="Times New Roman" panose="02020603050405020304"/>
                <a:cs typeface="Times New Roman" panose="02020603050405020304"/>
              </a:rPr>
              <a:t>K Ramesh</a:t>
            </a:r>
            <a:r>
              <a:rPr sz="1700" b="1" spc="-45" dirty="0">
                <a:latin typeface="Times New Roman" panose="02020603050405020304"/>
                <a:cs typeface="Times New Roman" panose="02020603050405020304"/>
              </a:rPr>
              <a:t> </a:t>
            </a:r>
            <a:r>
              <a:rPr sz="1700" b="1" dirty="0">
                <a:latin typeface="Times New Roman" panose="02020603050405020304"/>
                <a:cs typeface="Times New Roman" panose="02020603050405020304"/>
              </a:rPr>
              <a:t>(1RR21EE004) </a:t>
            </a:r>
            <a:r>
              <a:rPr sz="1700" b="1" spc="-409" dirty="0">
                <a:latin typeface="Times New Roman" panose="02020603050405020304"/>
                <a:cs typeface="Times New Roman" panose="02020603050405020304"/>
              </a:rPr>
              <a:t> </a:t>
            </a:r>
            <a:r>
              <a:rPr sz="1700" b="1" spc="-15" dirty="0">
                <a:latin typeface="Times New Roman" panose="02020603050405020304"/>
                <a:cs typeface="Times New Roman" panose="02020603050405020304"/>
              </a:rPr>
              <a:t>Vishal</a:t>
            </a:r>
            <a:r>
              <a:rPr sz="1700" b="1" dirty="0">
                <a:latin typeface="Times New Roman" panose="02020603050405020304"/>
                <a:cs typeface="Times New Roman" panose="02020603050405020304"/>
              </a:rPr>
              <a:t> G (1RR21EE013)</a:t>
            </a:r>
            <a:endParaRPr sz="1700">
              <a:latin typeface="Times New Roman" panose="02020603050405020304"/>
              <a:cs typeface="Times New Roman" panose="02020603050405020304"/>
            </a:endParaRPr>
          </a:p>
          <a:p>
            <a:pPr marL="12700">
              <a:lnSpc>
                <a:spcPct val="100000"/>
              </a:lnSpc>
              <a:spcBef>
                <a:spcPts val="235"/>
              </a:spcBef>
            </a:pPr>
            <a:r>
              <a:rPr sz="1700" b="1" spc="-20" dirty="0">
                <a:latin typeface="Times New Roman" panose="02020603050405020304"/>
                <a:cs typeface="Times New Roman" panose="02020603050405020304"/>
              </a:rPr>
              <a:t>Vivek</a:t>
            </a:r>
            <a:r>
              <a:rPr sz="1700" b="1" dirty="0">
                <a:latin typeface="Times New Roman" panose="02020603050405020304"/>
                <a:cs typeface="Times New Roman" panose="02020603050405020304"/>
              </a:rPr>
              <a:t> N</a:t>
            </a:r>
            <a:r>
              <a:rPr sz="1700" b="1" spc="-10" dirty="0">
                <a:latin typeface="Times New Roman" panose="02020603050405020304"/>
                <a:cs typeface="Times New Roman" panose="02020603050405020304"/>
              </a:rPr>
              <a:t> </a:t>
            </a:r>
            <a:r>
              <a:rPr sz="1700" b="1" dirty="0">
                <a:latin typeface="Times New Roman" panose="02020603050405020304"/>
                <a:cs typeface="Times New Roman" panose="02020603050405020304"/>
              </a:rPr>
              <a:t>(1RR21EE014)</a:t>
            </a:r>
            <a:endParaRPr sz="1700">
              <a:latin typeface="Times New Roman" panose="02020603050405020304"/>
              <a:cs typeface="Times New Roman" panose="02020603050405020304"/>
            </a:endParaRPr>
          </a:p>
          <a:p>
            <a:pPr marL="12700">
              <a:lnSpc>
                <a:spcPct val="100000"/>
              </a:lnSpc>
              <a:spcBef>
                <a:spcPts val="385"/>
              </a:spcBef>
            </a:pPr>
            <a:r>
              <a:rPr sz="1700" b="1" dirty="0">
                <a:latin typeface="Times New Roman" panose="02020603050405020304"/>
                <a:cs typeface="Times New Roman" panose="02020603050405020304"/>
              </a:rPr>
              <a:t>Jyoti</a:t>
            </a:r>
            <a:r>
              <a:rPr sz="1700" b="1" spc="-50" dirty="0">
                <a:latin typeface="Times New Roman" panose="02020603050405020304"/>
                <a:cs typeface="Times New Roman" panose="02020603050405020304"/>
              </a:rPr>
              <a:t> </a:t>
            </a:r>
            <a:r>
              <a:rPr sz="1700" b="1" dirty="0">
                <a:latin typeface="Times New Roman" panose="02020603050405020304"/>
                <a:cs typeface="Times New Roman" panose="02020603050405020304"/>
              </a:rPr>
              <a:t>(1RR22EE408)</a:t>
            </a:r>
            <a:endParaRPr sz="1700">
              <a:latin typeface="Times New Roman" panose="02020603050405020304"/>
              <a:cs typeface="Times New Roman" panose="02020603050405020304"/>
            </a:endParaRPr>
          </a:p>
        </p:txBody>
      </p:sp>
      <p:pic>
        <p:nvPicPr>
          <p:cNvPr id="12" name="object 12"/>
          <p:cNvPicPr/>
          <p:nvPr/>
        </p:nvPicPr>
        <p:blipFill>
          <a:blip r:embed="rId7" cstate="print"/>
          <a:stretch>
            <a:fillRect/>
          </a:stretch>
        </p:blipFill>
        <p:spPr>
          <a:xfrm>
            <a:off x="4928615" y="2017776"/>
            <a:ext cx="1825751" cy="1368552"/>
          </a:xfrm>
          <a:prstGeom prst="rect">
            <a:avLst/>
          </a:prstGeom>
        </p:spPr>
      </p:pic>
      <p:sp>
        <p:nvSpPr>
          <p:cNvPr id="13" name="object 13"/>
          <p:cNvSpPr txBox="1"/>
          <p:nvPr/>
        </p:nvSpPr>
        <p:spPr>
          <a:xfrm>
            <a:off x="795324" y="3342589"/>
            <a:ext cx="10016490" cy="1095375"/>
          </a:xfrm>
          <a:prstGeom prst="rect">
            <a:avLst/>
          </a:prstGeom>
        </p:spPr>
        <p:txBody>
          <a:bodyPr vert="horz" wrap="square" lIns="0" tIns="12700" rIns="0" bIns="0" rtlCol="0">
            <a:spAutoFit/>
          </a:bodyPr>
          <a:lstStyle/>
          <a:p>
            <a:pPr algn="ctr">
              <a:lnSpc>
                <a:spcPct val="100000"/>
              </a:lnSpc>
              <a:spcBef>
                <a:spcPts val="100"/>
              </a:spcBef>
            </a:pPr>
            <a:r>
              <a:rPr sz="2400" b="1" dirty="0">
                <a:latin typeface="Times New Roman" panose="02020603050405020304"/>
                <a:cs typeface="Times New Roman" panose="02020603050405020304"/>
              </a:rPr>
              <a:t>DE</a:t>
            </a:r>
            <a:r>
              <a:rPr sz="2400" b="1" spc="-190" dirty="0">
                <a:latin typeface="Times New Roman" panose="02020603050405020304"/>
                <a:cs typeface="Times New Roman" panose="02020603050405020304"/>
              </a:rPr>
              <a:t>P</a:t>
            </a:r>
            <a:r>
              <a:rPr sz="2400" b="1" dirty="0">
                <a:latin typeface="Times New Roman" panose="02020603050405020304"/>
                <a:cs typeface="Times New Roman" panose="02020603050405020304"/>
              </a:rPr>
              <a:t>A</a:t>
            </a:r>
            <a:r>
              <a:rPr sz="2400" b="1" spc="-105" dirty="0">
                <a:latin typeface="Times New Roman" panose="02020603050405020304"/>
                <a:cs typeface="Times New Roman" panose="02020603050405020304"/>
              </a:rPr>
              <a:t>R</a:t>
            </a:r>
            <a:r>
              <a:rPr sz="2400" b="1" dirty="0">
                <a:latin typeface="Times New Roman" panose="02020603050405020304"/>
                <a:cs typeface="Times New Roman" panose="02020603050405020304"/>
              </a:rPr>
              <a:t>T</a:t>
            </a:r>
            <a:r>
              <a:rPr sz="2400" b="1" spc="-10" dirty="0">
                <a:latin typeface="Times New Roman" panose="02020603050405020304"/>
                <a:cs typeface="Times New Roman" panose="02020603050405020304"/>
              </a:rPr>
              <a:t>M</a:t>
            </a:r>
            <a:r>
              <a:rPr sz="2400" b="1" dirty="0">
                <a:latin typeface="Times New Roman" panose="02020603050405020304"/>
                <a:cs typeface="Times New Roman" panose="02020603050405020304"/>
              </a:rPr>
              <a:t>ENT OF</a:t>
            </a:r>
            <a:r>
              <a:rPr sz="2400" b="1" spc="-9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ELECTRICAL</a:t>
            </a:r>
            <a:r>
              <a:rPr sz="2400" b="1" spc="-29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A</a:t>
            </a:r>
            <a:r>
              <a:rPr sz="2400" b="1" spc="-10" dirty="0">
                <a:latin typeface="Times New Roman" panose="02020603050405020304"/>
                <a:cs typeface="Times New Roman" panose="02020603050405020304"/>
              </a:rPr>
              <a:t>N</a:t>
            </a:r>
            <a:r>
              <a:rPr sz="2400" b="1" dirty="0">
                <a:latin typeface="Times New Roman" panose="02020603050405020304"/>
                <a:cs typeface="Times New Roman" panose="02020603050405020304"/>
              </a:rPr>
              <a:t>D</a:t>
            </a:r>
            <a:r>
              <a:rPr sz="2400" b="1" spc="40"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ELECTRONICS</a:t>
            </a:r>
            <a:r>
              <a:rPr sz="2400" b="1" spc="-55" dirty="0">
                <a:latin typeface="Times New Roman" panose="02020603050405020304"/>
                <a:cs typeface="Times New Roman" panose="02020603050405020304"/>
              </a:rPr>
              <a:t> </a:t>
            </a:r>
            <a:r>
              <a:rPr sz="2400" b="1" dirty="0">
                <a:latin typeface="Times New Roman" panose="02020603050405020304"/>
                <a:cs typeface="Times New Roman" panose="02020603050405020304"/>
              </a:rPr>
              <a:t>EN</a:t>
            </a:r>
            <a:r>
              <a:rPr sz="2400" b="1" spc="-25" dirty="0">
                <a:latin typeface="Times New Roman" panose="02020603050405020304"/>
                <a:cs typeface="Times New Roman" panose="02020603050405020304"/>
              </a:rPr>
              <a:t>G</a:t>
            </a:r>
            <a:r>
              <a:rPr sz="2400" b="1" dirty="0">
                <a:latin typeface="Times New Roman" panose="02020603050405020304"/>
                <a:cs typeface="Times New Roman" panose="02020603050405020304"/>
              </a:rPr>
              <a:t>INEERING</a:t>
            </a:r>
            <a:endParaRPr sz="2400">
              <a:latin typeface="Times New Roman" panose="02020603050405020304"/>
              <a:cs typeface="Times New Roman" panose="02020603050405020304"/>
            </a:endParaRPr>
          </a:p>
          <a:p>
            <a:pPr marL="302895" algn="ctr">
              <a:lnSpc>
                <a:spcPts val="2585"/>
              </a:lnSpc>
              <a:spcBef>
                <a:spcPts val="5"/>
              </a:spcBef>
            </a:pPr>
            <a:r>
              <a:rPr sz="2400" b="1" dirty="0">
                <a:latin typeface="Times New Roman" panose="02020603050405020304"/>
                <a:cs typeface="Times New Roman" panose="02020603050405020304"/>
              </a:rPr>
              <a:t>SUBJECT</a:t>
            </a:r>
            <a:r>
              <a:rPr sz="2400" b="1" spc="-70"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CODE:</a:t>
            </a:r>
            <a:r>
              <a:rPr sz="2400" b="1" spc="-20" dirty="0">
                <a:latin typeface="Times New Roman" panose="02020603050405020304"/>
                <a:cs typeface="Times New Roman" panose="02020603050405020304"/>
              </a:rPr>
              <a:t> </a:t>
            </a:r>
            <a:r>
              <a:rPr sz="2400" b="1" spc="-5" dirty="0">
                <a:latin typeface="Times New Roman" panose="02020603050405020304"/>
                <a:cs typeface="Times New Roman" panose="02020603050405020304"/>
              </a:rPr>
              <a:t>21EEMP67</a:t>
            </a:r>
            <a:endParaRPr sz="2400">
              <a:latin typeface="Times New Roman" panose="02020603050405020304"/>
              <a:cs typeface="Times New Roman" panose="02020603050405020304"/>
            </a:endParaRPr>
          </a:p>
          <a:p>
            <a:pPr marL="588010" algn="ctr">
              <a:lnSpc>
                <a:spcPts val="2945"/>
              </a:lnSpc>
            </a:pPr>
            <a:r>
              <a:rPr sz="2400" b="1" spc="-15" dirty="0">
                <a:latin typeface="Times New Roman" panose="02020603050405020304"/>
                <a:cs typeface="Times New Roman" panose="02020603050405020304"/>
              </a:rPr>
              <a:t>TOPIC:</a:t>
            </a:r>
            <a:r>
              <a:rPr sz="2400" b="1" spc="5" dirty="0">
                <a:latin typeface="Times New Roman" panose="02020603050405020304"/>
                <a:cs typeface="Times New Roman" panose="02020603050405020304"/>
              </a:rPr>
              <a:t> </a:t>
            </a:r>
            <a:r>
              <a:rPr sz="2700" b="1" spc="5" dirty="0">
                <a:latin typeface="Times New Roman" panose="02020603050405020304"/>
                <a:cs typeface="Times New Roman" panose="02020603050405020304"/>
              </a:rPr>
              <a:t>“IC</a:t>
            </a:r>
            <a:r>
              <a:rPr sz="2700" b="1" spc="-80" dirty="0">
                <a:latin typeface="Times New Roman" panose="02020603050405020304"/>
                <a:cs typeface="Times New Roman" panose="02020603050405020304"/>
              </a:rPr>
              <a:t> </a:t>
            </a:r>
            <a:r>
              <a:rPr sz="2700" b="1" dirty="0">
                <a:latin typeface="Times New Roman" panose="02020603050405020304"/>
                <a:cs typeface="Times New Roman" panose="02020603050405020304"/>
              </a:rPr>
              <a:t>TESTER</a:t>
            </a:r>
            <a:r>
              <a:rPr sz="2700" b="1" spc="-55" dirty="0">
                <a:latin typeface="Times New Roman" panose="02020603050405020304"/>
                <a:cs typeface="Times New Roman" panose="02020603050405020304"/>
              </a:rPr>
              <a:t> </a:t>
            </a:r>
            <a:r>
              <a:rPr sz="2700" b="1" spc="10" dirty="0">
                <a:latin typeface="Times New Roman" panose="02020603050405020304"/>
                <a:cs typeface="Times New Roman" panose="02020603050405020304"/>
              </a:rPr>
              <a:t>USING</a:t>
            </a:r>
            <a:r>
              <a:rPr sz="2700" b="1" spc="-55" dirty="0">
                <a:latin typeface="Times New Roman" panose="02020603050405020304"/>
                <a:cs typeface="Times New Roman" panose="02020603050405020304"/>
              </a:rPr>
              <a:t> </a:t>
            </a:r>
            <a:r>
              <a:rPr sz="2700" b="1" spc="-20" dirty="0">
                <a:latin typeface="Times New Roman" panose="02020603050405020304"/>
                <a:cs typeface="Times New Roman" panose="02020603050405020304"/>
              </a:rPr>
              <a:t>MATLAB”</a:t>
            </a:r>
            <a:endParaRPr sz="2700">
              <a:latin typeface="Times New Roman" panose="02020603050405020304"/>
              <a:cs typeface="Times New Roman" panose="02020603050405020304"/>
            </a:endParaRPr>
          </a:p>
        </p:txBody>
      </p:sp>
      <p:sp>
        <p:nvSpPr>
          <p:cNvPr id="14" name="object 14"/>
          <p:cNvSpPr/>
          <p:nvPr/>
        </p:nvSpPr>
        <p:spPr>
          <a:xfrm>
            <a:off x="236220" y="300227"/>
            <a:ext cx="11722735" cy="6129655"/>
          </a:xfrm>
          <a:custGeom>
            <a:avLst/>
            <a:gdLst/>
            <a:ahLst/>
            <a:cxnLst/>
            <a:rect l="l" t="t" r="r" b="b"/>
            <a:pathLst>
              <a:path w="11722735" h="6129655">
                <a:moveTo>
                  <a:pt x="0" y="6129528"/>
                </a:moveTo>
                <a:lnTo>
                  <a:pt x="11722608" y="6129528"/>
                </a:lnTo>
                <a:lnTo>
                  <a:pt x="11722608" y="0"/>
                </a:lnTo>
                <a:lnTo>
                  <a:pt x="0" y="0"/>
                </a:lnTo>
                <a:lnTo>
                  <a:pt x="0" y="6129528"/>
                </a:lnTo>
                <a:close/>
              </a:path>
            </a:pathLst>
          </a:custGeom>
          <a:ln w="27432">
            <a:solidFill>
              <a:srgbClr val="000000"/>
            </a:solidFill>
          </a:ln>
        </p:spPr>
        <p:txBody>
          <a:bodyPr wrap="square" lIns="0" tIns="0" rIns="0" bIns="0" rtlCol="0"/>
          <a:lstStyle/>
          <a:p>
            <a:endParaRPr/>
          </a:p>
        </p:txBody>
      </p:sp>
      <p:sp>
        <p:nvSpPr>
          <p:cNvPr id="15" name="object 15"/>
          <p:cNvSpPr txBox="1"/>
          <p:nvPr/>
        </p:nvSpPr>
        <p:spPr>
          <a:xfrm>
            <a:off x="405790" y="78486"/>
            <a:ext cx="1642745" cy="179070"/>
          </a:xfrm>
          <a:prstGeom prst="rect">
            <a:avLst/>
          </a:prstGeom>
        </p:spPr>
        <p:txBody>
          <a:bodyPr vert="horz" wrap="square" lIns="0" tIns="13335" rIns="0" bIns="0" rtlCol="0">
            <a:spAutoFit/>
          </a:bodyPr>
          <a:lstStyle/>
          <a:p>
            <a:pPr marL="12700">
              <a:lnSpc>
                <a:spcPct val="100000"/>
              </a:lnSpc>
              <a:spcBef>
                <a:spcPts val="105"/>
              </a:spcBef>
            </a:pPr>
            <a:r>
              <a:rPr sz="1000" dirty="0">
                <a:latin typeface="Times New Roman" panose="02020603050405020304"/>
                <a:cs typeface="Times New Roman" panose="02020603050405020304"/>
              </a:rPr>
              <a:t>IC</a:t>
            </a:r>
            <a:r>
              <a:rPr sz="1000" spc="-10" dirty="0">
                <a:latin typeface="Times New Roman" panose="02020603050405020304"/>
                <a:cs typeface="Times New Roman" panose="02020603050405020304"/>
              </a:rPr>
              <a:t> </a:t>
            </a:r>
            <a:r>
              <a:rPr sz="1000" spc="5" dirty="0">
                <a:latin typeface="Times New Roman" panose="02020603050405020304"/>
                <a:cs typeface="Times New Roman" panose="02020603050405020304"/>
              </a:rPr>
              <a:t>TE</a:t>
            </a:r>
            <a:r>
              <a:rPr sz="1000" spc="-10" dirty="0">
                <a:latin typeface="Times New Roman" panose="02020603050405020304"/>
                <a:cs typeface="Times New Roman" panose="02020603050405020304"/>
              </a:rPr>
              <a:t>S</a:t>
            </a:r>
            <a:r>
              <a:rPr sz="1000" spc="5" dirty="0">
                <a:latin typeface="Times New Roman" panose="02020603050405020304"/>
                <a:cs typeface="Times New Roman" panose="02020603050405020304"/>
              </a:rPr>
              <a:t>TER</a:t>
            </a:r>
            <a:r>
              <a:rPr sz="1000" spc="-60" dirty="0">
                <a:latin typeface="Times New Roman" panose="02020603050405020304"/>
                <a:cs typeface="Times New Roman" panose="02020603050405020304"/>
              </a:rPr>
              <a:t> </a:t>
            </a:r>
            <a:r>
              <a:rPr sz="1000" spc="-25" dirty="0">
                <a:latin typeface="Times New Roman" panose="02020603050405020304"/>
                <a:cs typeface="Times New Roman" panose="02020603050405020304"/>
              </a:rPr>
              <a:t>U</a:t>
            </a:r>
            <a:r>
              <a:rPr sz="1000" spc="-10" dirty="0">
                <a:latin typeface="Times New Roman" panose="02020603050405020304"/>
                <a:cs typeface="Times New Roman" panose="02020603050405020304"/>
              </a:rPr>
              <a:t>S</a:t>
            </a:r>
            <a:r>
              <a:rPr sz="1000" dirty="0">
                <a:latin typeface="Times New Roman" panose="02020603050405020304"/>
                <a:cs typeface="Times New Roman" panose="02020603050405020304"/>
              </a:rPr>
              <a:t>ING</a:t>
            </a:r>
            <a:r>
              <a:rPr sz="1000" spc="25" dirty="0">
                <a:latin typeface="Times New Roman" panose="02020603050405020304"/>
                <a:cs typeface="Times New Roman" panose="02020603050405020304"/>
              </a:rPr>
              <a:t> </a:t>
            </a:r>
            <a:r>
              <a:rPr sz="1000" spc="-5" dirty="0">
                <a:latin typeface="Times New Roman" panose="02020603050405020304"/>
                <a:cs typeface="Times New Roman" panose="02020603050405020304"/>
              </a:rPr>
              <a:t>M</a:t>
            </a:r>
            <a:r>
              <a:rPr sz="1000" dirty="0">
                <a:latin typeface="Times New Roman" panose="02020603050405020304"/>
                <a:cs typeface="Times New Roman" panose="02020603050405020304"/>
              </a:rPr>
              <a:t>A</a:t>
            </a:r>
            <a:r>
              <a:rPr sz="1000" spc="5" dirty="0">
                <a:latin typeface="Times New Roman" panose="02020603050405020304"/>
                <a:cs typeface="Times New Roman" panose="02020603050405020304"/>
              </a:rPr>
              <a:t>T</a:t>
            </a:r>
            <a:r>
              <a:rPr sz="1000" spc="-15" dirty="0">
                <a:latin typeface="Times New Roman" panose="02020603050405020304"/>
                <a:cs typeface="Times New Roman" panose="02020603050405020304"/>
              </a:rPr>
              <a:t>L</a:t>
            </a:r>
            <a:r>
              <a:rPr sz="1000" dirty="0">
                <a:latin typeface="Times New Roman" panose="02020603050405020304"/>
                <a:cs typeface="Times New Roman" panose="02020603050405020304"/>
              </a:rPr>
              <a:t>A</a:t>
            </a:r>
            <a:r>
              <a:rPr sz="1000" spc="5" dirty="0">
                <a:latin typeface="Times New Roman" panose="02020603050405020304"/>
                <a:cs typeface="Times New Roman" panose="02020603050405020304"/>
              </a:rPr>
              <a:t>B</a:t>
            </a:r>
            <a:endParaRPr sz="1000">
              <a:latin typeface="Times New Roman" panose="02020603050405020304"/>
              <a:cs typeface="Times New Roman" panose="02020603050405020304"/>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30" dirty="0"/>
              <a:t>DEPT.</a:t>
            </a:r>
            <a:r>
              <a:rPr spc="-15" dirty="0"/>
              <a:t> </a:t>
            </a:r>
            <a:r>
              <a:rPr spc="-5" dirty="0"/>
              <a:t>OF</a:t>
            </a:r>
            <a:r>
              <a:rPr spc="-35" dirty="0"/>
              <a:t> </a:t>
            </a:r>
            <a:r>
              <a:rPr spc="-10" dirty="0"/>
              <a:t>EEE</a:t>
            </a:r>
          </a:p>
        </p:txBody>
      </p:sp>
      <p:sp>
        <p:nvSpPr>
          <p:cNvPr id="17" name="object 17"/>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10" dirty="0"/>
              <a:t>2023-24</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61664" y="680669"/>
            <a:ext cx="4195445" cy="695325"/>
          </a:xfrm>
          <a:prstGeom prst="rect">
            <a:avLst/>
          </a:prstGeom>
        </p:spPr>
        <p:txBody>
          <a:bodyPr vert="horz" wrap="square" lIns="0" tIns="12065" rIns="0" bIns="0" rtlCol="0">
            <a:spAutoFit/>
          </a:bodyPr>
          <a:lstStyle/>
          <a:p>
            <a:pPr marL="12700">
              <a:lnSpc>
                <a:spcPct val="100000"/>
              </a:lnSpc>
              <a:spcBef>
                <a:spcPts val="95"/>
              </a:spcBef>
            </a:pPr>
            <a:r>
              <a:rPr spc="-40" dirty="0"/>
              <a:t>APPLICATIONS</a:t>
            </a:r>
          </a:p>
        </p:txBody>
      </p:sp>
      <p:grpSp>
        <p:nvGrpSpPr>
          <p:cNvPr id="3" name="object 3"/>
          <p:cNvGrpSpPr/>
          <p:nvPr/>
        </p:nvGrpSpPr>
        <p:grpSpPr>
          <a:xfrm>
            <a:off x="222504" y="438912"/>
            <a:ext cx="11750040" cy="6075045"/>
            <a:chOff x="222504" y="438912"/>
            <a:chExt cx="11750040" cy="6075045"/>
          </a:xfrm>
        </p:grpSpPr>
        <p:sp>
          <p:nvSpPr>
            <p:cNvPr id="4" name="object 4"/>
            <p:cNvSpPr/>
            <p:nvPr/>
          </p:nvSpPr>
          <p:spPr>
            <a:xfrm>
              <a:off x="236220" y="452628"/>
              <a:ext cx="11722735" cy="6047740"/>
            </a:xfrm>
            <a:custGeom>
              <a:avLst/>
              <a:gdLst/>
              <a:ahLst/>
              <a:cxnLst/>
              <a:rect l="l" t="t" r="r" b="b"/>
              <a:pathLst>
                <a:path w="11722735" h="6047740">
                  <a:moveTo>
                    <a:pt x="0" y="6047232"/>
                  </a:moveTo>
                  <a:lnTo>
                    <a:pt x="11722608" y="6047232"/>
                  </a:lnTo>
                  <a:lnTo>
                    <a:pt x="11722608" y="0"/>
                  </a:lnTo>
                  <a:lnTo>
                    <a:pt x="0" y="0"/>
                  </a:lnTo>
                  <a:lnTo>
                    <a:pt x="0" y="6047232"/>
                  </a:lnTo>
                  <a:close/>
                </a:path>
              </a:pathLst>
            </a:custGeom>
            <a:ln w="27432">
              <a:solidFill>
                <a:srgbClr val="0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405384" y="630936"/>
              <a:ext cx="865632" cy="856488"/>
            </a:xfrm>
            <a:prstGeom prst="rect">
              <a:avLst/>
            </a:prstGeom>
          </p:spPr>
        </p:pic>
        <p:pic>
          <p:nvPicPr>
            <p:cNvPr id="6" name="object 6"/>
            <p:cNvPicPr/>
            <p:nvPr/>
          </p:nvPicPr>
          <p:blipFill>
            <a:blip r:embed="rId3" cstate="print"/>
            <a:stretch>
              <a:fillRect/>
            </a:stretch>
          </p:blipFill>
          <p:spPr>
            <a:xfrm>
              <a:off x="10625327" y="569976"/>
              <a:ext cx="1143000" cy="819912"/>
            </a:xfrm>
            <a:prstGeom prst="rect">
              <a:avLst/>
            </a:prstGeom>
          </p:spPr>
        </p:pic>
      </p:grpSp>
      <p:sp>
        <p:nvSpPr>
          <p:cNvPr id="7" name="object 7"/>
          <p:cNvSpPr txBox="1"/>
          <p:nvPr/>
        </p:nvSpPr>
        <p:spPr>
          <a:xfrm>
            <a:off x="312216" y="218948"/>
            <a:ext cx="1637030" cy="179070"/>
          </a:xfrm>
          <a:prstGeom prst="rect">
            <a:avLst/>
          </a:prstGeom>
        </p:spPr>
        <p:txBody>
          <a:bodyPr vert="horz" wrap="square" lIns="0" tIns="13335" rIns="0" bIns="0" rtlCol="0">
            <a:spAutoFit/>
          </a:bodyPr>
          <a:lstStyle/>
          <a:p>
            <a:pPr marL="12700">
              <a:lnSpc>
                <a:spcPct val="100000"/>
              </a:lnSpc>
              <a:spcBef>
                <a:spcPts val="105"/>
              </a:spcBef>
            </a:pPr>
            <a:r>
              <a:rPr sz="1000" dirty="0">
                <a:latin typeface="Times New Roman" panose="02020603050405020304"/>
                <a:cs typeface="Times New Roman" panose="02020603050405020304"/>
              </a:rPr>
              <a:t>IC</a:t>
            </a:r>
            <a:r>
              <a:rPr sz="1000" spc="-15" dirty="0">
                <a:latin typeface="Times New Roman" panose="02020603050405020304"/>
                <a:cs typeface="Times New Roman" panose="02020603050405020304"/>
              </a:rPr>
              <a:t> </a:t>
            </a:r>
            <a:r>
              <a:rPr sz="1000" spc="5" dirty="0">
                <a:latin typeface="Times New Roman" panose="02020603050405020304"/>
                <a:cs typeface="Times New Roman" panose="02020603050405020304"/>
              </a:rPr>
              <a:t>TE</a:t>
            </a:r>
            <a:r>
              <a:rPr sz="1000" spc="-10" dirty="0">
                <a:latin typeface="Times New Roman" panose="02020603050405020304"/>
                <a:cs typeface="Times New Roman" panose="02020603050405020304"/>
              </a:rPr>
              <a:t>S</a:t>
            </a:r>
            <a:r>
              <a:rPr sz="1000" spc="5" dirty="0">
                <a:latin typeface="Times New Roman" panose="02020603050405020304"/>
                <a:cs typeface="Times New Roman" panose="02020603050405020304"/>
              </a:rPr>
              <a:t>TER</a:t>
            </a:r>
            <a:r>
              <a:rPr sz="1000" spc="-60" dirty="0">
                <a:latin typeface="Times New Roman" panose="02020603050405020304"/>
                <a:cs typeface="Times New Roman" panose="02020603050405020304"/>
              </a:rPr>
              <a:t> </a:t>
            </a:r>
            <a:r>
              <a:rPr sz="1000" spc="-30" dirty="0">
                <a:latin typeface="Times New Roman" panose="02020603050405020304"/>
                <a:cs typeface="Times New Roman" panose="02020603050405020304"/>
              </a:rPr>
              <a:t>U</a:t>
            </a:r>
            <a:r>
              <a:rPr sz="1000" spc="-10" dirty="0">
                <a:latin typeface="Times New Roman" panose="02020603050405020304"/>
                <a:cs typeface="Times New Roman" panose="02020603050405020304"/>
              </a:rPr>
              <a:t>S</a:t>
            </a:r>
            <a:r>
              <a:rPr sz="1000" dirty="0">
                <a:latin typeface="Times New Roman" panose="02020603050405020304"/>
                <a:cs typeface="Times New Roman" panose="02020603050405020304"/>
              </a:rPr>
              <a:t>I</a:t>
            </a:r>
            <a:r>
              <a:rPr sz="1000" spc="-5" dirty="0">
                <a:latin typeface="Times New Roman" panose="02020603050405020304"/>
                <a:cs typeface="Times New Roman" panose="02020603050405020304"/>
              </a:rPr>
              <a:t>N</a:t>
            </a:r>
            <a:r>
              <a:rPr sz="1000" spc="5" dirty="0">
                <a:latin typeface="Times New Roman" panose="02020603050405020304"/>
                <a:cs typeface="Times New Roman" panose="02020603050405020304"/>
              </a:rPr>
              <a:t>G</a:t>
            </a:r>
            <a:r>
              <a:rPr sz="1000" spc="25" dirty="0">
                <a:latin typeface="Times New Roman" panose="02020603050405020304"/>
                <a:cs typeface="Times New Roman" panose="02020603050405020304"/>
              </a:rPr>
              <a:t> </a:t>
            </a:r>
            <a:r>
              <a:rPr sz="1000" spc="-5" dirty="0">
                <a:latin typeface="Times New Roman" panose="02020603050405020304"/>
                <a:cs typeface="Times New Roman" panose="02020603050405020304"/>
              </a:rPr>
              <a:t>MA</a:t>
            </a:r>
            <a:r>
              <a:rPr sz="1000" spc="5" dirty="0">
                <a:latin typeface="Times New Roman" panose="02020603050405020304"/>
                <a:cs typeface="Times New Roman" panose="02020603050405020304"/>
              </a:rPr>
              <a:t>T</a:t>
            </a:r>
            <a:r>
              <a:rPr sz="1000" spc="-20" dirty="0">
                <a:latin typeface="Times New Roman" panose="02020603050405020304"/>
                <a:cs typeface="Times New Roman" panose="02020603050405020304"/>
              </a:rPr>
              <a:t>L</a:t>
            </a:r>
            <a:r>
              <a:rPr sz="1000" spc="-5" dirty="0">
                <a:latin typeface="Times New Roman" panose="02020603050405020304"/>
                <a:cs typeface="Times New Roman" panose="02020603050405020304"/>
              </a:rPr>
              <a:t>A</a:t>
            </a:r>
            <a:r>
              <a:rPr sz="1000" spc="5" dirty="0">
                <a:latin typeface="Times New Roman" panose="02020603050405020304"/>
                <a:cs typeface="Times New Roman" panose="02020603050405020304"/>
              </a:rPr>
              <a:t>B</a:t>
            </a:r>
            <a:endParaRPr sz="1000">
              <a:latin typeface="Times New Roman" panose="02020603050405020304"/>
              <a:cs typeface="Times New Roman" panose="02020603050405020304"/>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30" dirty="0"/>
              <a:t>DEPT.</a:t>
            </a:r>
            <a:r>
              <a:rPr spc="-15" dirty="0"/>
              <a:t> </a:t>
            </a:r>
            <a:r>
              <a:rPr spc="-5" dirty="0"/>
              <a:t>OF</a:t>
            </a:r>
            <a:r>
              <a:rPr spc="-35" dirty="0"/>
              <a:t> </a:t>
            </a:r>
            <a:r>
              <a:rPr spc="-10" dirty="0"/>
              <a:t>EEE</a:t>
            </a: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10" dirty="0"/>
              <a:t>2023-24</a:t>
            </a:r>
          </a:p>
        </p:txBody>
      </p:sp>
      <p:sp>
        <p:nvSpPr>
          <p:cNvPr id="8" name="object 8"/>
          <p:cNvSpPr txBox="1"/>
          <p:nvPr/>
        </p:nvSpPr>
        <p:spPr>
          <a:xfrm>
            <a:off x="1618614" y="1902597"/>
            <a:ext cx="4161154" cy="2587625"/>
          </a:xfrm>
          <a:prstGeom prst="rect">
            <a:avLst/>
          </a:prstGeom>
        </p:spPr>
        <p:txBody>
          <a:bodyPr vert="horz" wrap="square" lIns="0" tIns="226060" rIns="0" bIns="0" rtlCol="0">
            <a:spAutoFit/>
          </a:bodyPr>
          <a:lstStyle/>
          <a:p>
            <a:pPr marL="299085" indent="-287020">
              <a:lnSpc>
                <a:spcPct val="100000"/>
              </a:lnSpc>
              <a:spcBef>
                <a:spcPts val="1780"/>
              </a:spcBef>
              <a:buSzPct val="96000"/>
              <a:buFont typeface="Wingdings" panose="05000000000000000000"/>
              <a:buChar char=""/>
              <a:tabLst>
                <a:tab pos="299720" algn="l"/>
              </a:tabLst>
            </a:pPr>
            <a:r>
              <a:rPr sz="2800" spc="5" dirty="0">
                <a:latin typeface="Times New Roman" panose="02020603050405020304"/>
                <a:cs typeface="Times New Roman" panose="02020603050405020304"/>
              </a:rPr>
              <a:t>Quality</a:t>
            </a:r>
            <a:r>
              <a:rPr sz="2800" spc="-10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control</a:t>
            </a:r>
            <a:endParaRPr sz="2800">
              <a:latin typeface="Times New Roman" panose="02020603050405020304"/>
              <a:cs typeface="Times New Roman" panose="02020603050405020304"/>
            </a:endParaRPr>
          </a:p>
          <a:p>
            <a:pPr marL="299085" indent="-287020">
              <a:lnSpc>
                <a:spcPct val="100000"/>
              </a:lnSpc>
              <a:spcBef>
                <a:spcPts val="1680"/>
              </a:spcBef>
              <a:buSzPct val="96000"/>
              <a:buFont typeface="Wingdings" panose="05000000000000000000"/>
              <a:buChar char=""/>
              <a:tabLst>
                <a:tab pos="299720" algn="l"/>
              </a:tabLst>
            </a:pPr>
            <a:r>
              <a:rPr sz="2800" spc="5" dirty="0">
                <a:latin typeface="Times New Roman" panose="02020603050405020304"/>
                <a:cs typeface="Times New Roman" panose="02020603050405020304"/>
              </a:rPr>
              <a:t>Research</a:t>
            </a:r>
            <a:r>
              <a:rPr sz="2800" spc="-8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&amp;</a:t>
            </a:r>
            <a:r>
              <a:rPr sz="2800" spc="-2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Development</a:t>
            </a:r>
            <a:endParaRPr sz="2800">
              <a:latin typeface="Times New Roman" panose="02020603050405020304"/>
              <a:cs typeface="Times New Roman" panose="02020603050405020304"/>
            </a:endParaRPr>
          </a:p>
          <a:p>
            <a:pPr marL="299085" indent="-287020">
              <a:lnSpc>
                <a:spcPct val="100000"/>
              </a:lnSpc>
              <a:spcBef>
                <a:spcPts val="1685"/>
              </a:spcBef>
              <a:buSzPct val="96000"/>
              <a:buFont typeface="Wingdings" panose="05000000000000000000"/>
              <a:buChar char=""/>
              <a:tabLst>
                <a:tab pos="299720" algn="l"/>
              </a:tabLst>
            </a:pPr>
            <a:r>
              <a:rPr sz="2800" dirty="0">
                <a:latin typeface="Times New Roman" panose="02020603050405020304"/>
                <a:cs typeface="Times New Roman" panose="02020603050405020304"/>
              </a:rPr>
              <a:t>Education</a:t>
            </a:r>
            <a:r>
              <a:rPr sz="2800" spc="-3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Institutes</a:t>
            </a:r>
            <a:r>
              <a:rPr sz="2800" spc="-85" dirty="0">
                <a:latin typeface="Times New Roman" panose="02020603050405020304"/>
                <a:cs typeface="Times New Roman" panose="02020603050405020304"/>
              </a:rPr>
              <a:t> </a:t>
            </a:r>
            <a:r>
              <a:rPr sz="2800" dirty="0">
                <a:latin typeface="Times New Roman" panose="02020603050405020304"/>
                <a:cs typeface="Times New Roman" panose="02020603050405020304"/>
              </a:rPr>
              <a:t>(Labs)</a:t>
            </a:r>
            <a:endParaRPr sz="2800">
              <a:latin typeface="Times New Roman" panose="02020603050405020304"/>
              <a:cs typeface="Times New Roman" panose="02020603050405020304"/>
            </a:endParaRPr>
          </a:p>
          <a:p>
            <a:pPr marL="299085" indent="-287020">
              <a:lnSpc>
                <a:spcPct val="100000"/>
              </a:lnSpc>
              <a:spcBef>
                <a:spcPts val="1680"/>
              </a:spcBef>
              <a:buSzPct val="96000"/>
              <a:buFont typeface="Wingdings" panose="05000000000000000000"/>
              <a:buChar char=""/>
              <a:tabLst>
                <a:tab pos="299720" algn="l"/>
              </a:tabLst>
            </a:pPr>
            <a:r>
              <a:rPr sz="2800" dirty="0">
                <a:latin typeface="Times New Roman" panose="02020603050405020304"/>
                <a:cs typeface="Times New Roman" panose="02020603050405020304"/>
              </a:rPr>
              <a:t>Electronic</a:t>
            </a:r>
            <a:r>
              <a:rPr sz="2800" spc="-10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Shops</a:t>
            </a:r>
            <a:endParaRPr sz="2800">
              <a:latin typeface="Times New Roman" panose="02020603050405020304"/>
              <a:cs typeface="Times New Roman" panose="02020603050405020304"/>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2565" y="628650"/>
            <a:ext cx="9068435" cy="492125"/>
          </a:xfrm>
        </p:spPr>
        <p:txBody>
          <a:bodyPr wrap="square"/>
          <a:lstStyle/>
          <a:p>
            <a:pPr algn="ctr"/>
            <a:r>
              <a:rPr lang="en-US" sz="3200"/>
              <a:t>HARDWARE RESULT</a:t>
            </a:r>
          </a:p>
        </p:txBody>
      </p:sp>
      <p:sp>
        <p:nvSpPr>
          <p:cNvPr id="4" name="object 4"/>
          <p:cNvSpPr/>
          <p:nvPr>
            <p:custDataLst>
              <p:tags r:id="rId1"/>
            </p:custDataLst>
          </p:nvPr>
        </p:nvSpPr>
        <p:spPr>
          <a:xfrm>
            <a:off x="236220" y="324611"/>
            <a:ext cx="11722735" cy="6032500"/>
          </a:xfrm>
          <a:custGeom>
            <a:avLst/>
            <a:gdLst/>
            <a:ahLst/>
            <a:cxnLst/>
            <a:rect l="l" t="t" r="r" b="b"/>
            <a:pathLst>
              <a:path w="11722735" h="6032500">
                <a:moveTo>
                  <a:pt x="0" y="6031991"/>
                </a:moveTo>
                <a:lnTo>
                  <a:pt x="11722608" y="6031991"/>
                </a:lnTo>
                <a:lnTo>
                  <a:pt x="11722608" y="0"/>
                </a:lnTo>
                <a:lnTo>
                  <a:pt x="0" y="0"/>
                </a:lnTo>
                <a:lnTo>
                  <a:pt x="0" y="6031991"/>
                </a:lnTo>
                <a:close/>
              </a:path>
            </a:pathLst>
          </a:custGeom>
          <a:ln w="27432">
            <a:solidFill>
              <a:srgbClr val="000000"/>
            </a:solidFill>
          </a:ln>
        </p:spPr>
        <p:txBody>
          <a:bodyPr wrap="square" lIns="0" tIns="0" rIns="0" bIns="0" rtlCol="0"/>
          <a:lstStyle/>
          <a:p>
            <a:endParaRPr/>
          </a:p>
        </p:txBody>
      </p:sp>
      <p:pic>
        <p:nvPicPr>
          <p:cNvPr id="3" name="object 5"/>
          <p:cNvPicPr>
            <a:picLocks noGrp="1" noChangeAspect="1"/>
          </p:cNvPicPr>
          <p:nvPr>
            <p:ph sz="half" idx="3"/>
            <p:custDataLst>
              <p:tags r:id="rId2"/>
            </p:custDataLst>
          </p:nvPr>
        </p:nvPicPr>
        <p:blipFill>
          <a:blip r:embed="rId7" cstate="print"/>
          <a:stretch>
            <a:fillRect/>
          </a:stretch>
        </p:blipFill>
        <p:spPr>
          <a:xfrm>
            <a:off x="304800" y="381000"/>
            <a:ext cx="1134745" cy="957580"/>
          </a:xfrm>
          <a:prstGeom prst="rect">
            <a:avLst/>
          </a:prstGeom>
        </p:spPr>
      </p:pic>
      <p:pic>
        <p:nvPicPr>
          <p:cNvPr id="6" name="object 6"/>
          <p:cNvPicPr/>
          <p:nvPr>
            <p:custDataLst>
              <p:tags r:id="rId3"/>
            </p:custDataLst>
          </p:nvPr>
        </p:nvPicPr>
        <p:blipFill>
          <a:blip r:embed="rId8" cstate="print"/>
          <a:stretch>
            <a:fillRect/>
          </a:stretch>
        </p:blipFill>
        <p:spPr>
          <a:xfrm>
            <a:off x="10664951" y="539496"/>
            <a:ext cx="1143000" cy="819912"/>
          </a:xfrm>
          <a:prstGeom prst="rect">
            <a:avLst/>
          </a:prstGeom>
        </p:spPr>
      </p:pic>
      <p:sp>
        <p:nvSpPr>
          <p:cNvPr id="9" name="object 9"/>
          <p:cNvSpPr txBox="1">
            <a:spLocks noGrp="1"/>
          </p:cNvSpPr>
          <p:nvPr>
            <p:ph type="ftr" sz="quarter" idx="5"/>
            <p:custDataLst>
              <p:tags r:id="rId4"/>
            </p:custDataLst>
          </p:nvPr>
        </p:nvSpPr>
        <p:spPr>
          <a:xfrm>
            <a:off x="510336" y="6507886"/>
            <a:ext cx="831215" cy="177800"/>
          </a:xfrm>
          <a:prstGeom prst="rect">
            <a:avLst/>
          </a:prstGeom>
        </p:spPr>
        <p:txBody>
          <a:bodyPr vert="horz" wrap="square" lIns="0" tIns="0" rIns="0" bIns="0" rtlCol="0">
            <a:spAutoFit/>
          </a:bodyPr>
          <a:lstStyle/>
          <a:p>
            <a:pPr marL="12700">
              <a:lnSpc>
                <a:spcPts val="1240"/>
              </a:lnSpc>
            </a:pPr>
            <a:r>
              <a:rPr spc="-30" dirty="0"/>
              <a:t>DEPT.</a:t>
            </a:r>
            <a:r>
              <a:rPr spc="-15" dirty="0"/>
              <a:t> </a:t>
            </a:r>
            <a:r>
              <a:rPr spc="-5" dirty="0"/>
              <a:t>OF</a:t>
            </a:r>
            <a:r>
              <a:rPr spc="-35" dirty="0"/>
              <a:t> </a:t>
            </a:r>
            <a:r>
              <a:rPr spc="-10" dirty="0"/>
              <a:t>EEE</a:t>
            </a:r>
          </a:p>
        </p:txBody>
      </p:sp>
      <p:sp>
        <p:nvSpPr>
          <p:cNvPr id="7" name="object 9"/>
          <p:cNvSpPr txBox="1">
            <a:spLocks noGrp="1"/>
          </p:cNvSpPr>
          <p:nvPr>
            <p:ph type="dt" sz="half" idx="6"/>
            <p:custDataLst>
              <p:tags r:id="rId5"/>
            </p:custDataLst>
          </p:nvPr>
        </p:nvSpPr>
        <p:spPr>
          <a:xfrm>
            <a:off x="10723626" y="6507886"/>
            <a:ext cx="528954" cy="177800"/>
          </a:xfrm>
          <a:prstGeom prst="rect">
            <a:avLst/>
          </a:prstGeom>
        </p:spPr>
        <p:txBody>
          <a:bodyPr vert="horz" wrap="square" lIns="0" tIns="0" rIns="0" bIns="0" rtlCol="0">
            <a:spAutoFit/>
          </a:bodyPr>
          <a:lstStyle/>
          <a:p>
            <a:pPr marL="12700">
              <a:lnSpc>
                <a:spcPts val="1240"/>
              </a:lnSpc>
            </a:pPr>
            <a:r>
              <a:rPr spc="-10" dirty="0"/>
              <a:t>2023-24</a:t>
            </a:r>
          </a:p>
        </p:txBody>
      </p:sp>
      <p:pic>
        <p:nvPicPr>
          <p:cNvPr id="15" name="Content Placeholder 14" descr="962046b9-61ac-4957-94ac-8367811c5effBBBBB"/>
          <p:cNvPicPr>
            <a:picLocks noGrp="1" noChangeAspect="1"/>
          </p:cNvPicPr>
          <p:nvPr>
            <p:ph sz="half" idx="2"/>
          </p:nvPr>
        </p:nvPicPr>
        <p:blipFill>
          <a:blip r:embed="rId9"/>
          <a:srcRect r="12270" b="9210"/>
          <a:stretch>
            <a:fillRect/>
          </a:stretch>
        </p:blipFill>
        <p:spPr>
          <a:xfrm>
            <a:off x="1066800" y="1506220"/>
            <a:ext cx="5068570" cy="4211955"/>
          </a:xfrm>
          <a:prstGeom prst="rect">
            <a:avLst/>
          </a:prstGeom>
        </p:spPr>
      </p:pic>
      <p:pic>
        <p:nvPicPr>
          <p:cNvPr id="18" name="Picture 17" descr="65c0cd78-ff0e-45b3-9ae9-67e69f1e7141 (1)999"/>
          <p:cNvPicPr>
            <a:picLocks noChangeAspect="1"/>
          </p:cNvPicPr>
          <p:nvPr/>
        </p:nvPicPr>
        <p:blipFill>
          <a:blip r:embed="rId10"/>
          <a:srcRect t="2509" r="5497" b="7780"/>
          <a:stretch>
            <a:fillRect/>
          </a:stretch>
        </p:blipFill>
        <p:spPr>
          <a:xfrm>
            <a:off x="6506845" y="1524000"/>
            <a:ext cx="4886960" cy="4097020"/>
          </a:xfrm>
          <a:prstGeom prst="rect">
            <a:avLst/>
          </a:prstGeom>
        </p:spPr>
      </p:pic>
      <p:sp>
        <p:nvSpPr>
          <p:cNvPr id="19" name="Text Box 18"/>
          <p:cNvSpPr txBox="1"/>
          <p:nvPr/>
        </p:nvSpPr>
        <p:spPr>
          <a:xfrm>
            <a:off x="929005" y="5885180"/>
            <a:ext cx="10488295" cy="460375"/>
          </a:xfrm>
          <a:prstGeom prst="rect">
            <a:avLst/>
          </a:prstGeom>
          <a:noFill/>
        </p:spPr>
        <p:txBody>
          <a:bodyPr wrap="square" rtlCol="0" anchor="t">
            <a:spAutoFit/>
          </a:bodyPr>
          <a:lstStyle/>
          <a:p>
            <a:pPr marL="450215" indent="0" algn="ctr" defTabSz="266700">
              <a:lnSpc>
                <a:spcPct val="150000"/>
              </a:lnSpc>
              <a:spcAft>
                <a:spcPts val="900"/>
              </a:spcAft>
            </a:pPr>
            <a:r>
              <a:rPr lang="en-US" altLang="zh-CN" sz="1600" b="1">
                <a:solidFill>
                  <a:srgbClr val="000000"/>
                </a:solidFill>
                <a:latin typeface="Times New Roman" panose="02020603050405020304"/>
                <a:ea typeface="Times New Roman" panose="02020603050405020304"/>
                <a:sym typeface="+mn-ea"/>
              </a:rPr>
              <a:t>Output screen of IC tester using MATLAB</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628650"/>
            <a:ext cx="10872470" cy="615315"/>
          </a:xfrm>
        </p:spPr>
        <p:txBody>
          <a:bodyPr wrap="square"/>
          <a:lstStyle/>
          <a:p>
            <a:pPr algn="ctr"/>
            <a:r>
              <a:rPr lang="en-US" sz="4000"/>
              <a:t>TESTING</a:t>
            </a:r>
          </a:p>
        </p:txBody>
      </p:sp>
      <p:pic>
        <p:nvPicPr>
          <p:cNvPr id="11" name="WhatsApp Video 2024-08-05 at 3.14.03 PM">
            <a:hlinkClick r:id="" action="ppaction://media"/>
          </p:cNvPr>
          <p:cNvPicPr>
            <a:picLocks noGrp="1"/>
          </p:cNvPicPr>
          <p:nvPr>
            <p:ph sz="half" idx="2"/>
            <a:videoFile r:link="rId2"/>
            <p:extLst>
              <p:ext uri="{DAA4B4D4-6D71-4841-9C94-3DE7FCFB9230}">
                <p14:media xmlns:p14="http://schemas.microsoft.com/office/powerpoint/2010/main" r:embed="rId1"/>
              </p:ext>
            </p:extLst>
          </p:nvPr>
        </p:nvPicPr>
        <p:blipFill>
          <a:blip r:embed="rId7"/>
          <a:stretch>
            <a:fillRect/>
          </a:stretch>
        </p:blipFill>
        <p:spPr>
          <a:xfrm>
            <a:off x="4558030" y="1359408"/>
            <a:ext cx="3075940" cy="4456556"/>
          </a:xfrm>
          <a:prstGeom prst="rect">
            <a:avLst/>
          </a:prstGeom>
        </p:spPr>
      </p:pic>
      <p:sp>
        <p:nvSpPr>
          <p:cNvPr id="13" name="object 4"/>
          <p:cNvSpPr/>
          <p:nvPr>
            <p:custDataLst>
              <p:tags r:id="rId3"/>
            </p:custDataLst>
          </p:nvPr>
        </p:nvSpPr>
        <p:spPr>
          <a:xfrm>
            <a:off x="236220" y="324611"/>
            <a:ext cx="11722735" cy="6032500"/>
          </a:xfrm>
          <a:custGeom>
            <a:avLst/>
            <a:gdLst/>
            <a:ahLst/>
            <a:cxnLst/>
            <a:rect l="l" t="t" r="r" b="b"/>
            <a:pathLst>
              <a:path w="11722735" h="6032500">
                <a:moveTo>
                  <a:pt x="0" y="6031991"/>
                </a:moveTo>
                <a:lnTo>
                  <a:pt x="11722608" y="6031991"/>
                </a:lnTo>
                <a:lnTo>
                  <a:pt x="11722608" y="0"/>
                </a:lnTo>
                <a:lnTo>
                  <a:pt x="0" y="0"/>
                </a:lnTo>
                <a:lnTo>
                  <a:pt x="0" y="6031991"/>
                </a:lnTo>
                <a:close/>
              </a:path>
            </a:pathLst>
          </a:custGeom>
          <a:ln w="27432">
            <a:solidFill>
              <a:srgbClr val="000000"/>
            </a:solidFill>
          </a:ln>
        </p:spPr>
        <p:txBody>
          <a:bodyPr wrap="square" lIns="0" tIns="0" rIns="0" bIns="0" rtlCol="0"/>
          <a:lstStyle/>
          <a:p>
            <a:endParaRPr/>
          </a:p>
        </p:txBody>
      </p:sp>
      <p:pic>
        <p:nvPicPr>
          <p:cNvPr id="14" name="object 5"/>
          <p:cNvPicPr>
            <a:picLocks noGrp="1" noChangeAspect="1"/>
          </p:cNvPicPr>
          <p:nvPr>
            <p:ph sz="half" idx="3"/>
            <p:custDataLst>
              <p:tags r:id="rId4"/>
            </p:custDataLst>
          </p:nvPr>
        </p:nvPicPr>
        <p:blipFill>
          <a:blip r:embed="rId8" cstate="print"/>
          <a:stretch>
            <a:fillRect/>
          </a:stretch>
        </p:blipFill>
        <p:spPr>
          <a:xfrm>
            <a:off x="457200" y="381000"/>
            <a:ext cx="1104900" cy="1096645"/>
          </a:xfrm>
          <a:prstGeom prst="rect">
            <a:avLst/>
          </a:prstGeom>
        </p:spPr>
      </p:pic>
      <p:pic>
        <p:nvPicPr>
          <p:cNvPr id="15" name="object 6"/>
          <p:cNvPicPr/>
          <p:nvPr>
            <p:custDataLst>
              <p:tags r:id="rId5"/>
            </p:custDataLst>
          </p:nvPr>
        </p:nvPicPr>
        <p:blipFill>
          <a:blip r:embed="rId9" cstate="print"/>
          <a:stretch>
            <a:fillRect/>
          </a:stretch>
        </p:blipFill>
        <p:spPr>
          <a:xfrm>
            <a:off x="10664951" y="539496"/>
            <a:ext cx="1143000" cy="819912"/>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video>
              <p:cMediaNode>
                <p:cTn id="2" fill="hold" display="1">
                  <p:stCondLst>
                    <p:cond delay="indefinite"/>
                  </p:stCondLst>
                </p:cTn>
                <p:tgtEl>
                  <p:spTgt spid="11"/>
                </p:tgtEl>
              </p:cMediaNode>
            </p:video>
            <p:seq concurrent="1" nextAc="seek">
              <p:cTn id="3" restart="whenNotActive" fill="hold" evtFilter="cancelBubble" nodeType="interactiveSeq">
                <p:stCondLst>
                  <p:cond evt="onClick" delay="0">
                    <p:tgtEl>
                      <p:spTgt spid="11"/>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11"/>
                                        </p:tgtEl>
                                      </p:cBhvr>
                                    </p:cmd>
                                  </p:childTnLst>
                                </p:cTn>
                              </p:par>
                            </p:childTnLst>
                          </p:cTn>
                        </p:par>
                      </p:childTnLst>
                    </p:cTn>
                  </p:par>
                </p:childTnLst>
              </p:cTn>
              <p:nextCondLst>
                <p:cond evt="onClick" delay="0">
                  <p:tgtEl>
                    <p:spTgt spid="11"/>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400" y="628650"/>
            <a:ext cx="3888105" cy="695325"/>
          </a:xfrm>
        </p:spPr>
        <p:txBody>
          <a:bodyPr>
            <a:noAutofit/>
          </a:bodyPr>
          <a:lstStyle/>
          <a:p>
            <a:pPr algn="ctr"/>
            <a:r>
              <a:rPr lang="en-US" sz="3600"/>
              <a:t>CONCLUSION</a:t>
            </a:r>
          </a:p>
        </p:txBody>
      </p:sp>
      <p:sp>
        <p:nvSpPr>
          <p:cNvPr id="3" name="Content Placeholder 2"/>
          <p:cNvSpPr>
            <a:spLocks noGrp="1"/>
          </p:cNvSpPr>
          <p:nvPr>
            <p:ph sz="half" idx="2"/>
          </p:nvPr>
        </p:nvSpPr>
        <p:spPr>
          <a:xfrm>
            <a:off x="1219200" y="1524000"/>
            <a:ext cx="9496425" cy="4526280"/>
          </a:xfrm>
        </p:spPr>
        <p:txBody>
          <a:bodyPr wrap="square">
            <a:noAutofit/>
          </a:bodyPr>
          <a:lstStyle/>
          <a:p>
            <a:r>
              <a:rPr lang="en-US"/>
              <a:t>I</a:t>
            </a:r>
            <a:r>
              <a:rPr lang="en-US" sz="2600"/>
              <a:t>n this project, we developed an IC tester utilizing MATLAB to streamline the testing and verification processes for integrated circuits. The primary objectives were to automate the testing procedures, enhance accuracy, and provide a user-friendly interface for real-time analysis.</a:t>
            </a:r>
          </a:p>
        </p:txBody>
      </p:sp>
      <p:sp>
        <p:nvSpPr>
          <p:cNvPr id="5" name="object 4"/>
          <p:cNvSpPr/>
          <p:nvPr>
            <p:custDataLst>
              <p:tags r:id="rId1"/>
            </p:custDataLst>
          </p:nvPr>
        </p:nvSpPr>
        <p:spPr>
          <a:xfrm>
            <a:off x="236220" y="324611"/>
            <a:ext cx="11722735" cy="6032500"/>
          </a:xfrm>
          <a:custGeom>
            <a:avLst/>
            <a:gdLst/>
            <a:ahLst/>
            <a:cxnLst/>
            <a:rect l="l" t="t" r="r" b="b"/>
            <a:pathLst>
              <a:path w="11722735" h="6032500">
                <a:moveTo>
                  <a:pt x="0" y="6031991"/>
                </a:moveTo>
                <a:lnTo>
                  <a:pt x="11722608" y="6031991"/>
                </a:lnTo>
                <a:lnTo>
                  <a:pt x="11722608" y="0"/>
                </a:lnTo>
                <a:lnTo>
                  <a:pt x="0" y="0"/>
                </a:lnTo>
                <a:lnTo>
                  <a:pt x="0" y="6031991"/>
                </a:lnTo>
                <a:close/>
              </a:path>
            </a:pathLst>
          </a:custGeom>
          <a:ln w="27432">
            <a:solidFill>
              <a:srgbClr val="000000"/>
            </a:solidFill>
          </a:ln>
        </p:spPr>
        <p:txBody>
          <a:bodyPr wrap="square" lIns="0" tIns="0" rIns="0" bIns="0" rtlCol="0"/>
          <a:lstStyle/>
          <a:p>
            <a:endParaRPr/>
          </a:p>
        </p:txBody>
      </p:sp>
      <p:pic>
        <p:nvPicPr>
          <p:cNvPr id="4" name="object 5"/>
          <p:cNvPicPr>
            <a:picLocks noGrp="1" noChangeAspect="1"/>
          </p:cNvPicPr>
          <p:nvPr>
            <p:ph sz="half" idx="3"/>
            <p:custDataLst>
              <p:tags r:id="rId2"/>
            </p:custDataLst>
          </p:nvPr>
        </p:nvPicPr>
        <p:blipFill>
          <a:blip r:embed="rId7" cstate="print"/>
          <a:stretch>
            <a:fillRect/>
          </a:stretch>
        </p:blipFill>
        <p:spPr>
          <a:xfrm>
            <a:off x="457200" y="381000"/>
            <a:ext cx="1104900" cy="1096645"/>
          </a:xfrm>
          <a:prstGeom prst="rect">
            <a:avLst/>
          </a:prstGeom>
        </p:spPr>
      </p:pic>
      <p:pic>
        <p:nvPicPr>
          <p:cNvPr id="6" name="object 6"/>
          <p:cNvPicPr/>
          <p:nvPr>
            <p:custDataLst>
              <p:tags r:id="rId3"/>
            </p:custDataLst>
          </p:nvPr>
        </p:nvPicPr>
        <p:blipFill>
          <a:blip r:embed="rId8" cstate="print"/>
          <a:stretch>
            <a:fillRect/>
          </a:stretch>
        </p:blipFill>
        <p:spPr>
          <a:xfrm>
            <a:off x="10664951" y="539496"/>
            <a:ext cx="1143000" cy="819912"/>
          </a:xfrm>
          <a:prstGeom prst="rect">
            <a:avLst/>
          </a:prstGeom>
        </p:spPr>
      </p:pic>
      <p:sp>
        <p:nvSpPr>
          <p:cNvPr id="9" name="object 9"/>
          <p:cNvSpPr txBox="1">
            <a:spLocks noGrp="1"/>
          </p:cNvSpPr>
          <p:nvPr>
            <p:ph type="ftr" sz="quarter" idx="5"/>
            <p:custDataLst>
              <p:tags r:id="rId4"/>
            </p:custDataLst>
          </p:nvPr>
        </p:nvSpPr>
        <p:spPr>
          <a:xfrm>
            <a:off x="586536" y="6507886"/>
            <a:ext cx="831215" cy="177800"/>
          </a:xfrm>
          <a:prstGeom prst="rect">
            <a:avLst/>
          </a:prstGeom>
        </p:spPr>
        <p:txBody>
          <a:bodyPr vert="horz" wrap="square" lIns="0" tIns="0" rIns="0" bIns="0" rtlCol="0">
            <a:spAutoFit/>
          </a:bodyPr>
          <a:lstStyle/>
          <a:p>
            <a:pPr marL="12700">
              <a:lnSpc>
                <a:spcPts val="1240"/>
              </a:lnSpc>
            </a:pPr>
            <a:r>
              <a:rPr spc="-30" dirty="0"/>
              <a:t>DEPT.</a:t>
            </a:r>
            <a:r>
              <a:rPr spc="-15" dirty="0"/>
              <a:t> </a:t>
            </a:r>
            <a:r>
              <a:rPr spc="-5" dirty="0"/>
              <a:t>OF</a:t>
            </a:r>
            <a:r>
              <a:rPr spc="-35" dirty="0"/>
              <a:t> </a:t>
            </a:r>
            <a:r>
              <a:rPr spc="-10" dirty="0"/>
              <a:t>EEE</a:t>
            </a:r>
          </a:p>
        </p:txBody>
      </p:sp>
      <p:sp>
        <p:nvSpPr>
          <p:cNvPr id="7" name="object 9"/>
          <p:cNvSpPr txBox="1">
            <a:spLocks noGrp="1"/>
          </p:cNvSpPr>
          <p:nvPr>
            <p:ph type="dt" sz="half" idx="6"/>
            <p:custDataLst>
              <p:tags r:id="rId5"/>
            </p:custDataLst>
          </p:nvPr>
        </p:nvSpPr>
        <p:spPr>
          <a:xfrm>
            <a:off x="10571226" y="6507886"/>
            <a:ext cx="528954" cy="177800"/>
          </a:xfrm>
          <a:prstGeom prst="rect">
            <a:avLst/>
          </a:prstGeom>
        </p:spPr>
        <p:txBody>
          <a:bodyPr vert="horz" wrap="square" lIns="0" tIns="0" rIns="0" bIns="0" rtlCol="0">
            <a:spAutoFit/>
          </a:bodyPr>
          <a:lstStyle/>
          <a:p>
            <a:pPr marL="12700">
              <a:lnSpc>
                <a:spcPts val="1240"/>
              </a:lnSpc>
            </a:pPr>
            <a:r>
              <a:rPr spc="-10" dirty="0"/>
              <a:t>2023-24</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11295" y="642315"/>
            <a:ext cx="4114800" cy="757555"/>
          </a:xfrm>
          <a:prstGeom prst="rect">
            <a:avLst/>
          </a:prstGeom>
        </p:spPr>
        <p:txBody>
          <a:bodyPr vert="horz" wrap="square" lIns="0" tIns="12700" rIns="0" bIns="0" rtlCol="0">
            <a:spAutoFit/>
          </a:bodyPr>
          <a:lstStyle/>
          <a:p>
            <a:pPr marL="12700">
              <a:lnSpc>
                <a:spcPct val="100000"/>
              </a:lnSpc>
              <a:spcBef>
                <a:spcPts val="100"/>
              </a:spcBef>
            </a:pPr>
            <a:r>
              <a:rPr sz="4800" dirty="0"/>
              <a:t>R</a:t>
            </a:r>
            <a:r>
              <a:rPr sz="4800" spc="-25" dirty="0"/>
              <a:t>E</a:t>
            </a:r>
            <a:r>
              <a:rPr sz="4800" dirty="0"/>
              <a:t>F</a:t>
            </a:r>
            <a:r>
              <a:rPr sz="4800" spc="-20" dirty="0"/>
              <a:t>E</a:t>
            </a:r>
            <a:r>
              <a:rPr sz="4800" dirty="0"/>
              <a:t>R</a:t>
            </a:r>
            <a:r>
              <a:rPr sz="4800" spc="-25" dirty="0"/>
              <a:t>E</a:t>
            </a:r>
            <a:r>
              <a:rPr sz="4800" dirty="0"/>
              <a:t>N</a:t>
            </a:r>
            <a:r>
              <a:rPr sz="4800" spc="-25" dirty="0"/>
              <a:t>C</a:t>
            </a:r>
            <a:r>
              <a:rPr sz="4800" dirty="0"/>
              <a:t>ES</a:t>
            </a:r>
            <a:endParaRPr sz="4800"/>
          </a:p>
        </p:txBody>
      </p:sp>
      <p:grpSp>
        <p:nvGrpSpPr>
          <p:cNvPr id="3" name="object 3"/>
          <p:cNvGrpSpPr/>
          <p:nvPr/>
        </p:nvGrpSpPr>
        <p:grpSpPr>
          <a:xfrm>
            <a:off x="236220" y="367284"/>
            <a:ext cx="11722735" cy="6275958"/>
            <a:chOff x="236220" y="367284"/>
            <a:chExt cx="11722735" cy="6275958"/>
          </a:xfrm>
        </p:grpSpPr>
        <p:sp>
          <p:nvSpPr>
            <p:cNvPr id="4" name="object 4"/>
            <p:cNvSpPr/>
            <p:nvPr/>
          </p:nvSpPr>
          <p:spPr>
            <a:xfrm>
              <a:off x="236220" y="367284"/>
              <a:ext cx="11722735" cy="6114415"/>
            </a:xfrm>
            <a:custGeom>
              <a:avLst/>
              <a:gdLst/>
              <a:ahLst/>
              <a:cxnLst/>
              <a:rect l="l" t="t" r="r" b="b"/>
              <a:pathLst>
                <a:path w="11722735" h="6114415">
                  <a:moveTo>
                    <a:pt x="0" y="6114288"/>
                  </a:moveTo>
                  <a:lnTo>
                    <a:pt x="11722608" y="6114288"/>
                  </a:lnTo>
                  <a:lnTo>
                    <a:pt x="11722608" y="0"/>
                  </a:lnTo>
                  <a:lnTo>
                    <a:pt x="0" y="0"/>
                  </a:lnTo>
                  <a:lnTo>
                    <a:pt x="0" y="6114288"/>
                  </a:lnTo>
                  <a:close/>
                </a:path>
              </a:pathLst>
            </a:custGeom>
            <a:ln w="27432">
              <a:solidFill>
                <a:srgbClr val="0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384048" y="557784"/>
              <a:ext cx="1051560" cy="1042415"/>
            </a:xfrm>
            <a:prstGeom prst="rect">
              <a:avLst/>
            </a:prstGeom>
          </p:spPr>
        </p:pic>
        <p:pic>
          <p:nvPicPr>
            <p:cNvPr id="6" name="object 6"/>
            <p:cNvPicPr/>
            <p:nvPr/>
          </p:nvPicPr>
          <p:blipFill>
            <a:blip r:embed="rId3" cstate="print"/>
            <a:stretch>
              <a:fillRect/>
            </a:stretch>
          </p:blipFill>
          <p:spPr>
            <a:xfrm>
              <a:off x="10664951" y="539496"/>
              <a:ext cx="1143000" cy="819912"/>
            </a:xfrm>
            <a:prstGeom prst="rect">
              <a:avLst/>
            </a:prstGeom>
          </p:spPr>
        </p:pic>
        <p:sp>
          <p:nvSpPr>
            <p:cNvPr id="7" name="object 7"/>
            <p:cNvSpPr/>
            <p:nvPr/>
          </p:nvSpPr>
          <p:spPr>
            <a:xfrm>
              <a:off x="662940" y="1549907"/>
              <a:ext cx="10695940" cy="5093335"/>
            </a:xfrm>
            <a:custGeom>
              <a:avLst/>
              <a:gdLst/>
              <a:ahLst/>
              <a:cxnLst/>
              <a:rect l="l" t="t" r="r" b="b"/>
              <a:pathLst>
                <a:path w="10695940" h="5093334">
                  <a:moveTo>
                    <a:pt x="0" y="5093208"/>
                  </a:moveTo>
                  <a:lnTo>
                    <a:pt x="10695432" y="5093208"/>
                  </a:lnTo>
                  <a:lnTo>
                    <a:pt x="10695432" y="0"/>
                  </a:lnTo>
                  <a:lnTo>
                    <a:pt x="0" y="0"/>
                  </a:lnTo>
                  <a:lnTo>
                    <a:pt x="0" y="5093208"/>
                  </a:lnTo>
                  <a:close/>
                </a:path>
              </a:pathLst>
            </a:custGeom>
            <a:ln w="9144">
              <a:solidFill>
                <a:srgbClr val="FFFFFF"/>
              </a:solidFill>
            </a:ln>
          </p:spPr>
          <p:txBody>
            <a:bodyPr wrap="square" lIns="0" tIns="0" rIns="0" bIns="0" rtlCol="0"/>
            <a:lstStyle/>
            <a:p>
              <a:endParaRPr/>
            </a:p>
          </p:txBody>
        </p:sp>
      </p:grpSp>
      <p:sp>
        <p:nvSpPr>
          <p:cNvPr id="9" name="object 9"/>
          <p:cNvSpPr txBox="1"/>
          <p:nvPr/>
        </p:nvSpPr>
        <p:spPr>
          <a:xfrm>
            <a:off x="589280" y="1600200"/>
            <a:ext cx="10606405" cy="4602480"/>
          </a:xfrm>
          <a:prstGeom prst="rect">
            <a:avLst/>
          </a:prstGeom>
        </p:spPr>
        <p:txBody>
          <a:bodyPr vert="horz" wrap="square" lIns="0" tIns="12065" rIns="0" bIns="0" rtlCol="0">
            <a:noAutofit/>
          </a:bodyPr>
          <a:lstStyle/>
          <a:p>
            <a:pPr marL="12700" marR="5080" indent="0">
              <a:lnSpc>
                <a:spcPct val="100000"/>
              </a:lnSpc>
              <a:spcBef>
                <a:spcPts val="95"/>
              </a:spcBef>
              <a:buFont typeface="Times New Roman" panose="02020603050405020304"/>
              <a:buNone/>
              <a:tabLst>
                <a:tab pos="524510" algn="l"/>
                <a:tab pos="525145" algn="l"/>
                <a:tab pos="1289685" algn="l"/>
                <a:tab pos="1737995" algn="l"/>
                <a:tab pos="2186305" algn="l"/>
                <a:tab pos="3372485" algn="l"/>
                <a:tab pos="4323715" algn="l"/>
                <a:tab pos="5591810" algn="l"/>
                <a:tab pos="6195060" algn="l"/>
                <a:tab pos="7338695" algn="l"/>
                <a:tab pos="8615680" algn="l"/>
                <a:tab pos="10255885" algn="l"/>
              </a:tabLst>
            </a:pPr>
            <a:r>
              <a:rPr sz="2500" dirty="0">
                <a:latin typeface="Times New Roman" panose="02020603050405020304"/>
                <a:cs typeface="Times New Roman" panose="02020603050405020304"/>
              </a:rPr>
              <a:t>[1] Prof. D. G. Kanade, Nikhil Zambare and Krishna Rathode, Department of Electronics, Vishwakarma Institute of Technology, Pune, Maharashtra, India.</a:t>
            </a:r>
          </a:p>
          <a:p>
            <a:pPr marL="12700" marR="5080" indent="0">
              <a:lnSpc>
                <a:spcPct val="100000"/>
              </a:lnSpc>
              <a:spcBef>
                <a:spcPts val="95"/>
              </a:spcBef>
              <a:buFont typeface="Times New Roman" panose="02020603050405020304"/>
              <a:buNone/>
              <a:tabLst>
                <a:tab pos="524510" algn="l"/>
                <a:tab pos="525145" algn="l"/>
                <a:tab pos="1289685" algn="l"/>
                <a:tab pos="1737995" algn="l"/>
                <a:tab pos="2186305" algn="l"/>
                <a:tab pos="3372485" algn="l"/>
                <a:tab pos="4323715" algn="l"/>
                <a:tab pos="5591810" algn="l"/>
                <a:tab pos="6195060" algn="l"/>
                <a:tab pos="7338695" algn="l"/>
                <a:tab pos="8615680" algn="l"/>
                <a:tab pos="10255885" algn="l"/>
              </a:tabLst>
            </a:pPr>
            <a:r>
              <a:rPr sz="2500" dirty="0">
                <a:latin typeface="Times New Roman" panose="02020603050405020304"/>
                <a:cs typeface="Times New Roman" panose="02020603050405020304"/>
              </a:rPr>
              <a:t>[2] Maribelle D. Pabiania , Joanne T. Peralta, Leo Anthony T. De Luna,Phillipines.</a:t>
            </a:r>
          </a:p>
          <a:p>
            <a:pPr marL="12700" marR="5080" indent="0">
              <a:lnSpc>
                <a:spcPct val="100000"/>
              </a:lnSpc>
              <a:spcBef>
                <a:spcPts val="95"/>
              </a:spcBef>
              <a:buFont typeface="Times New Roman" panose="02020603050405020304"/>
              <a:buNone/>
              <a:tabLst>
                <a:tab pos="524510" algn="l"/>
                <a:tab pos="525145" algn="l"/>
                <a:tab pos="1289685" algn="l"/>
                <a:tab pos="1737995" algn="l"/>
                <a:tab pos="2186305" algn="l"/>
                <a:tab pos="3372485" algn="l"/>
                <a:tab pos="4323715" algn="l"/>
                <a:tab pos="5591810" algn="l"/>
                <a:tab pos="6195060" algn="l"/>
                <a:tab pos="7338695" algn="l"/>
                <a:tab pos="8615680" algn="l"/>
                <a:tab pos="10255885" algn="l"/>
              </a:tabLst>
            </a:pPr>
            <a:r>
              <a:rPr sz="2500" dirty="0">
                <a:latin typeface="Times New Roman" panose="02020603050405020304"/>
                <a:cs typeface="Times New Roman" panose="02020603050405020304"/>
              </a:rPr>
              <a:t>[3] Mirza Shoaib Ahmed, Iqbal Muhammad Umair, Kashif Mehboob NED University of Engineering and Technology, Karachi.</a:t>
            </a:r>
          </a:p>
          <a:p>
            <a:pPr marL="12700" marR="5080" indent="0">
              <a:lnSpc>
                <a:spcPct val="100000"/>
              </a:lnSpc>
              <a:spcBef>
                <a:spcPts val="95"/>
              </a:spcBef>
              <a:buFont typeface="Times New Roman" panose="02020603050405020304"/>
              <a:buNone/>
              <a:tabLst>
                <a:tab pos="524510" algn="l"/>
                <a:tab pos="525145" algn="l"/>
                <a:tab pos="1289685" algn="l"/>
                <a:tab pos="1737995" algn="l"/>
                <a:tab pos="2186305" algn="l"/>
                <a:tab pos="3372485" algn="l"/>
                <a:tab pos="4323715" algn="l"/>
                <a:tab pos="5591810" algn="l"/>
                <a:tab pos="6195060" algn="l"/>
                <a:tab pos="7338695" algn="l"/>
                <a:tab pos="8615680" algn="l"/>
                <a:tab pos="10255885" algn="l"/>
              </a:tabLst>
            </a:pPr>
            <a:r>
              <a:rPr sz="2500" dirty="0">
                <a:latin typeface="Times New Roman" panose="02020603050405020304"/>
                <a:cs typeface="Times New Roman" panose="02020603050405020304"/>
              </a:rPr>
              <a:t>[4] Yasir Hashim, Marwa Awni, Abdullah Mufeed Computer Engineering Department, Faculty of Engineering, Tishk International University, Erbil, Iraq.</a:t>
            </a:r>
          </a:p>
          <a:p>
            <a:pPr marL="12700" marR="5080" indent="0">
              <a:lnSpc>
                <a:spcPct val="100000"/>
              </a:lnSpc>
              <a:spcBef>
                <a:spcPts val="95"/>
              </a:spcBef>
              <a:buFont typeface="Times New Roman" panose="02020603050405020304"/>
              <a:buNone/>
              <a:tabLst>
                <a:tab pos="524510" algn="l"/>
                <a:tab pos="525145" algn="l"/>
                <a:tab pos="1289685" algn="l"/>
                <a:tab pos="1737995" algn="l"/>
                <a:tab pos="2186305" algn="l"/>
                <a:tab pos="3372485" algn="l"/>
                <a:tab pos="4323715" algn="l"/>
                <a:tab pos="5591810" algn="l"/>
                <a:tab pos="6195060" algn="l"/>
                <a:tab pos="7338695" algn="l"/>
                <a:tab pos="8615680" algn="l"/>
                <a:tab pos="10255885" algn="l"/>
              </a:tabLst>
            </a:pPr>
            <a:r>
              <a:rPr sz="2500" dirty="0">
                <a:latin typeface="Times New Roman" panose="02020603050405020304"/>
                <a:cs typeface="Times New Roman" panose="02020603050405020304"/>
              </a:rPr>
              <a:t>[5] Muhammad E. S. Elrabaa, Amran A. Al-Aghbari, and Mohammed A. Al-Asli Computer Engineering Department, King Fahd University for Petroleum and Minerals Dhahran, Saudi Arabia.</a:t>
            </a: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30" dirty="0"/>
              <a:t>DEPT.</a:t>
            </a:r>
            <a:r>
              <a:rPr spc="-15" dirty="0"/>
              <a:t> </a:t>
            </a:r>
            <a:r>
              <a:rPr spc="-5" dirty="0"/>
              <a:t>OF</a:t>
            </a:r>
            <a:r>
              <a:rPr spc="-35" dirty="0"/>
              <a:t> </a:t>
            </a:r>
            <a:r>
              <a:rPr spc="-10" dirty="0"/>
              <a:t>EEE</a:t>
            </a:r>
          </a:p>
        </p:txBody>
      </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10" dirty="0"/>
              <a:t>2023-24</a:t>
            </a:r>
          </a:p>
        </p:txBody>
      </p:sp>
      <p:sp>
        <p:nvSpPr>
          <p:cNvPr id="10" name="object 10"/>
          <p:cNvSpPr txBox="1"/>
          <p:nvPr/>
        </p:nvSpPr>
        <p:spPr>
          <a:xfrm>
            <a:off x="405790" y="78486"/>
            <a:ext cx="1642745" cy="179070"/>
          </a:xfrm>
          <a:prstGeom prst="rect">
            <a:avLst/>
          </a:prstGeom>
        </p:spPr>
        <p:txBody>
          <a:bodyPr vert="horz" wrap="square" lIns="0" tIns="13335" rIns="0" bIns="0" rtlCol="0">
            <a:spAutoFit/>
          </a:bodyPr>
          <a:lstStyle/>
          <a:p>
            <a:pPr marL="12700">
              <a:lnSpc>
                <a:spcPct val="100000"/>
              </a:lnSpc>
              <a:spcBef>
                <a:spcPts val="105"/>
              </a:spcBef>
            </a:pPr>
            <a:r>
              <a:rPr sz="1000" dirty="0">
                <a:latin typeface="Times New Roman" panose="02020603050405020304"/>
                <a:cs typeface="Times New Roman" panose="02020603050405020304"/>
              </a:rPr>
              <a:t>IC</a:t>
            </a:r>
            <a:r>
              <a:rPr sz="1000" spc="-10" dirty="0">
                <a:latin typeface="Times New Roman" panose="02020603050405020304"/>
                <a:cs typeface="Times New Roman" panose="02020603050405020304"/>
              </a:rPr>
              <a:t> </a:t>
            </a:r>
            <a:r>
              <a:rPr sz="1000" spc="5" dirty="0">
                <a:latin typeface="Times New Roman" panose="02020603050405020304"/>
                <a:cs typeface="Times New Roman" panose="02020603050405020304"/>
              </a:rPr>
              <a:t>TE</a:t>
            </a:r>
            <a:r>
              <a:rPr sz="1000" spc="-10" dirty="0">
                <a:latin typeface="Times New Roman" panose="02020603050405020304"/>
                <a:cs typeface="Times New Roman" panose="02020603050405020304"/>
              </a:rPr>
              <a:t>S</a:t>
            </a:r>
            <a:r>
              <a:rPr sz="1000" spc="5" dirty="0">
                <a:latin typeface="Times New Roman" panose="02020603050405020304"/>
                <a:cs typeface="Times New Roman" panose="02020603050405020304"/>
              </a:rPr>
              <a:t>TER</a:t>
            </a:r>
            <a:r>
              <a:rPr sz="1000" spc="-60" dirty="0">
                <a:latin typeface="Times New Roman" panose="02020603050405020304"/>
                <a:cs typeface="Times New Roman" panose="02020603050405020304"/>
              </a:rPr>
              <a:t> </a:t>
            </a:r>
            <a:r>
              <a:rPr sz="1000" spc="-25" dirty="0">
                <a:latin typeface="Times New Roman" panose="02020603050405020304"/>
                <a:cs typeface="Times New Roman" panose="02020603050405020304"/>
              </a:rPr>
              <a:t>U</a:t>
            </a:r>
            <a:r>
              <a:rPr sz="1000" spc="-10" dirty="0">
                <a:latin typeface="Times New Roman" panose="02020603050405020304"/>
                <a:cs typeface="Times New Roman" panose="02020603050405020304"/>
              </a:rPr>
              <a:t>S</a:t>
            </a:r>
            <a:r>
              <a:rPr sz="1000" dirty="0">
                <a:latin typeface="Times New Roman" panose="02020603050405020304"/>
                <a:cs typeface="Times New Roman" panose="02020603050405020304"/>
              </a:rPr>
              <a:t>ING</a:t>
            </a:r>
            <a:r>
              <a:rPr sz="1000" spc="25" dirty="0">
                <a:latin typeface="Times New Roman" panose="02020603050405020304"/>
                <a:cs typeface="Times New Roman" panose="02020603050405020304"/>
              </a:rPr>
              <a:t> </a:t>
            </a:r>
            <a:r>
              <a:rPr sz="1000" spc="-5" dirty="0">
                <a:latin typeface="Times New Roman" panose="02020603050405020304"/>
                <a:cs typeface="Times New Roman" panose="02020603050405020304"/>
              </a:rPr>
              <a:t>M</a:t>
            </a:r>
            <a:r>
              <a:rPr sz="1000" dirty="0">
                <a:latin typeface="Times New Roman" panose="02020603050405020304"/>
                <a:cs typeface="Times New Roman" panose="02020603050405020304"/>
              </a:rPr>
              <a:t>A</a:t>
            </a:r>
            <a:r>
              <a:rPr sz="1000" spc="5" dirty="0">
                <a:latin typeface="Times New Roman" panose="02020603050405020304"/>
                <a:cs typeface="Times New Roman" panose="02020603050405020304"/>
              </a:rPr>
              <a:t>T</a:t>
            </a:r>
            <a:r>
              <a:rPr sz="1000" spc="-15" dirty="0">
                <a:latin typeface="Times New Roman" panose="02020603050405020304"/>
                <a:cs typeface="Times New Roman" panose="02020603050405020304"/>
              </a:rPr>
              <a:t>L</a:t>
            </a:r>
            <a:r>
              <a:rPr sz="1000" dirty="0">
                <a:latin typeface="Times New Roman" panose="02020603050405020304"/>
                <a:cs typeface="Times New Roman" panose="02020603050405020304"/>
              </a:rPr>
              <a:t>A</a:t>
            </a:r>
            <a:r>
              <a:rPr sz="1000" spc="5" dirty="0">
                <a:latin typeface="Times New Roman" panose="02020603050405020304"/>
                <a:cs typeface="Times New Roman" panose="02020603050405020304"/>
              </a:rPr>
              <a:t>B</a:t>
            </a:r>
            <a:endParaRPr sz="1000">
              <a:latin typeface="Times New Roman" panose="02020603050405020304"/>
              <a:cs typeface="Times New Roman" panose="02020603050405020304"/>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07182" y="2754833"/>
            <a:ext cx="5607050" cy="1123315"/>
          </a:xfrm>
          <a:prstGeom prst="rect">
            <a:avLst/>
          </a:prstGeom>
        </p:spPr>
        <p:txBody>
          <a:bodyPr vert="horz" wrap="square" lIns="0" tIns="12700" rIns="0" bIns="0" rtlCol="0">
            <a:spAutoFit/>
          </a:bodyPr>
          <a:lstStyle/>
          <a:p>
            <a:pPr marL="12700">
              <a:lnSpc>
                <a:spcPct val="100000"/>
              </a:lnSpc>
              <a:spcBef>
                <a:spcPts val="100"/>
              </a:spcBef>
            </a:pPr>
            <a:r>
              <a:rPr sz="7200" dirty="0"/>
              <a:t>THANK</a:t>
            </a:r>
            <a:r>
              <a:rPr sz="7200" spc="-355" dirty="0"/>
              <a:t> </a:t>
            </a:r>
            <a:r>
              <a:rPr sz="7200" dirty="0"/>
              <a:t>YOU</a:t>
            </a:r>
            <a:endParaRPr sz="7200"/>
          </a:p>
        </p:txBody>
      </p:sp>
      <p:grpSp>
        <p:nvGrpSpPr>
          <p:cNvPr id="3" name="object 3"/>
          <p:cNvGrpSpPr/>
          <p:nvPr/>
        </p:nvGrpSpPr>
        <p:grpSpPr>
          <a:xfrm>
            <a:off x="222504" y="310895"/>
            <a:ext cx="11750040" cy="6059805"/>
            <a:chOff x="222504" y="310895"/>
            <a:chExt cx="11750040" cy="6059805"/>
          </a:xfrm>
        </p:grpSpPr>
        <p:sp>
          <p:nvSpPr>
            <p:cNvPr id="4" name="object 4"/>
            <p:cNvSpPr/>
            <p:nvPr/>
          </p:nvSpPr>
          <p:spPr>
            <a:xfrm>
              <a:off x="236220" y="324611"/>
              <a:ext cx="11722735" cy="6032500"/>
            </a:xfrm>
            <a:custGeom>
              <a:avLst/>
              <a:gdLst/>
              <a:ahLst/>
              <a:cxnLst/>
              <a:rect l="l" t="t" r="r" b="b"/>
              <a:pathLst>
                <a:path w="11722735" h="6032500">
                  <a:moveTo>
                    <a:pt x="0" y="6031991"/>
                  </a:moveTo>
                  <a:lnTo>
                    <a:pt x="11722608" y="6031991"/>
                  </a:lnTo>
                  <a:lnTo>
                    <a:pt x="11722608" y="0"/>
                  </a:lnTo>
                  <a:lnTo>
                    <a:pt x="0" y="0"/>
                  </a:lnTo>
                  <a:lnTo>
                    <a:pt x="0" y="6031991"/>
                  </a:lnTo>
                  <a:close/>
                </a:path>
              </a:pathLst>
            </a:custGeom>
            <a:ln w="27432">
              <a:solidFill>
                <a:srgbClr val="0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457200" y="481583"/>
              <a:ext cx="1228344" cy="1219200"/>
            </a:xfrm>
            <a:prstGeom prst="rect">
              <a:avLst/>
            </a:prstGeom>
          </p:spPr>
        </p:pic>
        <p:pic>
          <p:nvPicPr>
            <p:cNvPr id="6" name="object 6"/>
            <p:cNvPicPr/>
            <p:nvPr/>
          </p:nvPicPr>
          <p:blipFill>
            <a:blip r:embed="rId3" cstate="print"/>
            <a:stretch>
              <a:fillRect/>
            </a:stretch>
          </p:blipFill>
          <p:spPr>
            <a:xfrm>
              <a:off x="10597896" y="509015"/>
              <a:ext cx="1143000" cy="819912"/>
            </a:xfrm>
            <a:prstGeom prst="rect">
              <a:avLst/>
            </a:prstGeom>
          </p:spPr>
        </p:pic>
      </p:grpSp>
      <p:sp>
        <p:nvSpPr>
          <p:cNvPr id="7" name="object 7"/>
          <p:cNvSpPr txBox="1"/>
          <p:nvPr/>
        </p:nvSpPr>
        <p:spPr>
          <a:xfrm>
            <a:off x="405790" y="78486"/>
            <a:ext cx="1642745" cy="179070"/>
          </a:xfrm>
          <a:prstGeom prst="rect">
            <a:avLst/>
          </a:prstGeom>
        </p:spPr>
        <p:txBody>
          <a:bodyPr vert="horz" wrap="square" lIns="0" tIns="13335" rIns="0" bIns="0" rtlCol="0">
            <a:spAutoFit/>
          </a:bodyPr>
          <a:lstStyle/>
          <a:p>
            <a:pPr marL="12700">
              <a:lnSpc>
                <a:spcPct val="100000"/>
              </a:lnSpc>
              <a:spcBef>
                <a:spcPts val="105"/>
              </a:spcBef>
            </a:pPr>
            <a:r>
              <a:rPr sz="1000" dirty="0">
                <a:latin typeface="Times New Roman" panose="02020603050405020304"/>
                <a:cs typeface="Times New Roman" panose="02020603050405020304"/>
              </a:rPr>
              <a:t>IC</a:t>
            </a:r>
            <a:r>
              <a:rPr sz="1000" spc="-10" dirty="0">
                <a:latin typeface="Times New Roman" panose="02020603050405020304"/>
                <a:cs typeface="Times New Roman" panose="02020603050405020304"/>
              </a:rPr>
              <a:t> </a:t>
            </a:r>
            <a:r>
              <a:rPr sz="1000" spc="5" dirty="0">
                <a:latin typeface="Times New Roman" panose="02020603050405020304"/>
                <a:cs typeface="Times New Roman" panose="02020603050405020304"/>
              </a:rPr>
              <a:t>TE</a:t>
            </a:r>
            <a:r>
              <a:rPr sz="1000" spc="-10" dirty="0">
                <a:latin typeface="Times New Roman" panose="02020603050405020304"/>
                <a:cs typeface="Times New Roman" panose="02020603050405020304"/>
              </a:rPr>
              <a:t>S</a:t>
            </a:r>
            <a:r>
              <a:rPr sz="1000" spc="5" dirty="0">
                <a:latin typeface="Times New Roman" panose="02020603050405020304"/>
                <a:cs typeface="Times New Roman" panose="02020603050405020304"/>
              </a:rPr>
              <a:t>TER</a:t>
            </a:r>
            <a:r>
              <a:rPr sz="1000" spc="-60" dirty="0">
                <a:latin typeface="Times New Roman" panose="02020603050405020304"/>
                <a:cs typeface="Times New Roman" panose="02020603050405020304"/>
              </a:rPr>
              <a:t> </a:t>
            </a:r>
            <a:r>
              <a:rPr sz="1000" spc="-25" dirty="0">
                <a:latin typeface="Times New Roman" panose="02020603050405020304"/>
                <a:cs typeface="Times New Roman" panose="02020603050405020304"/>
              </a:rPr>
              <a:t>U</a:t>
            </a:r>
            <a:r>
              <a:rPr sz="1000" spc="-10" dirty="0">
                <a:latin typeface="Times New Roman" panose="02020603050405020304"/>
                <a:cs typeface="Times New Roman" panose="02020603050405020304"/>
              </a:rPr>
              <a:t>S</a:t>
            </a:r>
            <a:r>
              <a:rPr sz="1000" dirty="0">
                <a:latin typeface="Times New Roman" panose="02020603050405020304"/>
                <a:cs typeface="Times New Roman" panose="02020603050405020304"/>
              </a:rPr>
              <a:t>ING</a:t>
            </a:r>
            <a:r>
              <a:rPr sz="1000" spc="25" dirty="0">
                <a:latin typeface="Times New Roman" panose="02020603050405020304"/>
                <a:cs typeface="Times New Roman" panose="02020603050405020304"/>
              </a:rPr>
              <a:t> </a:t>
            </a:r>
            <a:r>
              <a:rPr sz="1000" spc="-5" dirty="0">
                <a:latin typeface="Times New Roman" panose="02020603050405020304"/>
                <a:cs typeface="Times New Roman" panose="02020603050405020304"/>
              </a:rPr>
              <a:t>M</a:t>
            </a:r>
            <a:r>
              <a:rPr sz="1000" dirty="0">
                <a:latin typeface="Times New Roman" panose="02020603050405020304"/>
                <a:cs typeface="Times New Roman" panose="02020603050405020304"/>
              </a:rPr>
              <a:t>A</a:t>
            </a:r>
            <a:r>
              <a:rPr sz="1000" spc="5" dirty="0">
                <a:latin typeface="Times New Roman" panose="02020603050405020304"/>
                <a:cs typeface="Times New Roman" panose="02020603050405020304"/>
              </a:rPr>
              <a:t>T</a:t>
            </a:r>
            <a:r>
              <a:rPr sz="1000" spc="-15" dirty="0">
                <a:latin typeface="Times New Roman" panose="02020603050405020304"/>
                <a:cs typeface="Times New Roman" panose="02020603050405020304"/>
              </a:rPr>
              <a:t>L</a:t>
            </a:r>
            <a:r>
              <a:rPr sz="1000" dirty="0">
                <a:latin typeface="Times New Roman" panose="02020603050405020304"/>
                <a:cs typeface="Times New Roman" panose="02020603050405020304"/>
              </a:rPr>
              <a:t>A</a:t>
            </a:r>
            <a:r>
              <a:rPr sz="1000" spc="5" dirty="0">
                <a:latin typeface="Times New Roman" panose="02020603050405020304"/>
                <a:cs typeface="Times New Roman" panose="02020603050405020304"/>
              </a:rPr>
              <a:t>B</a:t>
            </a:r>
            <a:endParaRPr sz="1000">
              <a:latin typeface="Times New Roman" panose="02020603050405020304"/>
              <a:cs typeface="Times New Roman" panose="02020603050405020304"/>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30" dirty="0"/>
              <a:t>DEPT.</a:t>
            </a:r>
            <a:r>
              <a:rPr spc="-15" dirty="0"/>
              <a:t> </a:t>
            </a:r>
            <a:r>
              <a:rPr spc="-5" dirty="0"/>
              <a:t>OF</a:t>
            </a:r>
            <a:r>
              <a:rPr spc="-35" dirty="0"/>
              <a:t> </a:t>
            </a:r>
            <a:r>
              <a:rPr spc="-10" dirty="0"/>
              <a:t>EEE</a:t>
            </a: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10" dirty="0"/>
              <a:t>2023-24</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51934" y="628345"/>
            <a:ext cx="3091180" cy="695325"/>
          </a:xfrm>
          <a:prstGeom prst="rect">
            <a:avLst/>
          </a:prstGeom>
        </p:spPr>
        <p:txBody>
          <a:bodyPr vert="horz" wrap="square" lIns="0" tIns="12065" rIns="0" bIns="0" rtlCol="0">
            <a:spAutoFit/>
          </a:bodyPr>
          <a:lstStyle/>
          <a:p>
            <a:pPr marL="12700">
              <a:lnSpc>
                <a:spcPct val="100000"/>
              </a:lnSpc>
              <a:spcBef>
                <a:spcPts val="95"/>
              </a:spcBef>
            </a:pPr>
            <a:r>
              <a:rPr spc="-5" dirty="0"/>
              <a:t>C</a:t>
            </a:r>
            <a:r>
              <a:rPr spc="-25" dirty="0"/>
              <a:t>O</a:t>
            </a:r>
            <a:r>
              <a:rPr spc="-5" dirty="0"/>
              <a:t>NTE</a:t>
            </a:r>
            <a:r>
              <a:rPr spc="-25" dirty="0"/>
              <a:t>N</a:t>
            </a:r>
            <a:r>
              <a:rPr spc="-5" dirty="0"/>
              <a:t>TS</a:t>
            </a:r>
          </a:p>
        </p:txBody>
      </p:sp>
      <p:sp>
        <p:nvSpPr>
          <p:cNvPr id="3" name="object 3"/>
          <p:cNvSpPr txBox="1">
            <a:spLocks noGrp="1"/>
          </p:cNvSpPr>
          <p:nvPr>
            <p:ph type="body" idx="1"/>
          </p:nvPr>
        </p:nvSpPr>
        <p:spPr>
          <a:xfrm>
            <a:off x="1524000" y="1077595"/>
            <a:ext cx="5178425" cy="5292090"/>
          </a:xfrm>
          <a:prstGeom prst="rect">
            <a:avLst/>
          </a:prstGeom>
        </p:spPr>
        <p:txBody>
          <a:bodyPr vert="horz" wrap="square" lIns="0" tIns="177165" rIns="0" bIns="0" rtlCol="0">
            <a:noAutofit/>
          </a:bodyPr>
          <a:lstStyle/>
          <a:p>
            <a:pPr marL="256540" indent="-243840">
              <a:lnSpc>
                <a:spcPct val="100000"/>
              </a:lnSpc>
              <a:spcBef>
                <a:spcPts val="1395"/>
              </a:spcBef>
              <a:buSzPct val="96000"/>
              <a:buFont typeface="Wingdings" panose="05000000000000000000"/>
              <a:buChar char=""/>
              <a:tabLst>
                <a:tab pos="256540" algn="l"/>
              </a:tabLst>
            </a:pPr>
            <a:r>
              <a:rPr sz="1800" spc="-5" dirty="0"/>
              <a:t>ABSTRACT</a:t>
            </a:r>
          </a:p>
          <a:p>
            <a:pPr marL="332740" indent="-320040">
              <a:lnSpc>
                <a:spcPct val="100000"/>
              </a:lnSpc>
              <a:spcBef>
                <a:spcPts val="1300"/>
              </a:spcBef>
              <a:buSzPct val="96000"/>
              <a:buFont typeface="Wingdings" panose="05000000000000000000"/>
              <a:buChar char=""/>
              <a:tabLst>
                <a:tab pos="332740" algn="l"/>
              </a:tabLst>
            </a:pPr>
            <a:r>
              <a:rPr sz="1800" spc="-10" dirty="0"/>
              <a:t>INTRODUCTION</a:t>
            </a:r>
          </a:p>
          <a:p>
            <a:pPr marL="332740" indent="-320040">
              <a:lnSpc>
                <a:spcPct val="100000"/>
              </a:lnSpc>
              <a:spcBef>
                <a:spcPts val="1270"/>
              </a:spcBef>
              <a:buSzPct val="96000"/>
              <a:buFont typeface="Wingdings" panose="05000000000000000000"/>
              <a:buChar char=""/>
              <a:tabLst>
                <a:tab pos="332740" algn="l"/>
              </a:tabLst>
            </a:pPr>
            <a:r>
              <a:rPr sz="1800" spc="-40" dirty="0"/>
              <a:t>LITERATURE</a:t>
            </a:r>
            <a:r>
              <a:rPr sz="1800" spc="45" dirty="0"/>
              <a:t> </a:t>
            </a:r>
            <a:r>
              <a:rPr sz="1800" spc="-35" dirty="0"/>
              <a:t>SURVEY</a:t>
            </a:r>
          </a:p>
          <a:p>
            <a:pPr marL="332740" indent="-320040">
              <a:lnSpc>
                <a:spcPct val="100000"/>
              </a:lnSpc>
              <a:spcBef>
                <a:spcPts val="1300"/>
              </a:spcBef>
              <a:buSzPct val="96000"/>
              <a:buFont typeface="Wingdings" panose="05000000000000000000"/>
              <a:buChar char=""/>
              <a:tabLst>
                <a:tab pos="332740" algn="l"/>
              </a:tabLst>
            </a:pPr>
            <a:r>
              <a:rPr sz="1800" spc="-15" dirty="0"/>
              <a:t>BLOCK</a:t>
            </a:r>
            <a:r>
              <a:rPr sz="1800" spc="-20" dirty="0"/>
              <a:t> </a:t>
            </a:r>
            <a:r>
              <a:rPr sz="1800" spc="-10" dirty="0"/>
              <a:t>DIAGRAM</a:t>
            </a:r>
          </a:p>
          <a:p>
            <a:pPr marL="256540" indent="-243840">
              <a:lnSpc>
                <a:spcPct val="100000"/>
              </a:lnSpc>
              <a:spcBef>
                <a:spcPts val="1300"/>
              </a:spcBef>
              <a:buSzPct val="96000"/>
              <a:buFont typeface="Wingdings" panose="05000000000000000000"/>
              <a:buChar char=""/>
              <a:tabLst>
                <a:tab pos="256540" algn="l"/>
              </a:tabLst>
            </a:pPr>
            <a:r>
              <a:rPr sz="1800" spc="-20" dirty="0"/>
              <a:t>CIRCUIT</a:t>
            </a:r>
            <a:r>
              <a:rPr sz="1800" spc="-10" dirty="0"/>
              <a:t> </a:t>
            </a:r>
            <a:r>
              <a:rPr sz="1800" spc="-15" dirty="0"/>
              <a:t>DIAGRAM</a:t>
            </a:r>
          </a:p>
          <a:p>
            <a:pPr marL="256540" indent="-243840">
              <a:lnSpc>
                <a:spcPct val="100000"/>
              </a:lnSpc>
              <a:spcBef>
                <a:spcPts val="1275"/>
              </a:spcBef>
              <a:buSzPct val="96000"/>
              <a:buFont typeface="Wingdings" panose="05000000000000000000"/>
              <a:buChar char=""/>
              <a:tabLst>
                <a:tab pos="256540" algn="l"/>
              </a:tabLst>
            </a:pPr>
            <a:r>
              <a:rPr sz="1800" spc="-5" dirty="0"/>
              <a:t>COMPONENTS</a:t>
            </a:r>
          </a:p>
          <a:p>
            <a:pPr marL="256540" indent="-243840">
              <a:lnSpc>
                <a:spcPct val="100000"/>
              </a:lnSpc>
              <a:spcBef>
                <a:spcPts val="1295"/>
              </a:spcBef>
              <a:buSzPct val="96000"/>
              <a:buFont typeface="Wingdings" panose="05000000000000000000"/>
              <a:buChar char=""/>
              <a:tabLst>
                <a:tab pos="256540" algn="l"/>
              </a:tabLst>
            </a:pPr>
            <a:r>
              <a:rPr sz="1800" spc="-10" dirty="0"/>
              <a:t>WORKING</a:t>
            </a:r>
            <a:r>
              <a:rPr sz="1800" spc="40" dirty="0"/>
              <a:t> </a:t>
            </a:r>
            <a:r>
              <a:rPr sz="1800" spc="-20" dirty="0"/>
              <a:t>PRINCIPLE</a:t>
            </a:r>
          </a:p>
          <a:p>
            <a:pPr marL="256540" indent="-243840">
              <a:lnSpc>
                <a:spcPct val="100000"/>
              </a:lnSpc>
              <a:spcBef>
                <a:spcPts val="1300"/>
              </a:spcBef>
              <a:buSzPct val="96000"/>
              <a:buFont typeface="Wingdings" panose="05000000000000000000"/>
              <a:buChar char=""/>
              <a:tabLst>
                <a:tab pos="256540" algn="l"/>
              </a:tabLst>
            </a:pPr>
            <a:r>
              <a:rPr sz="1800" spc="-60" dirty="0"/>
              <a:t>ADVANTAGES</a:t>
            </a:r>
            <a:r>
              <a:rPr sz="1800" spc="40" dirty="0"/>
              <a:t> </a:t>
            </a:r>
            <a:r>
              <a:rPr sz="1800" dirty="0"/>
              <a:t>&amp;</a:t>
            </a:r>
            <a:r>
              <a:rPr sz="1800" spc="-5" dirty="0"/>
              <a:t> </a:t>
            </a:r>
            <a:r>
              <a:rPr sz="1800" spc="-50" dirty="0"/>
              <a:t>DISADVANTAGES</a:t>
            </a:r>
          </a:p>
          <a:p>
            <a:pPr marL="256540" indent="-243840">
              <a:lnSpc>
                <a:spcPct val="100000"/>
              </a:lnSpc>
              <a:spcBef>
                <a:spcPts val="1270"/>
              </a:spcBef>
              <a:buSzPct val="96000"/>
              <a:buFont typeface="Wingdings" panose="05000000000000000000"/>
              <a:buChar char=""/>
              <a:tabLst>
                <a:tab pos="256540" algn="l"/>
              </a:tabLst>
            </a:pPr>
            <a:r>
              <a:rPr lang="en-US" sz="1800" spc="-5" dirty="0">
                <a:sym typeface="+mn-ea"/>
              </a:rPr>
              <a:t>HARDWARE RESULTS</a:t>
            </a:r>
          </a:p>
          <a:p>
            <a:pPr marL="256540" indent="-243840">
              <a:lnSpc>
                <a:spcPct val="100000"/>
              </a:lnSpc>
              <a:spcBef>
                <a:spcPts val="1270"/>
              </a:spcBef>
              <a:buSzPct val="96000"/>
              <a:buFont typeface="Wingdings" panose="05000000000000000000"/>
              <a:buChar char=""/>
              <a:tabLst>
                <a:tab pos="256540" algn="l"/>
              </a:tabLst>
            </a:pPr>
            <a:r>
              <a:rPr lang="en-US" sz="1800" spc="-5" dirty="0"/>
              <a:t>TESTING</a:t>
            </a:r>
          </a:p>
          <a:p>
            <a:pPr marL="256540" indent="-243840">
              <a:lnSpc>
                <a:spcPct val="100000"/>
              </a:lnSpc>
              <a:spcBef>
                <a:spcPts val="1270"/>
              </a:spcBef>
              <a:buSzPct val="96000"/>
              <a:buFont typeface="Wingdings" panose="05000000000000000000"/>
              <a:buChar char=""/>
              <a:tabLst>
                <a:tab pos="256540" algn="l"/>
              </a:tabLst>
            </a:pPr>
            <a:r>
              <a:rPr sz="1800" spc="-5" dirty="0"/>
              <a:t>REFERENCES</a:t>
            </a:r>
          </a:p>
          <a:p>
            <a:pPr marL="256540" indent="-243840">
              <a:lnSpc>
                <a:spcPct val="100000"/>
              </a:lnSpc>
              <a:spcBef>
                <a:spcPts val="1270"/>
              </a:spcBef>
              <a:buSzPct val="96000"/>
              <a:buFont typeface="Wingdings" panose="05000000000000000000"/>
              <a:buChar char=""/>
              <a:tabLst>
                <a:tab pos="256540" algn="l"/>
              </a:tabLst>
            </a:pPr>
            <a:r>
              <a:rPr lang="en-US" sz="1800" spc="-5" dirty="0"/>
              <a:t>CONCLUSION</a:t>
            </a:r>
          </a:p>
        </p:txBody>
      </p:sp>
      <p:grpSp>
        <p:nvGrpSpPr>
          <p:cNvPr id="4" name="object 4"/>
          <p:cNvGrpSpPr/>
          <p:nvPr/>
        </p:nvGrpSpPr>
        <p:grpSpPr>
          <a:xfrm>
            <a:off x="222504" y="286511"/>
            <a:ext cx="11750040" cy="6156960"/>
            <a:chOff x="222504" y="286511"/>
            <a:chExt cx="11750040" cy="6156960"/>
          </a:xfrm>
        </p:grpSpPr>
        <p:sp>
          <p:nvSpPr>
            <p:cNvPr id="5" name="object 5"/>
            <p:cNvSpPr/>
            <p:nvPr/>
          </p:nvSpPr>
          <p:spPr>
            <a:xfrm>
              <a:off x="236220" y="300227"/>
              <a:ext cx="11722735" cy="6129655"/>
            </a:xfrm>
            <a:custGeom>
              <a:avLst/>
              <a:gdLst/>
              <a:ahLst/>
              <a:cxnLst/>
              <a:rect l="l" t="t" r="r" b="b"/>
              <a:pathLst>
                <a:path w="11722735" h="6129655">
                  <a:moveTo>
                    <a:pt x="0" y="6129528"/>
                  </a:moveTo>
                  <a:lnTo>
                    <a:pt x="11722608" y="6129528"/>
                  </a:lnTo>
                  <a:lnTo>
                    <a:pt x="11722608" y="0"/>
                  </a:lnTo>
                  <a:lnTo>
                    <a:pt x="0" y="0"/>
                  </a:lnTo>
                  <a:lnTo>
                    <a:pt x="0" y="6129528"/>
                  </a:lnTo>
                  <a:close/>
                </a:path>
              </a:pathLst>
            </a:custGeom>
            <a:ln w="27432">
              <a:solidFill>
                <a:srgbClr val="000000"/>
              </a:solidFill>
            </a:ln>
          </p:spPr>
          <p:txBody>
            <a:bodyPr wrap="square" lIns="0" tIns="0" rIns="0" bIns="0" rtlCol="0"/>
            <a:lstStyle/>
            <a:p>
              <a:endParaRPr/>
            </a:p>
          </p:txBody>
        </p:sp>
        <p:pic>
          <p:nvPicPr>
            <p:cNvPr id="6" name="object 6"/>
            <p:cNvPicPr/>
            <p:nvPr/>
          </p:nvPicPr>
          <p:blipFill>
            <a:blip r:embed="rId2" cstate="print"/>
            <a:stretch>
              <a:fillRect/>
            </a:stretch>
          </p:blipFill>
          <p:spPr>
            <a:xfrm>
              <a:off x="313944" y="411479"/>
              <a:ext cx="1127760" cy="1121664"/>
            </a:xfrm>
            <a:prstGeom prst="rect">
              <a:avLst/>
            </a:prstGeom>
          </p:spPr>
        </p:pic>
        <p:pic>
          <p:nvPicPr>
            <p:cNvPr id="7" name="object 7"/>
            <p:cNvPicPr/>
            <p:nvPr/>
          </p:nvPicPr>
          <p:blipFill>
            <a:blip r:embed="rId3" cstate="print"/>
            <a:stretch>
              <a:fillRect/>
            </a:stretch>
          </p:blipFill>
          <p:spPr>
            <a:xfrm>
              <a:off x="10658856" y="445007"/>
              <a:ext cx="1143000" cy="819912"/>
            </a:xfrm>
            <a:prstGeom prst="rect">
              <a:avLst/>
            </a:prstGeom>
          </p:spPr>
        </p:pic>
      </p:grpSp>
      <p:sp>
        <p:nvSpPr>
          <p:cNvPr id="8" name="object 8"/>
          <p:cNvSpPr txBox="1"/>
          <p:nvPr/>
        </p:nvSpPr>
        <p:spPr>
          <a:xfrm>
            <a:off x="405790" y="78486"/>
            <a:ext cx="1642745" cy="179070"/>
          </a:xfrm>
          <a:prstGeom prst="rect">
            <a:avLst/>
          </a:prstGeom>
        </p:spPr>
        <p:txBody>
          <a:bodyPr vert="horz" wrap="square" lIns="0" tIns="13335" rIns="0" bIns="0" rtlCol="0">
            <a:spAutoFit/>
          </a:bodyPr>
          <a:lstStyle/>
          <a:p>
            <a:pPr marL="12700">
              <a:lnSpc>
                <a:spcPct val="100000"/>
              </a:lnSpc>
              <a:spcBef>
                <a:spcPts val="105"/>
              </a:spcBef>
            </a:pPr>
            <a:r>
              <a:rPr sz="1000" dirty="0">
                <a:latin typeface="Times New Roman" panose="02020603050405020304"/>
                <a:cs typeface="Times New Roman" panose="02020603050405020304"/>
              </a:rPr>
              <a:t>IC</a:t>
            </a:r>
            <a:r>
              <a:rPr sz="1000" spc="-10" dirty="0">
                <a:latin typeface="Times New Roman" panose="02020603050405020304"/>
                <a:cs typeface="Times New Roman" panose="02020603050405020304"/>
              </a:rPr>
              <a:t> </a:t>
            </a:r>
            <a:r>
              <a:rPr sz="1000" spc="5" dirty="0">
                <a:latin typeface="Times New Roman" panose="02020603050405020304"/>
                <a:cs typeface="Times New Roman" panose="02020603050405020304"/>
              </a:rPr>
              <a:t>TE</a:t>
            </a:r>
            <a:r>
              <a:rPr sz="1000" spc="-10" dirty="0">
                <a:latin typeface="Times New Roman" panose="02020603050405020304"/>
                <a:cs typeface="Times New Roman" panose="02020603050405020304"/>
              </a:rPr>
              <a:t>S</a:t>
            </a:r>
            <a:r>
              <a:rPr sz="1000" spc="5" dirty="0">
                <a:latin typeface="Times New Roman" panose="02020603050405020304"/>
                <a:cs typeface="Times New Roman" panose="02020603050405020304"/>
              </a:rPr>
              <a:t>TER</a:t>
            </a:r>
            <a:r>
              <a:rPr sz="1000" spc="-60" dirty="0">
                <a:latin typeface="Times New Roman" panose="02020603050405020304"/>
                <a:cs typeface="Times New Roman" panose="02020603050405020304"/>
              </a:rPr>
              <a:t> </a:t>
            </a:r>
            <a:r>
              <a:rPr sz="1000" spc="-25" dirty="0">
                <a:latin typeface="Times New Roman" panose="02020603050405020304"/>
                <a:cs typeface="Times New Roman" panose="02020603050405020304"/>
              </a:rPr>
              <a:t>U</a:t>
            </a:r>
            <a:r>
              <a:rPr sz="1000" spc="-10" dirty="0">
                <a:latin typeface="Times New Roman" panose="02020603050405020304"/>
                <a:cs typeface="Times New Roman" panose="02020603050405020304"/>
              </a:rPr>
              <a:t>S</a:t>
            </a:r>
            <a:r>
              <a:rPr sz="1000" dirty="0">
                <a:latin typeface="Times New Roman" panose="02020603050405020304"/>
                <a:cs typeface="Times New Roman" panose="02020603050405020304"/>
              </a:rPr>
              <a:t>ING</a:t>
            </a:r>
            <a:r>
              <a:rPr sz="1000" spc="25" dirty="0">
                <a:latin typeface="Times New Roman" panose="02020603050405020304"/>
                <a:cs typeface="Times New Roman" panose="02020603050405020304"/>
              </a:rPr>
              <a:t> </a:t>
            </a:r>
            <a:r>
              <a:rPr sz="1000" spc="-5" dirty="0">
                <a:latin typeface="Times New Roman" panose="02020603050405020304"/>
                <a:cs typeface="Times New Roman" panose="02020603050405020304"/>
              </a:rPr>
              <a:t>M</a:t>
            </a:r>
            <a:r>
              <a:rPr sz="1000" dirty="0">
                <a:latin typeface="Times New Roman" panose="02020603050405020304"/>
                <a:cs typeface="Times New Roman" panose="02020603050405020304"/>
              </a:rPr>
              <a:t>A</a:t>
            </a:r>
            <a:r>
              <a:rPr sz="1000" spc="5" dirty="0">
                <a:latin typeface="Times New Roman" panose="02020603050405020304"/>
                <a:cs typeface="Times New Roman" panose="02020603050405020304"/>
              </a:rPr>
              <a:t>T</a:t>
            </a:r>
            <a:r>
              <a:rPr sz="1000" spc="-15" dirty="0">
                <a:latin typeface="Times New Roman" panose="02020603050405020304"/>
                <a:cs typeface="Times New Roman" panose="02020603050405020304"/>
              </a:rPr>
              <a:t>L</a:t>
            </a:r>
            <a:r>
              <a:rPr sz="1000" dirty="0">
                <a:latin typeface="Times New Roman" panose="02020603050405020304"/>
                <a:cs typeface="Times New Roman" panose="02020603050405020304"/>
              </a:rPr>
              <a:t>A</a:t>
            </a:r>
            <a:r>
              <a:rPr sz="1000" spc="5" dirty="0">
                <a:latin typeface="Times New Roman" panose="02020603050405020304"/>
                <a:cs typeface="Times New Roman" panose="02020603050405020304"/>
              </a:rPr>
              <a:t>B</a:t>
            </a:r>
            <a:endParaRPr sz="1000">
              <a:latin typeface="Times New Roman" panose="02020603050405020304"/>
              <a:cs typeface="Times New Roman" panose="02020603050405020304"/>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30" dirty="0"/>
              <a:t>DEPT.</a:t>
            </a:r>
            <a:r>
              <a:rPr spc="-15" dirty="0"/>
              <a:t> </a:t>
            </a:r>
            <a:r>
              <a:rPr spc="-5" dirty="0"/>
              <a:t>OF</a:t>
            </a:r>
            <a:r>
              <a:rPr spc="-35" dirty="0"/>
              <a:t> </a:t>
            </a:r>
            <a:r>
              <a:rPr spc="-10" dirty="0"/>
              <a:t>EEE</a:t>
            </a: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10" dirty="0"/>
              <a:t>2023-24</a:t>
            </a:r>
          </a:p>
        </p:txBody>
      </p:sp>
      <p:sp>
        <p:nvSpPr>
          <p:cNvPr id="11" name="Text Box 10"/>
          <p:cNvSpPr txBox="1"/>
          <p:nvPr/>
        </p:nvSpPr>
        <p:spPr>
          <a:xfrm>
            <a:off x="6403975" y="5434330"/>
            <a:ext cx="4064000" cy="368300"/>
          </a:xfrm>
          <a:prstGeom prst="rect">
            <a:avLst/>
          </a:prstGeom>
          <a:noFill/>
        </p:spPr>
        <p:txBody>
          <a:bodyPr wrap="square" rtlCol="0">
            <a:spAutoFit/>
          </a:bodyPr>
          <a:lstStyle/>
          <a:p>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6510">
              <a:lnSpc>
                <a:spcPct val="100000"/>
              </a:lnSpc>
              <a:spcBef>
                <a:spcPts val="95"/>
              </a:spcBef>
            </a:pPr>
            <a:r>
              <a:rPr spc="-5" dirty="0"/>
              <a:t>ABSTR</a:t>
            </a:r>
            <a:r>
              <a:rPr spc="-25" dirty="0"/>
              <a:t>A</a:t>
            </a:r>
            <a:r>
              <a:rPr spc="-5" dirty="0"/>
              <a:t>CT</a:t>
            </a:r>
          </a:p>
        </p:txBody>
      </p:sp>
      <p:sp>
        <p:nvSpPr>
          <p:cNvPr id="3" name="object 3"/>
          <p:cNvSpPr txBox="1"/>
          <p:nvPr/>
        </p:nvSpPr>
        <p:spPr>
          <a:xfrm>
            <a:off x="1205890" y="1600072"/>
            <a:ext cx="9747885" cy="3869054"/>
          </a:xfrm>
          <a:prstGeom prst="rect">
            <a:avLst/>
          </a:prstGeom>
        </p:spPr>
        <p:txBody>
          <a:bodyPr vert="horz" wrap="square" lIns="0" tIns="13335" rIns="0" bIns="0" rtlCol="0">
            <a:spAutoFit/>
          </a:bodyPr>
          <a:lstStyle/>
          <a:p>
            <a:pPr marL="12700" marR="5080" algn="just">
              <a:lnSpc>
                <a:spcPct val="100000"/>
              </a:lnSpc>
              <a:spcBef>
                <a:spcPts val="105"/>
              </a:spcBef>
            </a:pPr>
            <a:r>
              <a:rPr sz="2800" dirty="0">
                <a:latin typeface="Times New Roman" panose="02020603050405020304"/>
                <a:cs typeface="Times New Roman" panose="02020603050405020304"/>
              </a:rPr>
              <a:t>In the </a:t>
            </a:r>
            <a:r>
              <a:rPr sz="2800" spc="-5" dirty="0">
                <a:latin typeface="Times New Roman" panose="02020603050405020304"/>
                <a:cs typeface="Times New Roman" panose="02020603050405020304"/>
              </a:rPr>
              <a:t>present </a:t>
            </a:r>
            <a:r>
              <a:rPr sz="2800" dirty="0">
                <a:latin typeface="Times New Roman" panose="02020603050405020304"/>
                <a:cs typeface="Times New Roman" panose="02020603050405020304"/>
              </a:rPr>
              <a:t>world, </a:t>
            </a:r>
            <a:r>
              <a:rPr sz="2800" spc="-5" dirty="0">
                <a:latin typeface="Times New Roman" panose="02020603050405020304"/>
                <a:cs typeface="Times New Roman" panose="02020603050405020304"/>
              </a:rPr>
              <a:t>everything </a:t>
            </a:r>
            <a:r>
              <a:rPr sz="2800" spc="5" dirty="0">
                <a:latin typeface="Times New Roman" panose="02020603050405020304"/>
                <a:cs typeface="Times New Roman" panose="02020603050405020304"/>
              </a:rPr>
              <a:t>is </a:t>
            </a:r>
            <a:r>
              <a:rPr sz="2800" spc="-5" dirty="0">
                <a:latin typeface="Times New Roman" panose="02020603050405020304"/>
                <a:cs typeface="Times New Roman" panose="02020603050405020304"/>
              </a:rPr>
              <a:t>going to </a:t>
            </a:r>
            <a:r>
              <a:rPr sz="2800" spc="5" dirty="0">
                <a:latin typeface="Times New Roman" panose="02020603050405020304"/>
                <a:cs typeface="Times New Roman" panose="02020603050405020304"/>
              </a:rPr>
              <a:t>be </a:t>
            </a:r>
            <a:r>
              <a:rPr sz="2800" spc="-10" dirty="0">
                <a:latin typeface="Times New Roman" panose="02020603050405020304"/>
                <a:cs typeface="Times New Roman" panose="02020603050405020304"/>
              </a:rPr>
              <a:t>more developed </a:t>
            </a:r>
            <a:r>
              <a:rPr sz="2800" spc="-5" dirty="0">
                <a:latin typeface="Times New Roman" panose="02020603050405020304"/>
                <a:cs typeface="Times New Roman" panose="02020603050405020304"/>
              </a:rPr>
              <a:t>and </a:t>
            </a:r>
            <a:r>
              <a:rPr sz="2800" dirty="0">
                <a:latin typeface="Times New Roman" panose="02020603050405020304"/>
                <a:cs typeface="Times New Roman" panose="02020603050405020304"/>
              </a:rPr>
              <a:t> user </a:t>
            </a:r>
            <a:r>
              <a:rPr sz="2800" spc="-30" dirty="0">
                <a:latin typeface="Times New Roman" panose="02020603050405020304"/>
                <a:cs typeface="Times New Roman" panose="02020603050405020304"/>
              </a:rPr>
              <a:t>friendly. </a:t>
            </a:r>
            <a:r>
              <a:rPr sz="2800" spc="-5" dirty="0">
                <a:latin typeface="Times New Roman" panose="02020603050405020304"/>
                <a:cs typeface="Times New Roman" panose="02020603050405020304"/>
              </a:rPr>
              <a:t>Digital </a:t>
            </a:r>
            <a:r>
              <a:rPr sz="2800" spc="5" dirty="0">
                <a:latin typeface="Times New Roman" panose="02020603050405020304"/>
                <a:cs typeface="Times New Roman" panose="02020603050405020304"/>
              </a:rPr>
              <a:t>IC </a:t>
            </a:r>
            <a:r>
              <a:rPr sz="2800" spc="-5" dirty="0">
                <a:latin typeface="Times New Roman" panose="02020603050405020304"/>
                <a:cs typeface="Times New Roman" panose="02020603050405020304"/>
              </a:rPr>
              <a:t>tester is </a:t>
            </a:r>
            <a:r>
              <a:rPr sz="2800" dirty="0">
                <a:latin typeface="Times New Roman" panose="02020603050405020304"/>
                <a:cs typeface="Times New Roman" panose="02020603050405020304"/>
              </a:rPr>
              <a:t>a </a:t>
            </a:r>
            <a:r>
              <a:rPr sz="2800" spc="-10" dirty="0">
                <a:latin typeface="Times New Roman" panose="02020603050405020304"/>
                <a:cs typeface="Times New Roman" panose="02020603050405020304"/>
              </a:rPr>
              <a:t>microcontroller-based </a:t>
            </a:r>
            <a:r>
              <a:rPr sz="2800" dirty="0">
                <a:latin typeface="Times New Roman" panose="02020603050405020304"/>
                <a:cs typeface="Times New Roman" panose="02020603050405020304"/>
              </a:rPr>
              <a:t>circuitry </a:t>
            </a:r>
            <a:r>
              <a:rPr sz="2800" spc="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that</a:t>
            </a:r>
            <a:r>
              <a:rPr sz="280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tests</a:t>
            </a:r>
            <a:r>
              <a:rPr sz="2800" spc="-5" dirty="0">
                <a:latin typeface="Times New Roman" panose="02020603050405020304"/>
                <a:cs typeface="Times New Roman" panose="02020603050405020304"/>
              </a:rPr>
              <a:t> weather</a:t>
            </a:r>
            <a:r>
              <a:rPr sz="2800" dirty="0">
                <a:latin typeface="Times New Roman" panose="02020603050405020304"/>
                <a:cs typeface="Times New Roman" panose="02020603050405020304"/>
              </a:rPr>
              <a:t> the</a:t>
            </a:r>
            <a:r>
              <a:rPr sz="2800" spc="5" dirty="0">
                <a:latin typeface="Times New Roman" panose="02020603050405020304"/>
                <a:cs typeface="Times New Roman" panose="02020603050405020304"/>
              </a:rPr>
              <a:t> IC</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is</a:t>
            </a:r>
            <a:r>
              <a:rPr sz="280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in</a:t>
            </a:r>
            <a:r>
              <a:rPr sz="280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good</a:t>
            </a:r>
            <a:r>
              <a:rPr sz="280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working</a:t>
            </a:r>
            <a:r>
              <a:rPr sz="280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condition</a:t>
            </a:r>
            <a:r>
              <a:rPr sz="280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or</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bad </a:t>
            </a:r>
            <a:r>
              <a:rPr sz="280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condition.</a:t>
            </a:r>
            <a:r>
              <a:rPr sz="2800" dirty="0">
                <a:latin typeface="Times New Roman" panose="02020603050405020304"/>
                <a:cs typeface="Times New Roman" panose="02020603050405020304"/>
              </a:rPr>
              <a:t> In</a:t>
            </a:r>
            <a:r>
              <a:rPr sz="2800" spc="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industries,</a:t>
            </a:r>
            <a:r>
              <a:rPr sz="2800" spc="-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testing</a:t>
            </a:r>
            <a:r>
              <a:rPr sz="2800" spc="-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of</a:t>
            </a:r>
            <a:r>
              <a:rPr sz="2800" spc="10" dirty="0">
                <a:latin typeface="Times New Roman" panose="02020603050405020304"/>
                <a:cs typeface="Times New Roman" panose="02020603050405020304"/>
              </a:rPr>
              <a:t> </a:t>
            </a:r>
            <a:r>
              <a:rPr sz="2800" dirty="0">
                <a:latin typeface="Times New Roman" panose="02020603050405020304"/>
                <a:cs typeface="Times New Roman" panose="02020603050405020304"/>
              </a:rPr>
              <a:t>the</a:t>
            </a:r>
            <a:r>
              <a:rPr sz="2800" spc="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product</a:t>
            </a:r>
            <a:r>
              <a:rPr sz="280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is</a:t>
            </a:r>
            <a:r>
              <a:rPr sz="2800" spc="-5" dirty="0">
                <a:latin typeface="Times New Roman" panose="02020603050405020304"/>
                <a:cs typeface="Times New Roman" panose="02020603050405020304"/>
              </a:rPr>
              <a:t> </a:t>
            </a:r>
            <a:r>
              <a:rPr sz="2800" dirty="0">
                <a:latin typeface="Times New Roman" panose="02020603050405020304"/>
                <a:cs typeface="Times New Roman" panose="02020603050405020304"/>
              </a:rPr>
              <a:t>a</a:t>
            </a:r>
            <a:r>
              <a:rPr sz="2800" spc="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major</a:t>
            </a:r>
            <a:r>
              <a:rPr sz="2800" spc="-5" dirty="0">
                <a:latin typeface="Times New Roman" panose="02020603050405020304"/>
                <a:cs typeface="Times New Roman" panose="02020603050405020304"/>
              </a:rPr>
              <a:t> and </a:t>
            </a:r>
            <a:r>
              <a:rPr sz="280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expensive</a:t>
            </a:r>
            <a:r>
              <a:rPr sz="2800" dirty="0">
                <a:latin typeface="Times New Roman" panose="02020603050405020304"/>
                <a:cs typeface="Times New Roman" panose="02020603050405020304"/>
              </a:rPr>
              <a:t> and</a:t>
            </a:r>
            <a:r>
              <a:rPr sz="2800" spc="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time-consuming</a:t>
            </a:r>
            <a:r>
              <a:rPr sz="280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process.</a:t>
            </a:r>
            <a:r>
              <a:rPr sz="2800" dirty="0">
                <a:latin typeface="Times New Roman" panose="02020603050405020304"/>
                <a:cs typeface="Times New Roman" panose="02020603050405020304"/>
              </a:rPr>
              <a:t> Thus,</a:t>
            </a:r>
            <a:r>
              <a:rPr sz="2800" spc="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this</a:t>
            </a:r>
            <a:r>
              <a:rPr sz="280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project</a:t>
            </a:r>
            <a:r>
              <a:rPr sz="2800" dirty="0">
                <a:latin typeface="Times New Roman" panose="02020603050405020304"/>
                <a:cs typeface="Times New Roman" panose="02020603050405020304"/>
              </a:rPr>
              <a:t> </a:t>
            </a:r>
            <a:r>
              <a:rPr sz="2800" spc="-15" dirty="0">
                <a:latin typeface="Times New Roman" panose="02020603050405020304"/>
                <a:cs typeface="Times New Roman" panose="02020603050405020304"/>
              </a:rPr>
              <a:t>is </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basically </a:t>
            </a:r>
            <a:r>
              <a:rPr sz="2800" dirty="0">
                <a:latin typeface="Times New Roman" panose="02020603050405020304"/>
                <a:cs typeface="Times New Roman" panose="02020603050405020304"/>
              </a:rPr>
              <a:t>a </a:t>
            </a:r>
            <a:r>
              <a:rPr sz="2800" spc="-10" dirty="0">
                <a:latin typeface="Times New Roman" panose="02020603050405020304"/>
                <a:cs typeface="Times New Roman" panose="02020603050405020304"/>
              </a:rPr>
              <a:t>microcontroller-based </a:t>
            </a:r>
            <a:r>
              <a:rPr sz="2800" spc="-5" dirty="0">
                <a:latin typeface="Times New Roman" panose="02020603050405020304"/>
                <a:cs typeface="Times New Roman" panose="02020603050405020304"/>
              </a:rPr>
              <a:t>project and gives response to </a:t>
            </a:r>
            <a:r>
              <a:rPr sz="2800" dirty="0">
                <a:latin typeface="Times New Roman" panose="02020603050405020304"/>
                <a:cs typeface="Times New Roman" panose="02020603050405020304"/>
              </a:rPr>
              <a:t>the </a:t>
            </a:r>
            <a:r>
              <a:rPr sz="2800" spc="5" dirty="0">
                <a:latin typeface="Times New Roman" panose="02020603050405020304"/>
                <a:cs typeface="Times New Roman" panose="02020603050405020304"/>
              </a:rPr>
              <a:t> </a:t>
            </a:r>
            <a:r>
              <a:rPr sz="2800" dirty="0">
                <a:latin typeface="Times New Roman" panose="02020603050405020304"/>
                <a:cs typeface="Times New Roman" panose="02020603050405020304"/>
              </a:rPr>
              <a:t>user</a:t>
            </a:r>
            <a:r>
              <a:rPr sz="2800" spc="5"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within</a:t>
            </a:r>
            <a:r>
              <a:rPr sz="2800" spc="-5" dirty="0">
                <a:latin typeface="Times New Roman" panose="02020603050405020304"/>
                <a:cs typeface="Times New Roman" panose="02020603050405020304"/>
              </a:rPr>
              <a:t> seconds.</a:t>
            </a:r>
            <a:r>
              <a:rPr sz="2800" dirty="0">
                <a:latin typeface="Times New Roman" panose="02020603050405020304"/>
                <a:cs typeface="Times New Roman" panose="02020603050405020304"/>
              </a:rPr>
              <a:t> Low</a:t>
            </a:r>
            <a:r>
              <a:rPr sz="2800" spc="5" dirty="0">
                <a:latin typeface="Times New Roman" panose="02020603050405020304"/>
                <a:cs typeface="Times New Roman" panose="02020603050405020304"/>
              </a:rPr>
              <a:t> </a:t>
            </a:r>
            <a:r>
              <a:rPr sz="2800" dirty="0">
                <a:latin typeface="Times New Roman" panose="02020603050405020304"/>
                <a:cs typeface="Times New Roman" panose="02020603050405020304"/>
              </a:rPr>
              <a:t>power</a:t>
            </a:r>
            <a:r>
              <a:rPr sz="2800" spc="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consumption,</a:t>
            </a:r>
            <a:r>
              <a:rPr sz="280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less</a:t>
            </a:r>
            <a:r>
              <a:rPr sz="280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hardware </a:t>
            </a:r>
            <a:r>
              <a:rPr sz="280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requirement, </a:t>
            </a:r>
            <a:r>
              <a:rPr sz="2800" spc="-10" dirty="0">
                <a:latin typeface="Times New Roman" panose="02020603050405020304"/>
                <a:cs typeface="Times New Roman" panose="02020603050405020304"/>
              </a:rPr>
              <a:t>less </a:t>
            </a:r>
            <a:r>
              <a:rPr sz="2800" dirty="0">
                <a:latin typeface="Times New Roman" panose="02020603050405020304"/>
                <a:cs typeface="Times New Roman" panose="02020603050405020304"/>
              </a:rPr>
              <a:t>hardware </a:t>
            </a:r>
            <a:r>
              <a:rPr sz="2800" spc="-5" dirty="0">
                <a:latin typeface="Times New Roman" panose="02020603050405020304"/>
                <a:cs typeface="Times New Roman" panose="02020603050405020304"/>
              </a:rPr>
              <a:t>complexities, </a:t>
            </a:r>
            <a:r>
              <a:rPr sz="2800" dirty="0">
                <a:latin typeface="Times New Roman" panose="02020603050405020304"/>
                <a:cs typeface="Times New Roman" panose="02020603050405020304"/>
              </a:rPr>
              <a:t>low cost, PC </a:t>
            </a:r>
            <a:r>
              <a:rPr sz="2800" spc="-5" dirty="0">
                <a:latin typeface="Times New Roman" panose="02020603050405020304"/>
                <a:cs typeface="Times New Roman" panose="02020603050405020304"/>
              </a:rPr>
              <a:t>independent </a:t>
            </a:r>
            <a:r>
              <a:rPr sz="280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and</a:t>
            </a:r>
            <a:r>
              <a:rPr sz="2800" spc="-4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smaller</a:t>
            </a:r>
            <a:r>
              <a:rPr sz="2800" spc="-2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size</a:t>
            </a:r>
            <a:r>
              <a:rPr sz="2800" spc="-5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makes</a:t>
            </a:r>
            <a:r>
              <a:rPr sz="2800" spc="1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it</a:t>
            </a:r>
            <a:r>
              <a:rPr sz="2800" spc="-4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unique</a:t>
            </a:r>
            <a:r>
              <a:rPr sz="2800" spc="-7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in</a:t>
            </a:r>
            <a:r>
              <a:rPr sz="2800" spc="-2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the</a:t>
            </a:r>
            <a:r>
              <a:rPr sz="2800" spc="-5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row</a:t>
            </a:r>
            <a:r>
              <a:rPr sz="2800" spc="-1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of</a:t>
            </a:r>
            <a:r>
              <a:rPr sz="2800" spc="-30" dirty="0">
                <a:latin typeface="Times New Roman" panose="02020603050405020304"/>
                <a:cs typeface="Times New Roman" panose="02020603050405020304"/>
              </a:rPr>
              <a:t> </a:t>
            </a:r>
            <a:r>
              <a:rPr sz="2800" dirty="0">
                <a:latin typeface="Times New Roman" panose="02020603050405020304"/>
                <a:cs typeface="Times New Roman" panose="02020603050405020304"/>
              </a:rPr>
              <a:t>IC</a:t>
            </a:r>
            <a:r>
              <a:rPr sz="2800" spc="-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testers.</a:t>
            </a:r>
            <a:endParaRPr sz="2800">
              <a:latin typeface="Times New Roman" panose="02020603050405020304"/>
              <a:cs typeface="Times New Roman" panose="02020603050405020304"/>
            </a:endParaRPr>
          </a:p>
        </p:txBody>
      </p:sp>
      <p:grpSp>
        <p:nvGrpSpPr>
          <p:cNvPr id="4" name="object 4"/>
          <p:cNvGrpSpPr/>
          <p:nvPr/>
        </p:nvGrpSpPr>
        <p:grpSpPr>
          <a:xfrm>
            <a:off x="222504" y="338327"/>
            <a:ext cx="11750040" cy="6032500"/>
            <a:chOff x="222504" y="338327"/>
            <a:chExt cx="11750040" cy="6032500"/>
          </a:xfrm>
        </p:grpSpPr>
        <p:sp>
          <p:nvSpPr>
            <p:cNvPr id="5" name="object 5"/>
            <p:cNvSpPr/>
            <p:nvPr/>
          </p:nvSpPr>
          <p:spPr>
            <a:xfrm>
              <a:off x="236220" y="352043"/>
              <a:ext cx="11722735" cy="6004560"/>
            </a:xfrm>
            <a:custGeom>
              <a:avLst/>
              <a:gdLst/>
              <a:ahLst/>
              <a:cxnLst/>
              <a:rect l="l" t="t" r="r" b="b"/>
              <a:pathLst>
                <a:path w="11722735" h="6004560">
                  <a:moveTo>
                    <a:pt x="0" y="6004559"/>
                  </a:moveTo>
                  <a:lnTo>
                    <a:pt x="11722608" y="6004559"/>
                  </a:lnTo>
                  <a:lnTo>
                    <a:pt x="11722608" y="0"/>
                  </a:lnTo>
                  <a:lnTo>
                    <a:pt x="0" y="0"/>
                  </a:lnTo>
                  <a:lnTo>
                    <a:pt x="0" y="6004559"/>
                  </a:lnTo>
                  <a:close/>
                </a:path>
              </a:pathLst>
            </a:custGeom>
            <a:ln w="27432">
              <a:solidFill>
                <a:srgbClr val="000000"/>
              </a:solidFill>
            </a:ln>
          </p:spPr>
          <p:txBody>
            <a:bodyPr wrap="square" lIns="0" tIns="0" rIns="0" bIns="0" rtlCol="0"/>
            <a:lstStyle/>
            <a:p>
              <a:endParaRPr/>
            </a:p>
          </p:txBody>
        </p:sp>
        <p:pic>
          <p:nvPicPr>
            <p:cNvPr id="6" name="object 6"/>
            <p:cNvPicPr/>
            <p:nvPr/>
          </p:nvPicPr>
          <p:blipFill>
            <a:blip r:embed="rId2" cstate="print"/>
            <a:stretch>
              <a:fillRect/>
            </a:stretch>
          </p:blipFill>
          <p:spPr>
            <a:xfrm>
              <a:off x="353568" y="548639"/>
              <a:ext cx="969263" cy="960119"/>
            </a:xfrm>
            <a:prstGeom prst="rect">
              <a:avLst/>
            </a:prstGeom>
          </p:spPr>
        </p:pic>
        <p:pic>
          <p:nvPicPr>
            <p:cNvPr id="7" name="object 7"/>
            <p:cNvPicPr/>
            <p:nvPr/>
          </p:nvPicPr>
          <p:blipFill>
            <a:blip r:embed="rId3" cstate="print"/>
            <a:stretch>
              <a:fillRect/>
            </a:stretch>
          </p:blipFill>
          <p:spPr>
            <a:xfrm>
              <a:off x="10546080" y="618743"/>
              <a:ext cx="1143000" cy="819912"/>
            </a:xfrm>
            <a:prstGeom prst="rect">
              <a:avLst/>
            </a:prstGeom>
          </p:spPr>
        </p:pic>
      </p:grpSp>
      <p:sp>
        <p:nvSpPr>
          <p:cNvPr id="8" name="object 8"/>
          <p:cNvSpPr txBox="1"/>
          <p:nvPr/>
        </p:nvSpPr>
        <p:spPr>
          <a:xfrm>
            <a:off x="312216" y="137922"/>
            <a:ext cx="1637030" cy="179070"/>
          </a:xfrm>
          <a:prstGeom prst="rect">
            <a:avLst/>
          </a:prstGeom>
        </p:spPr>
        <p:txBody>
          <a:bodyPr vert="horz" wrap="square" lIns="0" tIns="13335" rIns="0" bIns="0" rtlCol="0">
            <a:spAutoFit/>
          </a:bodyPr>
          <a:lstStyle/>
          <a:p>
            <a:pPr marL="12700">
              <a:lnSpc>
                <a:spcPct val="100000"/>
              </a:lnSpc>
              <a:spcBef>
                <a:spcPts val="105"/>
              </a:spcBef>
            </a:pPr>
            <a:r>
              <a:rPr sz="1000" dirty="0">
                <a:latin typeface="Times New Roman" panose="02020603050405020304"/>
                <a:cs typeface="Times New Roman" panose="02020603050405020304"/>
              </a:rPr>
              <a:t>IC</a:t>
            </a:r>
            <a:r>
              <a:rPr sz="1000" spc="-15" dirty="0">
                <a:latin typeface="Times New Roman" panose="02020603050405020304"/>
                <a:cs typeface="Times New Roman" panose="02020603050405020304"/>
              </a:rPr>
              <a:t> </a:t>
            </a:r>
            <a:r>
              <a:rPr sz="1000" spc="5" dirty="0">
                <a:latin typeface="Times New Roman" panose="02020603050405020304"/>
                <a:cs typeface="Times New Roman" panose="02020603050405020304"/>
              </a:rPr>
              <a:t>TE</a:t>
            </a:r>
            <a:r>
              <a:rPr sz="1000" spc="-10" dirty="0">
                <a:latin typeface="Times New Roman" panose="02020603050405020304"/>
                <a:cs typeface="Times New Roman" panose="02020603050405020304"/>
              </a:rPr>
              <a:t>S</a:t>
            </a:r>
            <a:r>
              <a:rPr sz="1000" spc="5" dirty="0">
                <a:latin typeface="Times New Roman" panose="02020603050405020304"/>
                <a:cs typeface="Times New Roman" panose="02020603050405020304"/>
              </a:rPr>
              <a:t>TER</a:t>
            </a:r>
            <a:r>
              <a:rPr sz="1000" spc="-60" dirty="0">
                <a:latin typeface="Times New Roman" panose="02020603050405020304"/>
                <a:cs typeface="Times New Roman" panose="02020603050405020304"/>
              </a:rPr>
              <a:t> </a:t>
            </a:r>
            <a:r>
              <a:rPr sz="1000" spc="-30" dirty="0">
                <a:latin typeface="Times New Roman" panose="02020603050405020304"/>
                <a:cs typeface="Times New Roman" panose="02020603050405020304"/>
              </a:rPr>
              <a:t>U</a:t>
            </a:r>
            <a:r>
              <a:rPr sz="1000" spc="-10" dirty="0">
                <a:latin typeface="Times New Roman" panose="02020603050405020304"/>
                <a:cs typeface="Times New Roman" panose="02020603050405020304"/>
              </a:rPr>
              <a:t>S</a:t>
            </a:r>
            <a:r>
              <a:rPr sz="1000" dirty="0">
                <a:latin typeface="Times New Roman" panose="02020603050405020304"/>
                <a:cs typeface="Times New Roman" panose="02020603050405020304"/>
              </a:rPr>
              <a:t>I</a:t>
            </a:r>
            <a:r>
              <a:rPr sz="1000" spc="-5" dirty="0">
                <a:latin typeface="Times New Roman" panose="02020603050405020304"/>
                <a:cs typeface="Times New Roman" panose="02020603050405020304"/>
              </a:rPr>
              <a:t>N</a:t>
            </a:r>
            <a:r>
              <a:rPr sz="1000" spc="5" dirty="0">
                <a:latin typeface="Times New Roman" panose="02020603050405020304"/>
                <a:cs typeface="Times New Roman" panose="02020603050405020304"/>
              </a:rPr>
              <a:t>G</a:t>
            </a:r>
            <a:r>
              <a:rPr sz="1000" spc="25" dirty="0">
                <a:latin typeface="Times New Roman" panose="02020603050405020304"/>
                <a:cs typeface="Times New Roman" panose="02020603050405020304"/>
              </a:rPr>
              <a:t> </a:t>
            </a:r>
            <a:r>
              <a:rPr sz="1000" spc="-5" dirty="0">
                <a:latin typeface="Times New Roman" panose="02020603050405020304"/>
                <a:cs typeface="Times New Roman" panose="02020603050405020304"/>
              </a:rPr>
              <a:t>MA</a:t>
            </a:r>
            <a:r>
              <a:rPr sz="1000" spc="5" dirty="0">
                <a:latin typeface="Times New Roman" panose="02020603050405020304"/>
                <a:cs typeface="Times New Roman" panose="02020603050405020304"/>
              </a:rPr>
              <a:t>T</a:t>
            </a:r>
            <a:r>
              <a:rPr sz="1000" spc="-20" dirty="0">
                <a:latin typeface="Times New Roman" panose="02020603050405020304"/>
                <a:cs typeface="Times New Roman" panose="02020603050405020304"/>
              </a:rPr>
              <a:t>L</a:t>
            </a:r>
            <a:r>
              <a:rPr sz="1000" spc="-5" dirty="0">
                <a:latin typeface="Times New Roman" panose="02020603050405020304"/>
                <a:cs typeface="Times New Roman" panose="02020603050405020304"/>
              </a:rPr>
              <a:t>A</a:t>
            </a:r>
            <a:r>
              <a:rPr sz="1000" spc="5" dirty="0">
                <a:latin typeface="Times New Roman" panose="02020603050405020304"/>
                <a:cs typeface="Times New Roman" panose="02020603050405020304"/>
              </a:rPr>
              <a:t>B</a:t>
            </a:r>
            <a:endParaRPr sz="1000">
              <a:latin typeface="Times New Roman" panose="02020603050405020304"/>
              <a:cs typeface="Times New Roman" panose="02020603050405020304"/>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30" dirty="0"/>
              <a:t>DEPT.</a:t>
            </a:r>
            <a:r>
              <a:rPr spc="-15" dirty="0"/>
              <a:t> </a:t>
            </a:r>
            <a:r>
              <a:rPr spc="-5" dirty="0"/>
              <a:t>OF</a:t>
            </a:r>
            <a:r>
              <a:rPr spc="-35" dirty="0"/>
              <a:t> </a:t>
            </a:r>
            <a:r>
              <a:rPr spc="-10" dirty="0"/>
              <a:t>EEE</a:t>
            </a: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10" dirty="0"/>
              <a:t>2023-24</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09240" y="628650"/>
            <a:ext cx="4820285" cy="758190"/>
          </a:xfrm>
          <a:prstGeom prst="rect">
            <a:avLst/>
          </a:prstGeom>
        </p:spPr>
        <p:txBody>
          <a:bodyPr vert="horz" wrap="square" lIns="0" tIns="12065" rIns="0" bIns="0" rtlCol="0">
            <a:noAutofit/>
          </a:bodyPr>
          <a:lstStyle/>
          <a:p>
            <a:pPr marL="12700">
              <a:lnSpc>
                <a:spcPct val="100000"/>
              </a:lnSpc>
              <a:spcBef>
                <a:spcPts val="95"/>
              </a:spcBef>
            </a:pPr>
            <a:r>
              <a:rPr spc="-15" dirty="0"/>
              <a:t>INTRODUCTION</a:t>
            </a:r>
          </a:p>
        </p:txBody>
      </p:sp>
      <p:sp>
        <p:nvSpPr>
          <p:cNvPr id="3" name="object 3"/>
          <p:cNvSpPr txBox="1"/>
          <p:nvPr/>
        </p:nvSpPr>
        <p:spPr>
          <a:xfrm>
            <a:off x="784860" y="1600200"/>
            <a:ext cx="8668385" cy="4842510"/>
          </a:xfrm>
          <a:prstGeom prst="rect">
            <a:avLst/>
          </a:prstGeom>
        </p:spPr>
        <p:txBody>
          <a:bodyPr vert="horz" wrap="square" lIns="0" tIns="12700" rIns="0" bIns="0" rtlCol="0">
            <a:spAutoFit/>
          </a:bodyPr>
          <a:lstStyle/>
          <a:p>
            <a:pPr marL="241300" marR="5080" indent="-228600">
              <a:lnSpc>
                <a:spcPct val="150000"/>
              </a:lnSpc>
              <a:spcBef>
                <a:spcPts val="100"/>
              </a:spcBef>
              <a:buSzPct val="96000"/>
              <a:buFont typeface="Wingdings" panose="05000000000000000000"/>
              <a:buChar char=""/>
              <a:tabLst>
                <a:tab pos="256540" algn="l"/>
              </a:tabLst>
            </a:pPr>
            <a:r>
              <a:rPr sz="2400" spc="-5" dirty="0">
                <a:latin typeface="Times New Roman" panose="02020603050405020304"/>
                <a:cs typeface="Times New Roman" panose="02020603050405020304"/>
              </a:rPr>
              <a:t>An</a:t>
            </a:r>
            <a:r>
              <a:rPr sz="2400" spc="295" dirty="0">
                <a:latin typeface="Times New Roman" panose="02020603050405020304"/>
                <a:cs typeface="Times New Roman" panose="02020603050405020304"/>
              </a:rPr>
              <a:t> </a:t>
            </a:r>
            <a:r>
              <a:rPr sz="2400" spc="-30" dirty="0">
                <a:latin typeface="Times New Roman" panose="02020603050405020304"/>
                <a:cs typeface="Times New Roman" panose="02020603050405020304"/>
              </a:rPr>
              <a:t>IC</a:t>
            </a:r>
            <a:r>
              <a:rPr sz="2400" spc="27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tester</a:t>
            </a:r>
            <a:r>
              <a:rPr sz="2400" spc="260" dirty="0">
                <a:latin typeface="Times New Roman" panose="02020603050405020304"/>
                <a:cs typeface="Times New Roman" panose="02020603050405020304"/>
              </a:rPr>
              <a:t> </a:t>
            </a:r>
            <a:r>
              <a:rPr sz="2400" dirty="0">
                <a:latin typeface="Times New Roman" panose="02020603050405020304"/>
                <a:cs typeface="Times New Roman" panose="02020603050405020304"/>
              </a:rPr>
              <a:t>is</a:t>
            </a:r>
            <a:r>
              <a:rPr sz="2400" spc="275" dirty="0">
                <a:latin typeface="Times New Roman" panose="02020603050405020304"/>
                <a:cs typeface="Times New Roman" panose="02020603050405020304"/>
              </a:rPr>
              <a:t> </a:t>
            </a:r>
            <a:r>
              <a:rPr sz="2400" dirty="0">
                <a:latin typeface="Times New Roman" panose="02020603050405020304"/>
                <a:cs typeface="Times New Roman" panose="02020603050405020304"/>
              </a:rPr>
              <a:t>a</a:t>
            </a:r>
            <a:r>
              <a:rPr sz="2400" spc="254"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module</a:t>
            </a:r>
            <a:r>
              <a:rPr sz="2400" spc="260" dirty="0">
                <a:latin typeface="Times New Roman" panose="02020603050405020304"/>
                <a:cs typeface="Times New Roman" panose="02020603050405020304"/>
              </a:rPr>
              <a:t> </a:t>
            </a:r>
            <a:r>
              <a:rPr sz="2400" dirty="0">
                <a:latin typeface="Times New Roman" panose="02020603050405020304"/>
                <a:cs typeface="Times New Roman" panose="02020603050405020304"/>
              </a:rPr>
              <a:t>that</a:t>
            </a:r>
            <a:r>
              <a:rPr sz="2400" spc="265"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can</a:t>
            </a:r>
            <a:r>
              <a:rPr sz="2400" spc="27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test</a:t>
            </a:r>
            <a:r>
              <a:rPr sz="2400" spc="24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logic</a:t>
            </a:r>
            <a:r>
              <a:rPr sz="2400" spc="26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gates,</a:t>
            </a:r>
            <a:r>
              <a:rPr sz="2400" spc="27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decoders,</a:t>
            </a:r>
            <a:r>
              <a:rPr sz="2400" spc="27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encoders,</a:t>
            </a:r>
            <a:r>
              <a:rPr sz="2400" spc="26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flip-flops </a:t>
            </a:r>
            <a:r>
              <a:rPr sz="2400" spc="-58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and counters</a:t>
            </a:r>
            <a:r>
              <a:rPr sz="2400" spc="25" dirty="0">
                <a:latin typeface="Times New Roman" panose="02020603050405020304"/>
                <a:cs typeface="Times New Roman" panose="02020603050405020304"/>
              </a:rPr>
              <a:t> </a:t>
            </a:r>
            <a:r>
              <a:rPr sz="2400" dirty="0">
                <a:latin typeface="Times New Roman" panose="02020603050405020304"/>
                <a:cs typeface="Times New Roman" panose="02020603050405020304"/>
              </a:rPr>
              <a:t>with</a:t>
            </a:r>
            <a:r>
              <a:rPr sz="2400" spc="-30" dirty="0">
                <a:latin typeface="Times New Roman" panose="02020603050405020304"/>
                <a:cs typeface="Times New Roman" panose="02020603050405020304"/>
              </a:rPr>
              <a:t> </a:t>
            </a:r>
            <a:r>
              <a:rPr sz="2400" spc="-15" dirty="0">
                <a:latin typeface="Times New Roman" panose="02020603050405020304"/>
                <a:cs typeface="Times New Roman" panose="02020603050405020304"/>
              </a:rPr>
              <a:t>great</a:t>
            </a:r>
            <a:r>
              <a:rPr sz="2400" spc="55" dirty="0">
                <a:latin typeface="Times New Roman" panose="02020603050405020304"/>
                <a:cs typeface="Times New Roman" panose="02020603050405020304"/>
              </a:rPr>
              <a:t> </a:t>
            </a:r>
            <a:r>
              <a:rPr sz="2400" spc="-35" dirty="0">
                <a:latin typeface="Times New Roman" panose="02020603050405020304"/>
                <a:cs typeface="Times New Roman" panose="02020603050405020304"/>
              </a:rPr>
              <a:t>accuracy.</a:t>
            </a:r>
            <a:endParaRPr sz="2400">
              <a:latin typeface="Times New Roman" panose="02020603050405020304"/>
              <a:cs typeface="Times New Roman" panose="02020603050405020304"/>
            </a:endParaRPr>
          </a:p>
          <a:p>
            <a:pPr>
              <a:lnSpc>
                <a:spcPct val="100000"/>
              </a:lnSpc>
              <a:spcBef>
                <a:spcPts val="35"/>
              </a:spcBef>
              <a:buFont typeface="Wingdings" panose="05000000000000000000"/>
              <a:buChar char=""/>
            </a:pPr>
            <a:endParaRPr sz="2100">
              <a:latin typeface="Times New Roman" panose="02020603050405020304"/>
              <a:cs typeface="Times New Roman" panose="02020603050405020304"/>
            </a:endParaRPr>
          </a:p>
          <a:p>
            <a:pPr marL="326390" indent="-314325">
              <a:lnSpc>
                <a:spcPct val="100000"/>
              </a:lnSpc>
              <a:buSzPct val="96000"/>
              <a:buFont typeface="Wingdings" panose="05000000000000000000"/>
              <a:buChar char=""/>
              <a:tabLst>
                <a:tab pos="327025" algn="l"/>
              </a:tabLst>
            </a:pPr>
            <a:r>
              <a:rPr sz="2400" dirty="0">
                <a:latin typeface="Times New Roman" panose="02020603050405020304"/>
                <a:cs typeface="Times New Roman" panose="02020603050405020304"/>
              </a:rPr>
              <a:t>The</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use</a:t>
            </a:r>
            <a:r>
              <a:rPr sz="2400" spc="15" dirty="0">
                <a:latin typeface="Times New Roman" panose="02020603050405020304"/>
                <a:cs typeface="Times New Roman" panose="02020603050405020304"/>
              </a:rPr>
              <a:t> </a:t>
            </a:r>
            <a:r>
              <a:rPr sz="2400" dirty="0">
                <a:latin typeface="Times New Roman" panose="02020603050405020304"/>
                <a:cs typeface="Times New Roman" panose="02020603050405020304"/>
              </a:rPr>
              <a:t>of</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“Microcontroller”</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makes</a:t>
            </a:r>
            <a:r>
              <a:rPr sz="2400" dirty="0">
                <a:latin typeface="Times New Roman" panose="02020603050405020304"/>
                <a:cs typeface="Times New Roman" panose="02020603050405020304"/>
              </a:rPr>
              <a:t> its</a:t>
            </a:r>
            <a:r>
              <a:rPr sz="2400" spc="-2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performance</a:t>
            </a:r>
            <a:r>
              <a:rPr sz="2400" spc="3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ideal.</a:t>
            </a:r>
            <a:endParaRPr sz="2400">
              <a:latin typeface="Times New Roman" panose="02020603050405020304"/>
              <a:cs typeface="Times New Roman" panose="02020603050405020304"/>
            </a:endParaRPr>
          </a:p>
          <a:p>
            <a:pPr marL="241300" marR="5080" indent="-228600">
              <a:lnSpc>
                <a:spcPct val="150000"/>
              </a:lnSpc>
              <a:spcBef>
                <a:spcPts val="980"/>
              </a:spcBef>
              <a:buSzPct val="96000"/>
              <a:buFont typeface="Wingdings" panose="05000000000000000000"/>
              <a:buChar char=""/>
              <a:tabLst>
                <a:tab pos="256540" algn="l"/>
              </a:tabLst>
            </a:pPr>
            <a:r>
              <a:rPr sz="2400" dirty="0">
                <a:latin typeface="Times New Roman" panose="02020603050405020304"/>
                <a:cs typeface="Times New Roman" panose="02020603050405020304"/>
              </a:rPr>
              <a:t>The</a:t>
            </a:r>
            <a:r>
              <a:rPr sz="2400" spc="180" dirty="0">
                <a:latin typeface="Times New Roman" panose="02020603050405020304"/>
                <a:cs typeface="Times New Roman" panose="02020603050405020304"/>
              </a:rPr>
              <a:t> </a:t>
            </a:r>
            <a:r>
              <a:rPr sz="2400" dirty="0">
                <a:latin typeface="Times New Roman" panose="02020603050405020304"/>
                <a:cs typeface="Times New Roman" panose="02020603050405020304"/>
              </a:rPr>
              <a:t>main</a:t>
            </a:r>
            <a:r>
              <a:rPr sz="2400" spc="19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purpose</a:t>
            </a:r>
            <a:r>
              <a:rPr sz="2400" spc="185" dirty="0">
                <a:latin typeface="Times New Roman" panose="02020603050405020304"/>
                <a:cs typeface="Times New Roman" panose="02020603050405020304"/>
              </a:rPr>
              <a:t> </a:t>
            </a:r>
            <a:r>
              <a:rPr sz="2400" dirty="0">
                <a:latin typeface="Times New Roman" panose="02020603050405020304"/>
                <a:cs typeface="Times New Roman" panose="02020603050405020304"/>
              </a:rPr>
              <a:t>of</a:t>
            </a:r>
            <a:r>
              <a:rPr sz="2400" spc="185" dirty="0">
                <a:latin typeface="Times New Roman" panose="02020603050405020304"/>
                <a:cs typeface="Times New Roman" panose="02020603050405020304"/>
              </a:rPr>
              <a:t> </a:t>
            </a:r>
            <a:r>
              <a:rPr sz="2400" dirty="0">
                <a:latin typeface="Times New Roman" panose="02020603050405020304"/>
                <a:cs typeface="Times New Roman" panose="02020603050405020304"/>
              </a:rPr>
              <a:t>the</a:t>
            </a:r>
            <a:r>
              <a:rPr sz="2400" spc="2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project</a:t>
            </a:r>
            <a:r>
              <a:rPr sz="2400" spc="195" dirty="0">
                <a:latin typeface="Times New Roman" panose="02020603050405020304"/>
                <a:cs typeface="Times New Roman" panose="02020603050405020304"/>
              </a:rPr>
              <a:t> </a:t>
            </a:r>
            <a:r>
              <a:rPr sz="2400" dirty="0">
                <a:latin typeface="Times New Roman" panose="02020603050405020304"/>
                <a:cs typeface="Times New Roman" panose="02020603050405020304"/>
              </a:rPr>
              <a:t>is</a:t>
            </a:r>
            <a:r>
              <a:rPr sz="2400" spc="195" dirty="0">
                <a:latin typeface="Times New Roman" panose="02020603050405020304"/>
                <a:cs typeface="Times New Roman" panose="02020603050405020304"/>
              </a:rPr>
              <a:t> </a:t>
            </a:r>
            <a:r>
              <a:rPr sz="2400" dirty="0">
                <a:latin typeface="Times New Roman" panose="02020603050405020304"/>
                <a:cs typeface="Times New Roman" panose="02020603050405020304"/>
              </a:rPr>
              <a:t>to</a:t>
            </a:r>
            <a:r>
              <a:rPr sz="2400" spc="19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develop</a:t>
            </a:r>
            <a:r>
              <a:rPr sz="2400" spc="195" dirty="0">
                <a:latin typeface="Times New Roman" panose="02020603050405020304"/>
                <a:cs typeface="Times New Roman" panose="02020603050405020304"/>
              </a:rPr>
              <a:t> </a:t>
            </a:r>
            <a:r>
              <a:rPr sz="2400" dirty="0">
                <a:latin typeface="Times New Roman" panose="02020603050405020304"/>
                <a:cs typeface="Times New Roman" panose="02020603050405020304"/>
              </a:rPr>
              <a:t>a</a:t>
            </a:r>
            <a:r>
              <a:rPr sz="2400" spc="18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digital</a:t>
            </a:r>
            <a:r>
              <a:rPr sz="2400" spc="229" dirty="0">
                <a:latin typeface="Times New Roman" panose="02020603050405020304"/>
                <a:cs typeface="Times New Roman" panose="02020603050405020304"/>
              </a:rPr>
              <a:t> </a:t>
            </a:r>
            <a:r>
              <a:rPr sz="2400" spc="-30" dirty="0">
                <a:latin typeface="Times New Roman" panose="02020603050405020304"/>
                <a:cs typeface="Times New Roman" panose="02020603050405020304"/>
              </a:rPr>
              <a:t>IC</a:t>
            </a:r>
            <a:r>
              <a:rPr sz="2400" spc="19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tester</a:t>
            </a:r>
            <a:r>
              <a:rPr sz="2400" spc="185" dirty="0">
                <a:latin typeface="Times New Roman" panose="02020603050405020304"/>
                <a:cs typeface="Times New Roman" panose="02020603050405020304"/>
              </a:rPr>
              <a:t> </a:t>
            </a:r>
            <a:r>
              <a:rPr sz="2400" dirty="0">
                <a:latin typeface="Times New Roman" panose="02020603050405020304"/>
                <a:cs typeface="Times New Roman" panose="02020603050405020304"/>
              </a:rPr>
              <a:t>that</a:t>
            </a:r>
            <a:r>
              <a:rPr sz="2400" spc="195" dirty="0">
                <a:latin typeface="Times New Roman" panose="02020603050405020304"/>
                <a:cs typeface="Times New Roman" panose="02020603050405020304"/>
              </a:rPr>
              <a:t> </a:t>
            </a:r>
            <a:r>
              <a:rPr sz="2400" dirty="0">
                <a:latin typeface="Times New Roman" panose="02020603050405020304"/>
                <a:cs typeface="Times New Roman" panose="02020603050405020304"/>
              </a:rPr>
              <a:t>is</a:t>
            </a:r>
            <a:r>
              <a:rPr sz="2400" spc="19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very</a:t>
            </a:r>
            <a:r>
              <a:rPr sz="2400" spc="14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less </a:t>
            </a:r>
            <a:r>
              <a:rPr sz="2400" spc="-585" dirty="0">
                <a:latin typeface="Times New Roman" panose="02020603050405020304"/>
                <a:cs typeface="Times New Roman" panose="02020603050405020304"/>
              </a:rPr>
              <a:t> </a:t>
            </a:r>
            <a:r>
              <a:rPr sz="2400" dirty="0">
                <a:latin typeface="Times New Roman" panose="02020603050405020304"/>
                <a:cs typeface="Times New Roman" panose="02020603050405020304"/>
              </a:rPr>
              <a:t>expensive</a:t>
            </a:r>
            <a:r>
              <a:rPr sz="2400" spc="-3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and</a:t>
            </a:r>
            <a:r>
              <a:rPr sz="2400" spc="2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handy</a:t>
            </a:r>
            <a:r>
              <a:rPr sz="2400" dirty="0">
                <a:latin typeface="Times New Roman" panose="02020603050405020304"/>
                <a:cs typeface="Times New Roman" panose="02020603050405020304"/>
              </a:rPr>
              <a:t> than</a:t>
            </a:r>
            <a:r>
              <a:rPr sz="2400" spc="-5" dirty="0">
                <a:latin typeface="Times New Roman" panose="02020603050405020304"/>
                <a:cs typeface="Times New Roman" panose="02020603050405020304"/>
              </a:rPr>
              <a:t> </a:t>
            </a:r>
            <a:r>
              <a:rPr sz="2400" dirty="0">
                <a:latin typeface="Times New Roman" panose="02020603050405020304"/>
                <a:cs typeface="Times New Roman" panose="02020603050405020304"/>
              </a:rPr>
              <a:t>that</a:t>
            </a:r>
            <a:r>
              <a:rPr sz="2400" spc="-25" dirty="0">
                <a:latin typeface="Times New Roman" panose="02020603050405020304"/>
                <a:cs typeface="Times New Roman" panose="02020603050405020304"/>
              </a:rPr>
              <a:t> </a:t>
            </a:r>
            <a:r>
              <a:rPr sz="2400" dirty="0">
                <a:latin typeface="Times New Roman" panose="02020603050405020304"/>
                <a:cs typeface="Times New Roman" panose="02020603050405020304"/>
              </a:rPr>
              <a:t>of</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what</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are</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available</a:t>
            </a:r>
            <a:r>
              <a:rPr sz="2400" dirty="0">
                <a:latin typeface="Times New Roman" panose="02020603050405020304"/>
                <a:cs typeface="Times New Roman" panose="02020603050405020304"/>
              </a:rPr>
              <a:t> in</a:t>
            </a:r>
            <a:r>
              <a:rPr sz="2400" spc="-3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markets.</a:t>
            </a:r>
            <a:endParaRPr sz="2400">
              <a:latin typeface="Times New Roman" panose="02020603050405020304"/>
              <a:cs typeface="Times New Roman" panose="02020603050405020304"/>
            </a:endParaRPr>
          </a:p>
          <a:p>
            <a:pPr marL="241300" marR="5080" indent="-228600">
              <a:lnSpc>
                <a:spcPct val="150000"/>
              </a:lnSpc>
              <a:spcBef>
                <a:spcPts val="1010"/>
              </a:spcBef>
              <a:buSzPct val="96000"/>
              <a:buFont typeface="Wingdings" panose="05000000000000000000"/>
              <a:buChar char=""/>
              <a:tabLst>
                <a:tab pos="256540" algn="l"/>
              </a:tabLst>
            </a:pPr>
            <a:r>
              <a:rPr sz="2400" dirty="0">
                <a:latin typeface="Times New Roman" panose="02020603050405020304"/>
                <a:cs typeface="Times New Roman" panose="02020603050405020304"/>
              </a:rPr>
              <a:t>The</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aim</a:t>
            </a:r>
            <a:r>
              <a:rPr sz="2400" spc="35" dirty="0">
                <a:latin typeface="Times New Roman" panose="02020603050405020304"/>
                <a:cs typeface="Times New Roman" panose="02020603050405020304"/>
              </a:rPr>
              <a:t> </a:t>
            </a:r>
            <a:r>
              <a:rPr sz="2400" dirty="0">
                <a:latin typeface="Times New Roman" panose="02020603050405020304"/>
                <a:cs typeface="Times New Roman" panose="02020603050405020304"/>
              </a:rPr>
              <a:t>is</a:t>
            </a:r>
            <a:r>
              <a:rPr sz="2400" spc="5" dirty="0">
                <a:latin typeface="Times New Roman" panose="02020603050405020304"/>
                <a:cs typeface="Times New Roman" panose="02020603050405020304"/>
              </a:rPr>
              <a:t> </a:t>
            </a:r>
            <a:r>
              <a:rPr sz="2400" dirty="0">
                <a:latin typeface="Times New Roman" panose="02020603050405020304"/>
                <a:cs typeface="Times New Roman" panose="02020603050405020304"/>
              </a:rPr>
              <a:t>to</a:t>
            </a:r>
            <a:r>
              <a:rPr sz="2400" spc="30"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check</a:t>
            </a:r>
            <a:r>
              <a:rPr sz="2400" spc="20" dirty="0">
                <a:latin typeface="Times New Roman" panose="02020603050405020304"/>
                <a:cs typeface="Times New Roman" panose="02020603050405020304"/>
              </a:rPr>
              <a:t> </a:t>
            </a:r>
            <a:r>
              <a:rPr sz="2400" dirty="0">
                <a:latin typeface="Times New Roman" panose="02020603050405020304"/>
                <a:cs typeface="Times New Roman" panose="02020603050405020304"/>
              </a:rPr>
              <a:t>the</a:t>
            </a:r>
            <a:r>
              <a:rPr sz="2400" spc="50" dirty="0">
                <a:latin typeface="Times New Roman" panose="02020603050405020304"/>
                <a:cs typeface="Times New Roman" panose="02020603050405020304"/>
              </a:rPr>
              <a:t> </a:t>
            </a:r>
            <a:r>
              <a:rPr sz="2400" spc="-15" dirty="0">
                <a:latin typeface="Times New Roman" panose="02020603050405020304"/>
                <a:cs typeface="Times New Roman" panose="02020603050405020304"/>
              </a:rPr>
              <a:t>ICs</a:t>
            </a:r>
            <a:r>
              <a:rPr sz="2400" spc="30" dirty="0">
                <a:latin typeface="Times New Roman" panose="02020603050405020304"/>
                <a:cs typeface="Times New Roman" panose="02020603050405020304"/>
              </a:rPr>
              <a:t> </a:t>
            </a:r>
            <a:r>
              <a:rPr sz="2400" dirty="0">
                <a:latin typeface="Times New Roman" panose="02020603050405020304"/>
                <a:cs typeface="Times New Roman" panose="02020603050405020304"/>
              </a:rPr>
              <a:t>in</a:t>
            </a:r>
            <a:r>
              <a:rPr sz="2400" spc="25" dirty="0">
                <a:latin typeface="Times New Roman" panose="02020603050405020304"/>
                <a:cs typeface="Times New Roman" panose="02020603050405020304"/>
              </a:rPr>
              <a:t> </a:t>
            </a:r>
            <a:r>
              <a:rPr sz="2400" dirty="0">
                <a:latin typeface="Times New Roman" panose="02020603050405020304"/>
                <a:cs typeface="Times New Roman" panose="02020603050405020304"/>
              </a:rPr>
              <a:t>very</a:t>
            </a:r>
            <a:r>
              <a:rPr sz="2400" spc="-4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less</a:t>
            </a:r>
            <a:r>
              <a:rPr sz="2400" spc="20" dirty="0">
                <a:latin typeface="Times New Roman" panose="02020603050405020304"/>
                <a:cs typeface="Times New Roman" panose="02020603050405020304"/>
              </a:rPr>
              <a:t> </a:t>
            </a:r>
            <a:r>
              <a:rPr sz="2400" dirty="0">
                <a:latin typeface="Times New Roman" panose="02020603050405020304"/>
                <a:cs typeface="Times New Roman" panose="02020603050405020304"/>
              </a:rPr>
              <a:t>time</a:t>
            </a:r>
            <a:r>
              <a:rPr sz="2400" spc="2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and</a:t>
            </a:r>
            <a:r>
              <a:rPr sz="2400" spc="25" dirty="0">
                <a:latin typeface="Times New Roman" panose="02020603050405020304"/>
                <a:cs typeface="Times New Roman" panose="02020603050405020304"/>
              </a:rPr>
              <a:t> </a:t>
            </a:r>
            <a:r>
              <a:rPr sz="2400" dirty="0">
                <a:latin typeface="Times New Roman" panose="02020603050405020304"/>
                <a:cs typeface="Times New Roman" panose="02020603050405020304"/>
              </a:rPr>
              <a:t>display</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results</a:t>
            </a:r>
            <a:r>
              <a:rPr sz="2400" spc="30" dirty="0">
                <a:latin typeface="Times New Roman" panose="02020603050405020304"/>
                <a:cs typeface="Times New Roman" panose="02020603050405020304"/>
              </a:rPr>
              <a:t> </a:t>
            </a:r>
            <a:r>
              <a:rPr sz="2400" dirty="0">
                <a:latin typeface="Times New Roman" panose="02020603050405020304"/>
                <a:cs typeface="Times New Roman" panose="02020603050405020304"/>
              </a:rPr>
              <a:t>of</a:t>
            </a:r>
            <a:r>
              <a:rPr sz="2400" spc="45" dirty="0">
                <a:latin typeface="Times New Roman" panose="02020603050405020304"/>
                <a:cs typeface="Times New Roman" panose="02020603050405020304"/>
              </a:rPr>
              <a:t> </a:t>
            </a:r>
            <a:r>
              <a:rPr sz="2400" spc="-25" dirty="0">
                <a:latin typeface="Times New Roman" panose="02020603050405020304"/>
                <a:cs typeface="Times New Roman" panose="02020603050405020304"/>
              </a:rPr>
              <a:t>ICs</a:t>
            </a:r>
            <a:r>
              <a:rPr sz="2400" spc="30" dirty="0">
                <a:latin typeface="Times New Roman" panose="02020603050405020304"/>
                <a:cs typeface="Times New Roman" panose="02020603050405020304"/>
              </a:rPr>
              <a:t> </a:t>
            </a:r>
            <a:r>
              <a:rPr sz="2400" dirty="0">
                <a:latin typeface="Times New Roman" panose="02020603050405020304"/>
                <a:cs typeface="Times New Roman" panose="02020603050405020304"/>
              </a:rPr>
              <a:t>being</a:t>
            </a:r>
            <a:r>
              <a:rPr sz="2400" spc="35"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good </a:t>
            </a:r>
            <a:r>
              <a:rPr sz="2400" spc="-58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or</a:t>
            </a:r>
            <a:r>
              <a:rPr sz="2400" spc="-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faulty </a:t>
            </a:r>
            <a:r>
              <a:rPr sz="2400" spc="-25" dirty="0">
                <a:latin typeface="Times New Roman" panose="02020603050405020304"/>
                <a:cs typeface="Times New Roman" panose="02020603050405020304"/>
              </a:rPr>
              <a:t>immediately.</a:t>
            </a:r>
            <a:endParaRPr sz="2400">
              <a:latin typeface="Times New Roman" panose="02020603050405020304"/>
              <a:cs typeface="Times New Roman" panose="02020603050405020304"/>
            </a:endParaRPr>
          </a:p>
        </p:txBody>
      </p:sp>
      <p:grpSp>
        <p:nvGrpSpPr>
          <p:cNvPr id="4" name="object 4"/>
          <p:cNvGrpSpPr/>
          <p:nvPr/>
        </p:nvGrpSpPr>
        <p:grpSpPr>
          <a:xfrm>
            <a:off x="222504" y="438912"/>
            <a:ext cx="11750040" cy="6075045"/>
            <a:chOff x="222504" y="438912"/>
            <a:chExt cx="11750040" cy="6075045"/>
          </a:xfrm>
        </p:grpSpPr>
        <p:sp>
          <p:nvSpPr>
            <p:cNvPr id="5" name="object 5"/>
            <p:cNvSpPr/>
            <p:nvPr/>
          </p:nvSpPr>
          <p:spPr>
            <a:xfrm>
              <a:off x="236220" y="452628"/>
              <a:ext cx="11722735" cy="6047740"/>
            </a:xfrm>
            <a:custGeom>
              <a:avLst/>
              <a:gdLst/>
              <a:ahLst/>
              <a:cxnLst/>
              <a:rect l="l" t="t" r="r" b="b"/>
              <a:pathLst>
                <a:path w="11722735" h="6047740">
                  <a:moveTo>
                    <a:pt x="0" y="6047232"/>
                  </a:moveTo>
                  <a:lnTo>
                    <a:pt x="11722608" y="6047232"/>
                  </a:lnTo>
                  <a:lnTo>
                    <a:pt x="11722608" y="0"/>
                  </a:lnTo>
                  <a:lnTo>
                    <a:pt x="0" y="0"/>
                  </a:lnTo>
                  <a:lnTo>
                    <a:pt x="0" y="6047232"/>
                  </a:lnTo>
                  <a:close/>
                </a:path>
              </a:pathLst>
            </a:custGeom>
            <a:ln w="27432">
              <a:solidFill>
                <a:srgbClr val="000000"/>
              </a:solidFill>
            </a:ln>
          </p:spPr>
          <p:txBody>
            <a:bodyPr wrap="square" lIns="0" tIns="0" rIns="0" bIns="0" rtlCol="0"/>
            <a:lstStyle/>
            <a:p>
              <a:endParaRPr/>
            </a:p>
          </p:txBody>
        </p:sp>
        <p:pic>
          <p:nvPicPr>
            <p:cNvPr id="6" name="object 6"/>
            <p:cNvPicPr/>
            <p:nvPr/>
          </p:nvPicPr>
          <p:blipFill>
            <a:blip r:embed="rId2" cstate="print"/>
            <a:stretch>
              <a:fillRect/>
            </a:stretch>
          </p:blipFill>
          <p:spPr>
            <a:xfrm>
              <a:off x="405384" y="630936"/>
              <a:ext cx="865632" cy="856488"/>
            </a:xfrm>
            <a:prstGeom prst="rect">
              <a:avLst/>
            </a:prstGeom>
          </p:spPr>
        </p:pic>
        <p:pic>
          <p:nvPicPr>
            <p:cNvPr id="7" name="object 7"/>
            <p:cNvPicPr/>
            <p:nvPr/>
          </p:nvPicPr>
          <p:blipFill>
            <a:blip r:embed="rId3" cstate="print"/>
            <a:stretch>
              <a:fillRect/>
            </a:stretch>
          </p:blipFill>
          <p:spPr>
            <a:xfrm>
              <a:off x="10625327" y="569976"/>
              <a:ext cx="1143000" cy="819912"/>
            </a:xfrm>
            <a:prstGeom prst="rect">
              <a:avLst/>
            </a:prstGeom>
          </p:spPr>
        </p:pic>
      </p:grpSp>
      <p:sp>
        <p:nvSpPr>
          <p:cNvPr id="8" name="object 8"/>
          <p:cNvSpPr txBox="1"/>
          <p:nvPr/>
        </p:nvSpPr>
        <p:spPr>
          <a:xfrm>
            <a:off x="312216" y="231139"/>
            <a:ext cx="1637030" cy="179070"/>
          </a:xfrm>
          <a:prstGeom prst="rect">
            <a:avLst/>
          </a:prstGeom>
        </p:spPr>
        <p:txBody>
          <a:bodyPr vert="horz" wrap="square" lIns="0" tIns="13335" rIns="0" bIns="0" rtlCol="0">
            <a:spAutoFit/>
          </a:bodyPr>
          <a:lstStyle/>
          <a:p>
            <a:pPr marL="12700">
              <a:lnSpc>
                <a:spcPct val="100000"/>
              </a:lnSpc>
              <a:spcBef>
                <a:spcPts val="105"/>
              </a:spcBef>
            </a:pPr>
            <a:r>
              <a:rPr sz="1000" dirty="0">
                <a:latin typeface="Times New Roman" panose="02020603050405020304"/>
                <a:cs typeface="Times New Roman" panose="02020603050405020304"/>
              </a:rPr>
              <a:t>IC</a:t>
            </a:r>
            <a:r>
              <a:rPr sz="1000" spc="-15" dirty="0">
                <a:latin typeface="Times New Roman" panose="02020603050405020304"/>
                <a:cs typeface="Times New Roman" panose="02020603050405020304"/>
              </a:rPr>
              <a:t> </a:t>
            </a:r>
            <a:r>
              <a:rPr sz="1000" spc="5" dirty="0">
                <a:latin typeface="Times New Roman" panose="02020603050405020304"/>
                <a:cs typeface="Times New Roman" panose="02020603050405020304"/>
              </a:rPr>
              <a:t>TE</a:t>
            </a:r>
            <a:r>
              <a:rPr sz="1000" spc="-10" dirty="0">
                <a:latin typeface="Times New Roman" panose="02020603050405020304"/>
                <a:cs typeface="Times New Roman" panose="02020603050405020304"/>
              </a:rPr>
              <a:t>S</a:t>
            </a:r>
            <a:r>
              <a:rPr sz="1000" spc="5" dirty="0">
                <a:latin typeface="Times New Roman" panose="02020603050405020304"/>
                <a:cs typeface="Times New Roman" panose="02020603050405020304"/>
              </a:rPr>
              <a:t>TER</a:t>
            </a:r>
            <a:r>
              <a:rPr sz="1000" spc="-60" dirty="0">
                <a:latin typeface="Times New Roman" panose="02020603050405020304"/>
                <a:cs typeface="Times New Roman" panose="02020603050405020304"/>
              </a:rPr>
              <a:t> </a:t>
            </a:r>
            <a:r>
              <a:rPr sz="1000" spc="-30" dirty="0">
                <a:latin typeface="Times New Roman" panose="02020603050405020304"/>
                <a:cs typeface="Times New Roman" panose="02020603050405020304"/>
              </a:rPr>
              <a:t>U</a:t>
            </a:r>
            <a:r>
              <a:rPr sz="1000" spc="-10" dirty="0">
                <a:latin typeface="Times New Roman" panose="02020603050405020304"/>
                <a:cs typeface="Times New Roman" panose="02020603050405020304"/>
              </a:rPr>
              <a:t>S</a:t>
            </a:r>
            <a:r>
              <a:rPr sz="1000" dirty="0">
                <a:latin typeface="Times New Roman" panose="02020603050405020304"/>
                <a:cs typeface="Times New Roman" panose="02020603050405020304"/>
              </a:rPr>
              <a:t>I</a:t>
            </a:r>
            <a:r>
              <a:rPr sz="1000" spc="-5" dirty="0">
                <a:latin typeface="Times New Roman" panose="02020603050405020304"/>
                <a:cs typeface="Times New Roman" panose="02020603050405020304"/>
              </a:rPr>
              <a:t>N</a:t>
            </a:r>
            <a:r>
              <a:rPr sz="1000" spc="5" dirty="0">
                <a:latin typeface="Times New Roman" panose="02020603050405020304"/>
                <a:cs typeface="Times New Roman" panose="02020603050405020304"/>
              </a:rPr>
              <a:t>G</a:t>
            </a:r>
            <a:r>
              <a:rPr sz="1000" spc="25" dirty="0">
                <a:latin typeface="Times New Roman" panose="02020603050405020304"/>
                <a:cs typeface="Times New Roman" panose="02020603050405020304"/>
              </a:rPr>
              <a:t> </a:t>
            </a:r>
            <a:r>
              <a:rPr sz="1000" spc="-5" dirty="0">
                <a:latin typeface="Times New Roman" panose="02020603050405020304"/>
                <a:cs typeface="Times New Roman" panose="02020603050405020304"/>
              </a:rPr>
              <a:t>MA</a:t>
            </a:r>
            <a:r>
              <a:rPr sz="1000" spc="5" dirty="0">
                <a:latin typeface="Times New Roman" panose="02020603050405020304"/>
                <a:cs typeface="Times New Roman" panose="02020603050405020304"/>
              </a:rPr>
              <a:t>T</a:t>
            </a:r>
            <a:r>
              <a:rPr sz="1000" spc="-20" dirty="0">
                <a:latin typeface="Times New Roman" panose="02020603050405020304"/>
                <a:cs typeface="Times New Roman" panose="02020603050405020304"/>
              </a:rPr>
              <a:t>L</a:t>
            </a:r>
            <a:r>
              <a:rPr sz="1000" spc="-5" dirty="0">
                <a:latin typeface="Times New Roman" panose="02020603050405020304"/>
                <a:cs typeface="Times New Roman" panose="02020603050405020304"/>
              </a:rPr>
              <a:t>A</a:t>
            </a:r>
            <a:r>
              <a:rPr sz="1000" spc="5" dirty="0">
                <a:latin typeface="Times New Roman" panose="02020603050405020304"/>
                <a:cs typeface="Times New Roman" panose="02020603050405020304"/>
              </a:rPr>
              <a:t>B</a:t>
            </a:r>
            <a:endParaRPr sz="1000">
              <a:latin typeface="Times New Roman" panose="02020603050405020304"/>
              <a:cs typeface="Times New Roman" panose="02020603050405020304"/>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30" dirty="0"/>
              <a:t>DEPT.</a:t>
            </a:r>
            <a:r>
              <a:rPr spc="-15" dirty="0"/>
              <a:t> </a:t>
            </a:r>
            <a:r>
              <a:rPr spc="-5" dirty="0"/>
              <a:t>OF</a:t>
            </a:r>
            <a:r>
              <a:rPr spc="-35" dirty="0"/>
              <a:t> </a:t>
            </a:r>
            <a:r>
              <a:rPr spc="-10" dirty="0"/>
              <a:t>EEE</a:t>
            </a: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10" dirty="0"/>
              <a:t>2023-24</a:t>
            </a:r>
          </a:p>
        </p:txBody>
      </p:sp>
      <p:pic>
        <p:nvPicPr>
          <p:cNvPr id="12" name="Content Placeholder 11" descr="images"/>
          <p:cNvPicPr>
            <a:picLocks noGrp="1" noChangeAspect="1"/>
          </p:cNvPicPr>
          <p:nvPr>
            <p:ph sz="half" idx="2"/>
          </p:nvPr>
        </p:nvPicPr>
        <p:blipFill>
          <a:blip r:embed="rId4"/>
          <a:stretch>
            <a:fillRect/>
          </a:stretch>
        </p:blipFill>
        <p:spPr>
          <a:xfrm>
            <a:off x="9101455" y="1676400"/>
            <a:ext cx="2566670" cy="2773045"/>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10895" y="240791"/>
            <a:ext cx="603504" cy="573023"/>
          </a:xfrm>
          <a:prstGeom prst="rect">
            <a:avLst/>
          </a:prstGeom>
        </p:spPr>
      </p:pic>
      <p:sp>
        <p:nvSpPr>
          <p:cNvPr id="3" name="object 3"/>
          <p:cNvSpPr txBox="1">
            <a:spLocks noGrp="1"/>
          </p:cNvSpPr>
          <p:nvPr>
            <p:ph type="title"/>
          </p:nvPr>
        </p:nvSpPr>
        <p:spPr>
          <a:xfrm>
            <a:off x="2963672" y="201294"/>
            <a:ext cx="5546725" cy="636270"/>
          </a:xfrm>
          <a:prstGeom prst="rect">
            <a:avLst/>
          </a:prstGeom>
        </p:spPr>
        <p:txBody>
          <a:bodyPr vert="horz" wrap="square" lIns="0" tIns="13335" rIns="0" bIns="0" rtlCol="0">
            <a:spAutoFit/>
          </a:bodyPr>
          <a:lstStyle/>
          <a:p>
            <a:pPr marL="12700">
              <a:lnSpc>
                <a:spcPct val="100000"/>
              </a:lnSpc>
              <a:spcBef>
                <a:spcPts val="105"/>
              </a:spcBef>
            </a:pPr>
            <a:r>
              <a:rPr sz="4000" spc="-25" dirty="0"/>
              <a:t>LITERATURE</a:t>
            </a:r>
            <a:r>
              <a:rPr sz="4000" spc="-165" dirty="0"/>
              <a:t> </a:t>
            </a:r>
            <a:r>
              <a:rPr sz="4000" spc="-20" dirty="0"/>
              <a:t>SURVEY</a:t>
            </a:r>
            <a:endParaRPr sz="4000"/>
          </a:p>
        </p:txBody>
      </p:sp>
      <p:grpSp>
        <p:nvGrpSpPr>
          <p:cNvPr id="4" name="object 4"/>
          <p:cNvGrpSpPr/>
          <p:nvPr/>
        </p:nvGrpSpPr>
        <p:grpSpPr>
          <a:xfrm>
            <a:off x="143255" y="185928"/>
            <a:ext cx="11753215" cy="6446520"/>
            <a:chOff x="143255" y="185928"/>
            <a:chExt cx="11753215" cy="6446520"/>
          </a:xfrm>
        </p:grpSpPr>
        <p:sp>
          <p:nvSpPr>
            <p:cNvPr id="5" name="object 5"/>
            <p:cNvSpPr/>
            <p:nvPr/>
          </p:nvSpPr>
          <p:spPr>
            <a:xfrm>
              <a:off x="156971" y="199644"/>
              <a:ext cx="11725910" cy="6419215"/>
            </a:xfrm>
            <a:custGeom>
              <a:avLst/>
              <a:gdLst/>
              <a:ahLst/>
              <a:cxnLst/>
              <a:rect l="l" t="t" r="r" b="b"/>
              <a:pathLst>
                <a:path w="11725910" h="6419215">
                  <a:moveTo>
                    <a:pt x="0" y="6419088"/>
                  </a:moveTo>
                  <a:lnTo>
                    <a:pt x="11725656" y="6419088"/>
                  </a:lnTo>
                  <a:lnTo>
                    <a:pt x="11725656" y="0"/>
                  </a:lnTo>
                  <a:lnTo>
                    <a:pt x="0" y="0"/>
                  </a:lnTo>
                  <a:lnTo>
                    <a:pt x="0" y="6419088"/>
                  </a:lnTo>
                  <a:close/>
                </a:path>
              </a:pathLst>
            </a:custGeom>
            <a:ln w="27432">
              <a:solidFill>
                <a:srgbClr val="000000"/>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0994136" y="280416"/>
              <a:ext cx="716279" cy="512064"/>
            </a:xfrm>
            <a:prstGeom prst="rect">
              <a:avLst/>
            </a:prstGeom>
          </p:spPr>
        </p:pic>
      </p:grpSp>
      <p:graphicFrame>
        <p:nvGraphicFramePr>
          <p:cNvPr id="7" name="object 7"/>
          <p:cNvGraphicFramePr>
            <a:graphicFrameLocks noGrp="1"/>
          </p:cNvGraphicFramePr>
          <p:nvPr/>
        </p:nvGraphicFramePr>
        <p:xfrm>
          <a:off x="472363" y="917447"/>
          <a:ext cx="11234417" cy="5357836"/>
        </p:xfrm>
        <a:graphic>
          <a:graphicData uri="http://schemas.openxmlformats.org/drawingml/2006/table">
            <a:tbl>
              <a:tblPr firstRow="1" bandRow="1">
                <a:tableStyleId>{2D5ABB26-0587-4C30-8999-92F81FD0307C}</a:tableStyleId>
              </a:tblPr>
              <a:tblGrid>
                <a:gridCol w="716280">
                  <a:extLst>
                    <a:ext uri="{9D8B030D-6E8A-4147-A177-3AD203B41FA5}">
                      <a16:colId xmlns:a16="http://schemas.microsoft.com/office/drawing/2014/main" val="20000"/>
                    </a:ext>
                  </a:extLst>
                </a:gridCol>
                <a:gridCol w="2230755">
                  <a:extLst>
                    <a:ext uri="{9D8B030D-6E8A-4147-A177-3AD203B41FA5}">
                      <a16:colId xmlns:a16="http://schemas.microsoft.com/office/drawing/2014/main" val="20001"/>
                    </a:ext>
                  </a:extLst>
                </a:gridCol>
                <a:gridCol w="1408430">
                  <a:extLst>
                    <a:ext uri="{9D8B030D-6E8A-4147-A177-3AD203B41FA5}">
                      <a16:colId xmlns:a16="http://schemas.microsoft.com/office/drawing/2014/main" val="20002"/>
                    </a:ext>
                  </a:extLst>
                </a:gridCol>
                <a:gridCol w="595628">
                  <a:extLst>
                    <a:ext uri="{9D8B030D-6E8A-4147-A177-3AD203B41FA5}">
                      <a16:colId xmlns:a16="http://schemas.microsoft.com/office/drawing/2014/main" val="20003"/>
                    </a:ext>
                  </a:extLst>
                </a:gridCol>
                <a:gridCol w="3669665">
                  <a:extLst>
                    <a:ext uri="{9D8B030D-6E8A-4147-A177-3AD203B41FA5}">
                      <a16:colId xmlns:a16="http://schemas.microsoft.com/office/drawing/2014/main" val="20004"/>
                    </a:ext>
                  </a:extLst>
                </a:gridCol>
                <a:gridCol w="1562100">
                  <a:extLst>
                    <a:ext uri="{9D8B030D-6E8A-4147-A177-3AD203B41FA5}">
                      <a16:colId xmlns:a16="http://schemas.microsoft.com/office/drawing/2014/main" val="20005"/>
                    </a:ext>
                  </a:extLst>
                </a:gridCol>
                <a:gridCol w="1051559">
                  <a:extLst>
                    <a:ext uri="{9D8B030D-6E8A-4147-A177-3AD203B41FA5}">
                      <a16:colId xmlns:a16="http://schemas.microsoft.com/office/drawing/2014/main" val="20006"/>
                    </a:ext>
                  </a:extLst>
                </a:gridCol>
              </a:tblGrid>
              <a:tr h="685800">
                <a:tc>
                  <a:txBody>
                    <a:bodyPr/>
                    <a:lstStyle/>
                    <a:p>
                      <a:pPr algn="ctr">
                        <a:lnSpc>
                          <a:spcPct val="100000"/>
                        </a:lnSpc>
                        <a:spcBef>
                          <a:spcPts val="310"/>
                        </a:spcBef>
                      </a:pPr>
                      <a:r>
                        <a:rPr sz="1300" b="1" spc="-5" dirty="0">
                          <a:solidFill>
                            <a:srgbClr val="FFFFFF"/>
                          </a:solidFill>
                          <a:latin typeface="Times New Roman" panose="02020603050405020304"/>
                          <a:cs typeface="Times New Roman" panose="02020603050405020304"/>
                        </a:rPr>
                        <a:t>SL.NO</a:t>
                      </a:r>
                      <a:endParaRPr sz="1300">
                        <a:latin typeface="Times New Roman" panose="02020603050405020304"/>
                        <a:cs typeface="Times New Roman" panose="02020603050405020304"/>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1905" algn="ctr">
                        <a:lnSpc>
                          <a:spcPct val="100000"/>
                        </a:lnSpc>
                        <a:spcBef>
                          <a:spcPts val="310"/>
                        </a:spcBef>
                      </a:pPr>
                      <a:r>
                        <a:rPr sz="1300" b="1" spc="-10" dirty="0">
                          <a:solidFill>
                            <a:srgbClr val="FFFFFF"/>
                          </a:solidFill>
                          <a:latin typeface="Times New Roman" panose="02020603050405020304"/>
                          <a:cs typeface="Times New Roman" panose="02020603050405020304"/>
                        </a:rPr>
                        <a:t>TITLE</a:t>
                      </a:r>
                      <a:endParaRPr sz="1300">
                        <a:latin typeface="Times New Roman" panose="02020603050405020304"/>
                        <a:cs typeface="Times New Roman" panose="02020603050405020304"/>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1905" algn="ctr">
                        <a:lnSpc>
                          <a:spcPct val="100000"/>
                        </a:lnSpc>
                        <a:spcBef>
                          <a:spcPts val="310"/>
                        </a:spcBef>
                      </a:pPr>
                      <a:r>
                        <a:rPr sz="1300" b="1" spc="-5" dirty="0">
                          <a:solidFill>
                            <a:srgbClr val="FFFFFF"/>
                          </a:solidFill>
                          <a:latin typeface="Times New Roman" panose="02020603050405020304"/>
                          <a:cs typeface="Times New Roman" panose="02020603050405020304"/>
                        </a:rPr>
                        <a:t>AUTHOR</a:t>
                      </a:r>
                      <a:endParaRPr sz="1300">
                        <a:latin typeface="Times New Roman" panose="02020603050405020304"/>
                        <a:cs typeface="Times New Roman" panose="02020603050405020304"/>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3175" algn="ctr">
                        <a:lnSpc>
                          <a:spcPct val="100000"/>
                        </a:lnSpc>
                        <a:spcBef>
                          <a:spcPts val="310"/>
                        </a:spcBef>
                      </a:pPr>
                      <a:r>
                        <a:rPr sz="1300" b="1" spc="-5" dirty="0">
                          <a:solidFill>
                            <a:srgbClr val="FFFFFF"/>
                          </a:solidFill>
                          <a:latin typeface="Times New Roman" panose="02020603050405020304"/>
                          <a:cs typeface="Times New Roman" panose="02020603050405020304"/>
                        </a:rPr>
                        <a:t>YEAR</a:t>
                      </a:r>
                      <a:endParaRPr sz="1300">
                        <a:latin typeface="Times New Roman" panose="02020603050405020304"/>
                        <a:cs typeface="Times New Roman" panose="02020603050405020304"/>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1156970">
                        <a:lnSpc>
                          <a:spcPct val="100000"/>
                        </a:lnSpc>
                        <a:spcBef>
                          <a:spcPts val="310"/>
                        </a:spcBef>
                      </a:pPr>
                      <a:r>
                        <a:rPr sz="1300" b="1" spc="-10" dirty="0">
                          <a:solidFill>
                            <a:srgbClr val="FFFFFF"/>
                          </a:solidFill>
                          <a:latin typeface="Times New Roman" panose="02020603050405020304"/>
                          <a:cs typeface="Times New Roman" panose="02020603050405020304"/>
                        </a:rPr>
                        <a:t>METHODOLOGY</a:t>
                      </a:r>
                      <a:endParaRPr sz="1300">
                        <a:latin typeface="Times New Roman" panose="02020603050405020304"/>
                        <a:cs typeface="Times New Roman" panose="02020603050405020304"/>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97155" marR="88265" indent="161290">
                        <a:lnSpc>
                          <a:spcPct val="100000"/>
                        </a:lnSpc>
                        <a:spcBef>
                          <a:spcPts val="310"/>
                        </a:spcBef>
                      </a:pPr>
                      <a:r>
                        <a:rPr sz="1300" b="1" spc="-15" dirty="0">
                          <a:solidFill>
                            <a:srgbClr val="FFFFFF"/>
                          </a:solidFill>
                          <a:latin typeface="Times New Roman" panose="02020603050405020304"/>
                          <a:cs typeface="Times New Roman" panose="02020603050405020304"/>
                        </a:rPr>
                        <a:t>PARAMETER </a:t>
                      </a:r>
                      <a:r>
                        <a:rPr sz="1300" b="1" spc="-10" dirty="0">
                          <a:solidFill>
                            <a:srgbClr val="FFFFFF"/>
                          </a:solidFill>
                          <a:latin typeface="Times New Roman" panose="02020603050405020304"/>
                          <a:cs typeface="Times New Roman" panose="02020603050405020304"/>
                        </a:rPr>
                        <a:t> </a:t>
                      </a:r>
                      <a:r>
                        <a:rPr sz="1300" b="1" spc="-5" dirty="0">
                          <a:solidFill>
                            <a:srgbClr val="FFFFFF"/>
                          </a:solidFill>
                          <a:latin typeface="Times New Roman" panose="02020603050405020304"/>
                          <a:cs typeface="Times New Roman" panose="02020603050405020304"/>
                        </a:rPr>
                        <a:t>AND</a:t>
                      </a:r>
                      <a:r>
                        <a:rPr sz="1300" b="1" spc="-65" dirty="0">
                          <a:solidFill>
                            <a:srgbClr val="FFFFFF"/>
                          </a:solidFill>
                          <a:latin typeface="Times New Roman" panose="02020603050405020304"/>
                          <a:cs typeface="Times New Roman" panose="02020603050405020304"/>
                        </a:rPr>
                        <a:t> </a:t>
                      </a:r>
                      <a:r>
                        <a:rPr sz="1300" b="1" spc="-5" dirty="0">
                          <a:solidFill>
                            <a:srgbClr val="FFFFFF"/>
                          </a:solidFill>
                          <a:latin typeface="Times New Roman" panose="02020603050405020304"/>
                          <a:cs typeface="Times New Roman" panose="02020603050405020304"/>
                        </a:rPr>
                        <a:t>INFERENCE</a:t>
                      </a:r>
                      <a:endParaRPr sz="1300">
                        <a:latin typeface="Times New Roman" panose="02020603050405020304"/>
                        <a:cs typeface="Times New Roman" panose="02020603050405020304"/>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472440" marR="113665" indent="-347980">
                        <a:lnSpc>
                          <a:spcPct val="100000"/>
                        </a:lnSpc>
                        <a:spcBef>
                          <a:spcPts val="310"/>
                        </a:spcBef>
                      </a:pPr>
                      <a:r>
                        <a:rPr sz="1300" b="1" dirty="0">
                          <a:solidFill>
                            <a:srgbClr val="FFFFFF"/>
                          </a:solidFill>
                          <a:latin typeface="Times New Roman" panose="02020603050405020304"/>
                          <a:cs typeface="Times New Roman" panose="02020603050405020304"/>
                        </a:rPr>
                        <a:t>RESOURC  </a:t>
                      </a:r>
                      <a:r>
                        <a:rPr sz="1300" b="1" spc="-5" dirty="0">
                          <a:solidFill>
                            <a:srgbClr val="FFFFFF"/>
                          </a:solidFill>
                          <a:latin typeface="Times New Roman" panose="02020603050405020304"/>
                          <a:cs typeface="Times New Roman" panose="02020603050405020304"/>
                        </a:rPr>
                        <a:t>E</a:t>
                      </a:r>
                      <a:endParaRPr sz="1300">
                        <a:latin typeface="Times New Roman" panose="02020603050405020304"/>
                        <a:cs typeface="Times New Roman" panose="02020603050405020304"/>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val="10000"/>
                  </a:ext>
                </a:extLst>
              </a:tr>
              <a:tr h="858012">
                <a:tc>
                  <a:txBody>
                    <a:bodyPr/>
                    <a:lstStyle/>
                    <a:p>
                      <a:pPr algn="ctr">
                        <a:lnSpc>
                          <a:spcPct val="100000"/>
                        </a:lnSpc>
                        <a:spcBef>
                          <a:spcPts val="315"/>
                        </a:spcBef>
                      </a:pPr>
                      <a:r>
                        <a:rPr sz="1300" b="1" spc="-5" dirty="0">
                          <a:latin typeface="Times New Roman" panose="02020603050405020304"/>
                          <a:cs typeface="Times New Roman" panose="02020603050405020304"/>
                        </a:rPr>
                        <a:t>1.</a:t>
                      </a:r>
                      <a:endParaRPr sz="1300">
                        <a:latin typeface="Times New Roman" panose="02020603050405020304"/>
                        <a:cs typeface="Times New Roman" panose="02020603050405020304"/>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229235" marR="212725" indent="-9525" algn="just">
                        <a:lnSpc>
                          <a:spcPct val="100000"/>
                        </a:lnSpc>
                        <a:spcBef>
                          <a:spcPts val="315"/>
                        </a:spcBef>
                      </a:pPr>
                      <a:r>
                        <a:rPr sz="1300" b="1" spc="-15" dirty="0">
                          <a:latin typeface="Times New Roman" panose="02020603050405020304"/>
                          <a:cs typeface="Times New Roman" panose="02020603050405020304"/>
                        </a:rPr>
                        <a:t>Arduino</a:t>
                      </a:r>
                      <a:r>
                        <a:rPr sz="1300" b="1" spc="70"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based</a:t>
                      </a:r>
                      <a:r>
                        <a:rPr sz="1300" b="1" spc="30"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74-series </a:t>
                      </a:r>
                      <a:r>
                        <a:rPr sz="1300" b="1" spc="-5" dirty="0">
                          <a:latin typeface="Times New Roman" panose="02020603050405020304"/>
                          <a:cs typeface="Times New Roman" panose="02020603050405020304"/>
                        </a:rPr>
                        <a:t> integrated</a:t>
                      </a:r>
                      <a:r>
                        <a:rPr sz="1300" b="1" spc="30"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circuits</a:t>
                      </a:r>
                      <a:r>
                        <a:rPr sz="1300" b="1" spc="-15"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testing </a:t>
                      </a:r>
                      <a:r>
                        <a:rPr sz="1300" b="1" spc="-310"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system</a:t>
                      </a:r>
                      <a:r>
                        <a:rPr sz="1300" b="1" spc="5"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at</a:t>
                      </a:r>
                      <a:r>
                        <a:rPr sz="1300" b="1" spc="5"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gate</a:t>
                      </a:r>
                      <a:r>
                        <a:rPr sz="1300" b="1" spc="5"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level</a:t>
                      </a:r>
                      <a:endParaRPr sz="1300">
                        <a:latin typeface="Times New Roman" panose="02020603050405020304"/>
                        <a:cs typeface="Times New Roman" panose="02020603050405020304"/>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5715" algn="l">
                        <a:lnSpc>
                          <a:spcPct val="100000"/>
                        </a:lnSpc>
                        <a:spcBef>
                          <a:spcPts val="315"/>
                        </a:spcBef>
                      </a:pPr>
                      <a:r>
                        <a:rPr lang="en-US" sz="1300" b="1" spc="-35" dirty="0">
                          <a:latin typeface="Times New Roman" panose="02020603050405020304"/>
                          <a:cs typeface="Times New Roman" panose="02020603050405020304"/>
                        </a:rPr>
                        <a:t>    </a:t>
                      </a:r>
                      <a:r>
                        <a:rPr sz="1300" b="1" spc="-35" dirty="0">
                          <a:latin typeface="Times New Roman" panose="02020603050405020304"/>
                          <a:cs typeface="Times New Roman" panose="02020603050405020304"/>
                        </a:rPr>
                        <a:t>Yasir</a:t>
                      </a:r>
                      <a:r>
                        <a:rPr sz="1300" b="1" spc="-40"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Hashim</a:t>
                      </a:r>
                      <a:endParaRPr sz="1300">
                        <a:latin typeface="Times New Roman" panose="02020603050405020304"/>
                        <a:cs typeface="Times New Roman" panose="02020603050405020304"/>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algn="just">
                        <a:lnSpc>
                          <a:spcPct val="100000"/>
                        </a:lnSpc>
                        <a:spcBef>
                          <a:spcPts val="315"/>
                        </a:spcBef>
                      </a:pPr>
                      <a:r>
                        <a:rPr sz="1300" b="1" spc="-5" dirty="0">
                          <a:latin typeface="Times New Roman" panose="02020603050405020304"/>
                          <a:cs typeface="Times New Roman" panose="02020603050405020304"/>
                        </a:rPr>
                        <a:t>2023</a:t>
                      </a:r>
                      <a:endParaRPr sz="1300">
                        <a:latin typeface="Times New Roman" panose="02020603050405020304"/>
                        <a:cs typeface="Times New Roman" panose="02020603050405020304"/>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184150" marR="174625" algn="just">
                        <a:lnSpc>
                          <a:spcPct val="100000"/>
                        </a:lnSpc>
                        <a:spcBef>
                          <a:spcPts val="315"/>
                        </a:spcBef>
                      </a:pPr>
                      <a:r>
                        <a:rPr sz="1300" b="1" spc="-5" dirty="0">
                          <a:latin typeface="Times New Roman" panose="02020603050405020304"/>
                          <a:cs typeface="Times New Roman" panose="02020603050405020304"/>
                        </a:rPr>
                        <a:t>IC</a:t>
                      </a:r>
                      <a:r>
                        <a:rPr sz="1300" b="1" spc="-20"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tester</a:t>
                      </a:r>
                      <a:r>
                        <a:rPr sz="1300" b="1" spc="-15"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is</a:t>
                      </a:r>
                      <a:r>
                        <a:rPr sz="1300" b="1"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demonstrated</a:t>
                      </a:r>
                      <a:r>
                        <a:rPr sz="1300" b="1" spc="80"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to</a:t>
                      </a:r>
                      <a:r>
                        <a:rPr sz="1300" b="1" spc="10"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accurately</a:t>
                      </a:r>
                      <a:r>
                        <a:rPr sz="1300" b="1" spc="30"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identify </a:t>
                      </a:r>
                      <a:r>
                        <a:rPr sz="1300" b="1" spc="-310"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common</a:t>
                      </a:r>
                      <a:r>
                        <a:rPr sz="1300" b="1" spc="105"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faults</a:t>
                      </a:r>
                      <a:r>
                        <a:rPr sz="1300" b="1" spc="60"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such</a:t>
                      </a:r>
                      <a:r>
                        <a:rPr sz="1300" b="1" spc="15"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as</a:t>
                      </a:r>
                      <a:r>
                        <a:rPr sz="1300" b="1" spc="10"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short</a:t>
                      </a:r>
                      <a:r>
                        <a:rPr sz="1300" b="1" spc="60"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circuits,</a:t>
                      </a:r>
                      <a:r>
                        <a:rPr sz="1300" b="1" spc="25"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open </a:t>
                      </a:r>
                      <a:r>
                        <a:rPr sz="1300" b="1" spc="-10" dirty="0">
                          <a:latin typeface="Times New Roman" panose="02020603050405020304"/>
                          <a:cs typeface="Times New Roman" panose="02020603050405020304"/>
                        </a:rPr>
                        <a:t> circuits,</a:t>
                      </a:r>
                      <a:r>
                        <a:rPr sz="1300" b="1" spc="10"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etc.</a:t>
                      </a:r>
                      <a:endParaRPr sz="1300">
                        <a:latin typeface="Times New Roman" panose="02020603050405020304"/>
                        <a:cs typeface="Times New Roman" panose="02020603050405020304"/>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215900" marR="201295" indent="5715" algn="just">
                        <a:lnSpc>
                          <a:spcPct val="100000"/>
                        </a:lnSpc>
                        <a:spcBef>
                          <a:spcPts val="315"/>
                        </a:spcBef>
                      </a:pPr>
                      <a:r>
                        <a:rPr sz="1300" b="1" spc="-10" dirty="0">
                          <a:latin typeface="Times New Roman" panose="02020603050405020304"/>
                          <a:cs typeface="Times New Roman" panose="02020603050405020304"/>
                        </a:rPr>
                        <a:t>Keypad </a:t>
                      </a:r>
                      <a:r>
                        <a:rPr sz="1300" b="1" spc="-5" dirty="0">
                          <a:latin typeface="Times New Roman" panose="02020603050405020304"/>
                          <a:cs typeface="Times New Roman" panose="02020603050405020304"/>
                        </a:rPr>
                        <a:t>&amp; LCD </a:t>
                      </a:r>
                      <a:r>
                        <a:rPr sz="1300" b="1" spc="-310"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Interfacing with </a:t>
                      </a:r>
                      <a:r>
                        <a:rPr sz="1300" b="1" spc="-310"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Arduino</a:t>
                      </a:r>
                      <a:r>
                        <a:rPr sz="1300" b="1" spc="55"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Mega</a:t>
                      </a:r>
                      <a:endParaRPr sz="1300">
                        <a:latin typeface="Times New Roman" panose="02020603050405020304"/>
                        <a:cs typeface="Times New Roman" panose="02020603050405020304"/>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5715" algn="just">
                        <a:lnSpc>
                          <a:spcPct val="100000"/>
                        </a:lnSpc>
                        <a:spcBef>
                          <a:spcPts val="315"/>
                        </a:spcBef>
                      </a:pPr>
                      <a:r>
                        <a:rPr sz="1300" b="1" spc="-10" dirty="0">
                          <a:latin typeface="Times New Roman" panose="02020603050405020304"/>
                          <a:cs typeface="Times New Roman" panose="02020603050405020304"/>
                        </a:rPr>
                        <a:t>IJECE</a:t>
                      </a:r>
                      <a:endParaRPr sz="1300">
                        <a:latin typeface="Times New Roman" panose="02020603050405020304"/>
                        <a:cs typeface="Times New Roman" panose="02020603050405020304"/>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1"/>
                  </a:ext>
                </a:extLst>
              </a:tr>
              <a:tr h="1340612">
                <a:tc>
                  <a:txBody>
                    <a:bodyPr/>
                    <a:lstStyle/>
                    <a:p>
                      <a:pPr algn="ctr">
                        <a:lnSpc>
                          <a:spcPct val="100000"/>
                        </a:lnSpc>
                        <a:spcBef>
                          <a:spcPts val="315"/>
                        </a:spcBef>
                      </a:pPr>
                      <a:r>
                        <a:rPr sz="1300" b="1" spc="-5" dirty="0">
                          <a:latin typeface="Times New Roman" panose="02020603050405020304"/>
                          <a:cs typeface="Times New Roman" panose="02020603050405020304"/>
                        </a:rPr>
                        <a:t>2.</a:t>
                      </a:r>
                      <a:endParaRPr sz="1300">
                        <a:latin typeface="Times New Roman" panose="02020603050405020304"/>
                        <a:cs typeface="Times New Roman" panose="02020603050405020304"/>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155575" marR="146050" indent="-635" algn="l">
                        <a:lnSpc>
                          <a:spcPct val="90000"/>
                        </a:lnSpc>
                        <a:spcBef>
                          <a:spcPts val="315"/>
                        </a:spcBef>
                      </a:pPr>
                      <a:r>
                        <a:rPr sz="1300" b="1" spc="-5" dirty="0">
                          <a:latin typeface="Times New Roman" panose="02020603050405020304"/>
                          <a:cs typeface="Times New Roman" panose="02020603050405020304"/>
                        </a:rPr>
                        <a:t>Design </a:t>
                      </a:r>
                      <a:r>
                        <a:rPr sz="1300" b="1" spc="-15" dirty="0">
                          <a:latin typeface="Times New Roman" panose="02020603050405020304"/>
                          <a:cs typeface="Times New Roman" panose="02020603050405020304"/>
                        </a:rPr>
                        <a:t>and</a:t>
                      </a:r>
                      <a:r>
                        <a:rPr sz="1300" b="1" spc="-45"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Analysis</a:t>
                      </a:r>
                      <a:r>
                        <a:rPr sz="1300" b="1" spc="25"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of </a:t>
                      </a:r>
                      <a:r>
                        <a:rPr sz="1300" b="1" spc="-10"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Integrated</a:t>
                      </a:r>
                      <a:r>
                        <a:rPr sz="1300" b="1" spc="25"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Circuit</a:t>
                      </a:r>
                      <a:r>
                        <a:rPr sz="1300" b="1" spc="20"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DC </a:t>
                      </a:r>
                      <a:r>
                        <a:rPr sz="1300" b="1"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Parametric</a:t>
                      </a:r>
                      <a:r>
                        <a:rPr sz="1300" b="1" spc="70"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and</a:t>
                      </a:r>
                      <a:r>
                        <a:rPr sz="1300" b="1" spc="25"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Functional </a:t>
                      </a:r>
                      <a:r>
                        <a:rPr sz="1300" b="1" spc="-10" dirty="0">
                          <a:latin typeface="Times New Roman" panose="02020603050405020304"/>
                          <a:cs typeface="Times New Roman" panose="02020603050405020304"/>
                        </a:rPr>
                        <a:t> </a:t>
                      </a:r>
                      <a:r>
                        <a:rPr sz="1300" b="1" spc="-25" dirty="0">
                          <a:latin typeface="Times New Roman" panose="02020603050405020304"/>
                          <a:cs typeface="Times New Roman" panose="02020603050405020304"/>
                        </a:rPr>
                        <a:t>Testing</a:t>
                      </a:r>
                      <a:r>
                        <a:rPr sz="1300" b="1" spc="15"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Module</a:t>
                      </a:r>
                      <a:r>
                        <a:rPr sz="1300" b="1" spc="70"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with</a:t>
                      </a:r>
                      <a:r>
                        <a:rPr sz="1300" b="1" spc="20"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GUI </a:t>
                      </a:r>
                      <a:r>
                        <a:rPr sz="1300" b="1" spc="-10"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using</a:t>
                      </a:r>
                      <a:r>
                        <a:rPr sz="1300" b="1" spc="50"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Matlab</a:t>
                      </a:r>
                      <a:r>
                        <a:rPr sz="1300" b="1"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and </a:t>
                      </a:r>
                      <a:r>
                        <a:rPr sz="1300" b="1" spc="-5" dirty="0">
                          <a:latin typeface="Times New Roman" panose="02020603050405020304"/>
                          <a:cs typeface="Times New Roman" panose="02020603050405020304"/>
                        </a:rPr>
                        <a:t> </a:t>
                      </a:r>
                      <a:r>
                        <a:rPr lang="en-US" sz="1300" b="1" spc="-5"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Microcontroller</a:t>
                      </a:r>
                      <a:r>
                        <a:rPr sz="1300" b="1" spc="40"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Interfacing</a:t>
                      </a:r>
                      <a:endParaRPr sz="1300">
                        <a:latin typeface="Times New Roman" panose="02020603050405020304"/>
                        <a:cs typeface="Times New Roman" panose="02020603050405020304"/>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305435" marR="292735" indent="-6350" algn="l">
                        <a:lnSpc>
                          <a:spcPct val="100000"/>
                        </a:lnSpc>
                        <a:spcBef>
                          <a:spcPts val="315"/>
                        </a:spcBef>
                      </a:pPr>
                      <a:r>
                        <a:rPr sz="1300" b="1" spc="-5" dirty="0">
                          <a:latin typeface="Times New Roman" panose="02020603050405020304"/>
                          <a:cs typeface="Times New Roman" panose="02020603050405020304"/>
                        </a:rPr>
                        <a:t>Siti </a:t>
                      </a:r>
                      <a:r>
                        <a:rPr sz="1300" b="1" spc="-15" dirty="0">
                          <a:latin typeface="Times New Roman" panose="02020603050405020304"/>
                          <a:cs typeface="Times New Roman" panose="02020603050405020304"/>
                        </a:rPr>
                        <a:t>Zuria </a:t>
                      </a:r>
                      <a:r>
                        <a:rPr sz="1300" b="1" spc="-310"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Solehah </a:t>
                      </a:r>
                      <a:r>
                        <a:rPr sz="1300" b="1" spc="-5" dirty="0">
                          <a:latin typeface="Times New Roman" panose="02020603050405020304"/>
                          <a:cs typeface="Times New Roman" panose="02020603050405020304"/>
                        </a:rPr>
                        <a:t> </a:t>
                      </a:r>
                      <a:r>
                        <a:rPr sz="1300" b="1" dirty="0">
                          <a:latin typeface="Times New Roman" panose="02020603050405020304"/>
                          <a:cs typeface="Times New Roman" panose="02020603050405020304"/>
                        </a:rPr>
                        <a:t>M</a:t>
                      </a:r>
                      <a:r>
                        <a:rPr sz="1300" b="1" spc="-25" dirty="0">
                          <a:latin typeface="Times New Roman" panose="02020603050405020304"/>
                          <a:cs typeface="Times New Roman" panose="02020603050405020304"/>
                        </a:rPr>
                        <a:t>oh</a:t>
                      </a:r>
                      <a:r>
                        <a:rPr sz="1300" b="1" dirty="0">
                          <a:latin typeface="Times New Roman" panose="02020603050405020304"/>
                          <a:cs typeface="Times New Roman" panose="02020603050405020304"/>
                        </a:rPr>
                        <a:t>a</a:t>
                      </a:r>
                      <a:r>
                        <a:rPr sz="1300" b="1" spc="-50" dirty="0">
                          <a:latin typeface="Times New Roman" panose="02020603050405020304"/>
                          <a:cs typeface="Times New Roman" panose="02020603050405020304"/>
                        </a:rPr>
                        <a:t>m</a:t>
                      </a:r>
                      <a:r>
                        <a:rPr sz="1300" b="1" spc="20" dirty="0">
                          <a:latin typeface="Times New Roman" panose="02020603050405020304"/>
                          <a:cs typeface="Times New Roman" panose="02020603050405020304"/>
                        </a:rPr>
                        <a:t>a</a:t>
                      </a:r>
                      <a:r>
                        <a:rPr sz="1300" b="1" dirty="0">
                          <a:latin typeface="Times New Roman" panose="02020603050405020304"/>
                          <a:cs typeface="Times New Roman" panose="02020603050405020304"/>
                        </a:rPr>
                        <a:t>d  </a:t>
                      </a:r>
                      <a:r>
                        <a:rPr sz="1300" b="1" spc="-20" dirty="0">
                          <a:latin typeface="Times New Roman" panose="02020603050405020304"/>
                          <a:cs typeface="Times New Roman" panose="02020603050405020304"/>
                        </a:rPr>
                        <a:t>Zamri</a:t>
                      </a:r>
                      <a:endParaRPr sz="1300">
                        <a:latin typeface="Times New Roman" panose="02020603050405020304"/>
                        <a:cs typeface="Times New Roman" panose="02020603050405020304"/>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just">
                        <a:lnSpc>
                          <a:spcPct val="100000"/>
                        </a:lnSpc>
                        <a:spcBef>
                          <a:spcPts val="315"/>
                        </a:spcBef>
                      </a:pPr>
                      <a:r>
                        <a:rPr sz="1300" b="1" spc="-5" dirty="0">
                          <a:latin typeface="Times New Roman" panose="02020603050405020304"/>
                          <a:cs typeface="Times New Roman" panose="02020603050405020304"/>
                        </a:rPr>
                        <a:t>2021</a:t>
                      </a:r>
                      <a:endParaRPr sz="1300">
                        <a:latin typeface="Times New Roman" panose="02020603050405020304"/>
                        <a:cs typeface="Times New Roman" panose="02020603050405020304"/>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147320" marR="138430" algn="just">
                        <a:lnSpc>
                          <a:spcPct val="100000"/>
                        </a:lnSpc>
                        <a:spcBef>
                          <a:spcPts val="315"/>
                        </a:spcBef>
                      </a:pPr>
                      <a:r>
                        <a:rPr sz="1300" b="1" spc="-5" dirty="0">
                          <a:latin typeface="Times New Roman" panose="02020603050405020304"/>
                          <a:cs typeface="Times New Roman" panose="02020603050405020304"/>
                        </a:rPr>
                        <a:t>Design</a:t>
                      </a:r>
                      <a:r>
                        <a:rPr sz="1300" b="1"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and</a:t>
                      </a:r>
                      <a:r>
                        <a:rPr sz="1300" b="1" spc="25"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analysis</a:t>
                      </a:r>
                      <a:r>
                        <a:rPr sz="1300" b="1" spc="25"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of</a:t>
                      </a:r>
                      <a:r>
                        <a:rPr sz="1300" b="1" spc="25"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an</a:t>
                      </a:r>
                      <a:r>
                        <a:rPr sz="1300" b="1" spc="-25"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integrated</a:t>
                      </a:r>
                      <a:r>
                        <a:rPr sz="1300" b="1" spc="50"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circuit</a:t>
                      </a:r>
                      <a:r>
                        <a:rPr sz="1300" b="1" spc="25"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(IC) </a:t>
                      </a:r>
                      <a:r>
                        <a:rPr sz="1300" b="1" spc="-310"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testing</a:t>
                      </a:r>
                      <a:r>
                        <a:rPr sz="1300" b="1" spc="25" dirty="0">
                          <a:latin typeface="Times New Roman" panose="02020603050405020304"/>
                          <a:cs typeface="Times New Roman" panose="02020603050405020304"/>
                        </a:rPr>
                        <a:t> </a:t>
                      </a:r>
                      <a:r>
                        <a:rPr sz="1300" b="1" spc="-20" dirty="0">
                          <a:latin typeface="Times New Roman" panose="02020603050405020304"/>
                          <a:cs typeface="Times New Roman" panose="02020603050405020304"/>
                        </a:rPr>
                        <a:t>module</a:t>
                      </a:r>
                      <a:r>
                        <a:rPr sz="1300" b="1" spc="130"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with</a:t>
                      </a:r>
                      <a:r>
                        <a:rPr sz="1300" b="1" spc="30"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GUI</a:t>
                      </a:r>
                      <a:r>
                        <a:rPr sz="1300" b="1" spc="10"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using</a:t>
                      </a:r>
                      <a:r>
                        <a:rPr sz="1300" b="1" spc="55" dirty="0">
                          <a:latin typeface="Times New Roman" panose="02020603050405020304"/>
                          <a:cs typeface="Times New Roman" panose="02020603050405020304"/>
                        </a:rPr>
                        <a:t> </a:t>
                      </a:r>
                      <a:r>
                        <a:rPr sz="1300" b="1" spc="-20" dirty="0">
                          <a:latin typeface="Times New Roman" panose="02020603050405020304"/>
                          <a:cs typeface="Times New Roman" panose="02020603050405020304"/>
                        </a:rPr>
                        <a:t>MATLAB</a:t>
                      </a:r>
                      <a:r>
                        <a:rPr sz="1300" b="1" spc="10"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and </a:t>
                      </a:r>
                      <a:r>
                        <a:rPr sz="1300" b="1" spc="-10"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microcontroller</a:t>
                      </a:r>
                      <a:r>
                        <a:rPr sz="1300" b="1" spc="100"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interfacing.</a:t>
                      </a:r>
                      <a:endParaRPr sz="1300">
                        <a:latin typeface="Times New Roman" panose="02020603050405020304"/>
                        <a:cs typeface="Times New Roman" panose="02020603050405020304"/>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490220" algn="just">
                        <a:lnSpc>
                          <a:spcPct val="100000"/>
                        </a:lnSpc>
                        <a:spcBef>
                          <a:spcPts val="315"/>
                        </a:spcBef>
                      </a:pPr>
                      <a:r>
                        <a:rPr sz="1300" b="1" spc="-20" dirty="0">
                          <a:latin typeface="Times New Roman" panose="02020603050405020304"/>
                          <a:cs typeface="Times New Roman" panose="02020603050405020304"/>
                        </a:rPr>
                        <a:t>MATLAB</a:t>
                      </a:r>
                      <a:endParaRPr sz="1300">
                        <a:latin typeface="Times New Roman" panose="02020603050405020304"/>
                        <a:cs typeface="Times New Roman" panose="02020603050405020304"/>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5715" algn="just">
                        <a:lnSpc>
                          <a:spcPct val="100000"/>
                        </a:lnSpc>
                        <a:spcBef>
                          <a:spcPts val="315"/>
                        </a:spcBef>
                      </a:pPr>
                      <a:r>
                        <a:rPr sz="1300" b="1" spc="-10" dirty="0">
                          <a:latin typeface="Times New Roman" panose="02020603050405020304"/>
                          <a:cs typeface="Times New Roman" panose="02020603050405020304"/>
                        </a:rPr>
                        <a:t>IEEE</a:t>
                      </a:r>
                      <a:endParaRPr sz="1300">
                        <a:latin typeface="Times New Roman" panose="02020603050405020304"/>
                        <a:cs typeface="Times New Roman" panose="02020603050405020304"/>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2"/>
                  </a:ext>
                </a:extLst>
              </a:tr>
              <a:tr h="685800">
                <a:tc>
                  <a:txBody>
                    <a:bodyPr/>
                    <a:lstStyle/>
                    <a:p>
                      <a:pPr algn="ctr">
                        <a:lnSpc>
                          <a:spcPct val="100000"/>
                        </a:lnSpc>
                        <a:spcBef>
                          <a:spcPts val="320"/>
                        </a:spcBef>
                      </a:pPr>
                      <a:r>
                        <a:rPr sz="1300" b="1" spc="-10" dirty="0">
                          <a:latin typeface="Times New Roman" panose="02020603050405020304"/>
                          <a:cs typeface="Times New Roman" panose="02020603050405020304"/>
                        </a:rPr>
                        <a:t>3.</a:t>
                      </a:r>
                      <a:endParaRPr sz="1300">
                        <a:latin typeface="Times New Roman" panose="02020603050405020304"/>
                        <a:cs typeface="Times New Roman" panose="02020603050405020304"/>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just">
                        <a:lnSpc>
                          <a:spcPct val="100000"/>
                        </a:lnSpc>
                        <a:spcBef>
                          <a:spcPts val="320"/>
                        </a:spcBef>
                      </a:pPr>
                      <a:r>
                        <a:rPr lang="en-US" sz="1300" b="1" spc="-5"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Digital IC</a:t>
                      </a:r>
                      <a:r>
                        <a:rPr sz="1300" b="1" spc="-30" dirty="0">
                          <a:latin typeface="Times New Roman" panose="02020603050405020304"/>
                          <a:cs typeface="Times New Roman" panose="02020603050405020304"/>
                        </a:rPr>
                        <a:t> </a:t>
                      </a:r>
                      <a:r>
                        <a:rPr sz="1300" b="1" spc="-25" dirty="0">
                          <a:latin typeface="Times New Roman" panose="02020603050405020304"/>
                          <a:cs typeface="Times New Roman" panose="02020603050405020304"/>
                        </a:rPr>
                        <a:t>Tester</a:t>
                      </a:r>
                      <a:r>
                        <a:rPr sz="1300" b="1" spc="-55"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using</a:t>
                      </a:r>
                      <a:endParaRPr sz="1300">
                        <a:latin typeface="Times New Roman" panose="02020603050405020304"/>
                        <a:cs typeface="Times New Roman" panose="02020603050405020304"/>
                      </a:endParaRPr>
                    </a:p>
                    <a:p>
                      <a:pPr marL="5080" algn="just">
                        <a:lnSpc>
                          <a:spcPct val="100000"/>
                        </a:lnSpc>
                      </a:pPr>
                      <a:r>
                        <a:rPr lang="en-US" sz="1300" b="1" spc="-15"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Arduino</a:t>
                      </a:r>
                      <a:endParaRPr sz="1300">
                        <a:latin typeface="Times New Roman" panose="02020603050405020304"/>
                        <a:cs typeface="Times New Roman" panose="02020603050405020304"/>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183515" algn="l">
                        <a:lnSpc>
                          <a:spcPct val="100000"/>
                        </a:lnSpc>
                        <a:spcBef>
                          <a:spcPts val="320"/>
                        </a:spcBef>
                      </a:pPr>
                      <a:r>
                        <a:rPr lang="en-US" sz="1300" b="1" spc="-5"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D.</a:t>
                      </a:r>
                      <a:r>
                        <a:rPr sz="1300" b="1" spc="-25" dirty="0">
                          <a:latin typeface="Times New Roman" panose="02020603050405020304"/>
                          <a:cs typeface="Times New Roman" panose="02020603050405020304"/>
                        </a:rPr>
                        <a:t> </a:t>
                      </a:r>
                      <a:r>
                        <a:rPr sz="1300" b="1" spc="-20" dirty="0">
                          <a:latin typeface="Times New Roman" panose="02020603050405020304"/>
                          <a:cs typeface="Times New Roman" panose="02020603050405020304"/>
                        </a:rPr>
                        <a:t>G.</a:t>
                      </a:r>
                      <a:r>
                        <a:rPr sz="1300" b="1" spc="5"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Kanade</a:t>
                      </a:r>
                      <a:endParaRPr sz="1300">
                        <a:latin typeface="Times New Roman" panose="02020603050405020304"/>
                        <a:cs typeface="Times New Roman" panose="02020603050405020304"/>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just">
                        <a:lnSpc>
                          <a:spcPct val="100000"/>
                        </a:lnSpc>
                        <a:spcBef>
                          <a:spcPts val="320"/>
                        </a:spcBef>
                      </a:pPr>
                      <a:r>
                        <a:rPr sz="1300" b="1" spc="-10" dirty="0">
                          <a:latin typeface="Times New Roman" panose="02020603050405020304"/>
                          <a:cs typeface="Times New Roman" panose="02020603050405020304"/>
                        </a:rPr>
                        <a:t>2019</a:t>
                      </a:r>
                      <a:endParaRPr sz="1300">
                        <a:latin typeface="Times New Roman" panose="02020603050405020304"/>
                        <a:cs typeface="Times New Roman" panose="02020603050405020304"/>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360680" marR="349885" algn="just">
                        <a:lnSpc>
                          <a:spcPct val="100000"/>
                        </a:lnSpc>
                        <a:spcBef>
                          <a:spcPts val="320"/>
                        </a:spcBef>
                      </a:pPr>
                      <a:r>
                        <a:rPr sz="1300" b="1" spc="-15" dirty="0">
                          <a:latin typeface="Times New Roman" panose="02020603050405020304"/>
                          <a:cs typeface="Times New Roman" panose="02020603050405020304"/>
                        </a:rPr>
                        <a:t>Automated</a:t>
                      </a:r>
                      <a:r>
                        <a:rPr sz="1300" b="1" spc="90"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testing</a:t>
                      </a:r>
                      <a:r>
                        <a:rPr sz="1300" b="1" spc="20"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technologies,</a:t>
                      </a:r>
                      <a:r>
                        <a:rPr sz="1300" b="1" spc="100"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aiming</a:t>
                      </a:r>
                      <a:r>
                        <a:rPr sz="1300" b="1" spc="70"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to </a:t>
                      </a:r>
                      <a:r>
                        <a:rPr sz="1300" b="1" spc="-310"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enhance</a:t>
                      </a:r>
                      <a:r>
                        <a:rPr sz="1300" b="1" spc="80"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the</a:t>
                      </a:r>
                      <a:r>
                        <a:rPr sz="1300" b="1" spc="30"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efficiency</a:t>
                      </a:r>
                      <a:r>
                        <a:rPr sz="1300" b="1" spc="80"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and</a:t>
                      </a:r>
                      <a:r>
                        <a:rPr sz="1300" b="1" spc="30"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precision</a:t>
                      </a:r>
                      <a:r>
                        <a:rPr sz="1300" b="1" spc="55"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of</a:t>
                      </a:r>
                      <a:r>
                        <a:rPr sz="1300" b="1" spc="30"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IC </a:t>
                      </a:r>
                      <a:r>
                        <a:rPr sz="1300" b="1" spc="-310"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manufacturing</a:t>
                      </a:r>
                      <a:r>
                        <a:rPr sz="1300" b="1" spc="100"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processes.</a:t>
                      </a:r>
                      <a:endParaRPr sz="1300">
                        <a:latin typeface="Times New Roman" panose="02020603050405020304"/>
                        <a:cs typeface="Times New Roman" panose="02020603050405020304"/>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300990" algn="just">
                        <a:lnSpc>
                          <a:spcPct val="100000"/>
                        </a:lnSpc>
                        <a:spcBef>
                          <a:spcPts val="320"/>
                        </a:spcBef>
                      </a:pPr>
                      <a:r>
                        <a:rPr sz="1300" b="1" spc="-10" dirty="0">
                          <a:latin typeface="Times New Roman" panose="02020603050405020304"/>
                          <a:cs typeface="Times New Roman" panose="02020603050405020304"/>
                        </a:rPr>
                        <a:t>Interfacing</a:t>
                      </a:r>
                      <a:r>
                        <a:rPr sz="1300" b="1" spc="-5"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of</a:t>
                      </a:r>
                      <a:endParaRPr sz="1300">
                        <a:latin typeface="Times New Roman" panose="02020603050405020304"/>
                        <a:cs typeface="Times New Roman" panose="02020603050405020304"/>
                      </a:endParaRPr>
                    </a:p>
                    <a:p>
                      <a:pPr marL="280035" algn="just">
                        <a:lnSpc>
                          <a:spcPct val="100000"/>
                        </a:lnSpc>
                      </a:pPr>
                      <a:r>
                        <a:rPr sz="1300" b="1" spc="-15" dirty="0">
                          <a:latin typeface="Times New Roman" panose="02020603050405020304"/>
                          <a:cs typeface="Times New Roman" panose="02020603050405020304"/>
                        </a:rPr>
                        <a:t>Arduino</a:t>
                      </a:r>
                      <a:r>
                        <a:rPr sz="1300" b="1"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UNO</a:t>
                      </a:r>
                      <a:endParaRPr sz="1300">
                        <a:latin typeface="Times New Roman" panose="02020603050405020304"/>
                        <a:cs typeface="Times New Roman" panose="02020603050405020304"/>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3175" algn="just">
                        <a:lnSpc>
                          <a:spcPct val="100000"/>
                        </a:lnSpc>
                        <a:spcBef>
                          <a:spcPts val="320"/>
                        </a:spcBef>
                      </a:pPr>
                      <a:r>
                        <a:rPr sz="1300" b="1" spc="-10" dirty="0">
                          <a:latin typeface="Times New Roman" panose="02020603050405020304"/>
                          <a:cs typeface="Times New Roman" panose="02020603050405020304"/>
                        </a:rPr>
                        <a:t>IJTRD</a:t>
                      </a:r>
                      <a:endParaRPr sz="1300">
                        <a:latin typeface="Times New Roman" panose="02020603050405020304"/>
                        <a:cs typeface="Times New Roman" panose="02020603050405020304"/>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3"/>
                  </a:ext>
                </a:extLst>
              </a:tr>
              <a:tr h="768730">
                <a:tc>
                  <a:txBody>
                    <a:bodyPr/>
                    <a:lstStyle/>
                    <a:p>
                      <a:pPr algn="ctr">
                        <a:lnSpc>
                          <a:spcPct val="100000"/>
                        </a:lnSpc>
                        <a:spcBef>
                          <a:spcPts val="325"/>
                        </a:spcBef>
                      </a:pPr>
                      <a:r>
                        <a:rPr sz="1300" b="1" spc="-10" dirty="0">
                          <a:latin typeface="Times New Roman" panose="02020603050405020304"/>
                          <a:cs typeface="Times New Roman" panose="02020603050405020304"/>
                        </a:rPr>
                        <a:t>4.</a:t>
                      </a:r>
                      <a:endParaRPr sz="1300">
                        <a:latin typeface="Times New Roman" panose="02020603050405020304"/>
                        <a:cs typeface="Times New Roman" panose="020206030504050203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5080" algn="just">
                        <a:lnSpc>
                          <a:spcPct val="100000"/>
                        </a:lnSpc>
                        <a:spcBef>
                          <a:spcPts val="325"/>
                        </a:spcBef>
                      </a:pPr>
                      <a:r>
                        <a:rPr lang="en-US" sz="1300" b="1" spc="-15"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Microcontroller</a:t>
                      </a:r>
                      <a:r>
                        <a:rPr sz="1300" b="1" spc="60"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Based</a:t>
                      </a:r>
                      <a:endParaRPr sz="1300">
                        <a:latin typeface="Times New Roman" panose="02020603050405020304"/>
                        <a:cs typeface="Times New Roman" panose="02020603050405020304"/>
                      </a:endParaRPr>
                    </a:p>
                    <a:p>
                      <a:pPr marL="635" algn="just">
                        <a:lnSpc>
                          <a:spcPct val="100000"/>
                        </a:lnSpc>
                      </a:pPr>
                      <a:r>
                        <a:rPr lang="en-US" sz="1300" b="1" spc="-5"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Design </a:t>
                      </a:r>
                      <a:r>
                        <a:rPr sz="1300" b="1" spc="-15" dirty="0">
                          <a:latin typeface="Times New Roman" panose="02020603050405020304"/>
                          <a:cs typeface="Times New Roman" panose="02020603050405020304"/>
                        </a:rPr>
                        <a:t>of</a:t>
                      </a:r>
                      <a:r>
                        <a:rPr sz="1300" b="1" spc="25"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Digital IC</a:t>
                      </a:r>
                      <a:r>
                        <a:rPr sz="1300" b="1" spc="-45" dirty="0">
                          <a:latin typeface="Times New Roman" panose="02020603050405020304"/>
                          <a:cs typeface="Times New Roman" panose="02020603050405020304"/>
                        </a:rPr>
                        <a:t> </a:t>
                      </a:r>
                      <a:r>
                        <a:rPr sz="1300" b="1" spc="-25" dirty="0">
                          <a:latin typeface="Times New Roman" panose="02020603050405020304"/>
                          <a:cs typeface="Times New Roman" panose="02020603050405020304"/>
                        </a:rPr>
                        <a:t>Tester</a:t>
                      </a:r>
                      <a:endParaRPr sz="1300">
                        <a:latin typeface="Times New Roman" panose="02020603050405020304"/>
                        <a:cs typeface="Times New Roman" panose="020206030504050203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335915" algn="l">
                        <a:lnSpc>
                          <a:spcPct val="100000"/>
                        </a:lnSpc>
                        <a:spcBef>
                          <a:spcPts val="325"/>
                        </a:spcBef>
                      </a:pPr>
                      <a:r>
                        <a:rPr sz="1300" b="1" spc="-20" dirty="0">
                          <a:latin typeface="Times New Roman" panose="02020603050405020304"/>
                          <a:cs typeface="Times New Roman" panose="02020603050405020304"/>
                        </a:rPr>
                        <a:t>Joanne</a:t>
                      </a:r>
                      <a:r>
                        <a:rPr sz="1300" b="1" spc="20"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T</a:t>
                      </a:r>
                      <a:endParaRPr sz="1300">
                        <a:latin typeface="Times New Roman" panose="02020603050405020304"/>
                        <a:cs typeface="Times New Roman" panose="02020603050405020304"/>
                      </a:endParaRPr>
                    </a:p>
                    <a:p>
                      <a:pPr marL="403225" algn="l">
                        <a:lnSpc>
                          <a:spcPct val="100000"/>
                        </a:lnSpc>
                      </a:pPr>
                      <a:r>
                        <a:rPr sz="1300" b="1" spc="-5" dirty="0">
                          <a:latin typeface="Times New Roman" panose="02020603050405020304"/>
                          <a:cs typeface="Times New Roman" panose="02020603050405020304"/>
                        </a:rPr>
                        <a:t>Peralta</a:t>
                      </a:r>
                      <a:endParaRPr sz="1300">
                        <a:latin typeface="Times New Roman" panose="02020603050405020304"/>
                        <a:cs typeface="Times New Roman" panose="020206030504050203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gn="just">
                        <a:lnSpc>
                          <a:spcPct val="100000"/>
                        </a:lnSpc>
                        <a:spcBef>
                          <a:spcPts val="325"/>
                        </a:spcBef>
                      </a:pPr>
                      <a:r>
                        <a:rPr sz="1300" b="1" spc="-10" dirty="0">
                          <a:latin typeface="Times New Roman" panose="02020603050405020304"/>
                          <a:cs typeface="Times New Roman" panose="02020603050405020304"/>
                        </a:rPr>
                        <a:t>2014</a:t>
                      </a:r>
                      <a:endParaRPr sz="1300">
                        <a:latin typeface="Times New Roman" panose="02020603050405020304"/>
                        <a:cs typeface="Times New Roman" panose="020206030504050203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153670" marR="142875" algn="just">
                        <a:lnSpc>
                          <a:spcPct val="100000"/>
                        </a:lnSpc>
                        <a:spcBef>
                          <a:spcPts val="325"/>
                        </a:spcBef>
                      </a:pPr>
                      <a:r>
                        <a:rPr lang="en-US" sz="1300" b="1" spc="-15"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User-friendly</a:t>
                      </a:r>
                      <a:r>
                        <a:rPr sz="1300" b="1" spc="80"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graphical</a:t>
                      </a:r>
                      <a:r>
                        <a:rPr sz="1300" b="1" spc="80"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user</a:t>
                      </a:r>
                      <a:r>
                        <a:rPr sz="1300" b="1" spc="-20"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interface</a:t>
                      </a:r>
                      <a:r>
                        <a:rPr sz="1300" b="1" spc="80"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(GUI)</a:t>
                      </a:r>
                      <a:r>
                        <a:rPr sz="1300" b="1" spc="35" dirty="0">
                          <a:latin typeface="Times New Roman" panose="02020603050405020304"/>
                          <a:cs typeface="Times New Roman" panose="02020603050405020304"/>
                        </a:rPr>
                        <a:t> </a:t>
                      </a:r>
                      <a:r>
                        <a:rPr sz="1300" b="1" spc="-20" dirty="0">
                          <a:latin typeface="Times New Roman" panose="02020603050405020304"/>
                          <a:cs typeface="Times New Roman" panose="02020603050405020304"/>
                        </a:rPr>
                        <a:t>for </a:t>
                      </a:r>
                      <a:r>
                        <a:rPr sz="1300" b="1" spc="-310"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ease</a:t>
                      </a:r>
                      <a:r>
                        <a:rPr sz="1300" b="1" spc="-20"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of</a:t>
                      </a:r>
                      <a:r>
                        <a:rPr sz="1300" b="1" spc="30"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operation,</a:t>
                      </a:r>
                      <a:r>
                        <a:rPr sz="1300" b="1" spc="114"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a</a:t>
                      </a:r>
                      <a:r>
                        <a:rPr sz="1300" b="1" spc="5"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database</a:t>
                      </a:r>
                      <a:r>
                        <a:rPr sz="1300" b="1" spc="55"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of</a:t>
                      </a:r>
                      <a:r>
                        <a:rPr sz="1300" b="1" spc="30"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standard</a:t>
                      </a:r>
                      <a:r>
                        <a:rPr sz="1300" b="1" spc="55"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test </a:t>
                      </a:r>
                      <a:r>
                        <a:rPr sz="1300" b="1"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vectors</a:t>
                      </a:r>
                      <a:r>
                        <a:rPr sz="1300" b="1" spc="25" dirty="0">
                          <a:latin typeface="Times New Roman" panose="02020603050405020304"/>
                          <a:cs typeface="Times New Roman" panose="02020603050405020304"/>
                        </a:rPr>
                        <a:t> </a:t>
                      </a:r>
                      <a:r>
                        <a:rPr sz="1300" b="1" spc="-20" dirty="0">
                          <a:latin typeface="Times New Roman" panose="02020603050405020304"/>
                          <a:cs typeface="Times New Roman" panose="02020603050405020304"/>
                        </a:rPr>
                        <a:t>for</a:t>
                      </a:r>
                      <a:r>
                        <a:rPr sz="1300" b="1" spc="10"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different</a:t>
                      </a:r>
                      <a:r>
                        <a:rPr sz="1300" b="1" spc="105"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types</a:t>
                      </a:r>
                      <a:r>
                        <a:rPr sz="1300" b="1" spc="30"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of</a:t>
                      </a:r>
                      <a:r>
                        <a:rPr sz="1300" b="1" spc="30"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ICs.</a:t>
                      </a:r>
                      <a:endParaRPr sz="1300">
                        <a:latin typeface="Times New Roman" panose="02020603050405020304"/>
                        <a:cs typeface="Times New Roman" panose="020206030504050203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298450" algn="just">
                        <a:lnSpc>
                          <a:spcPct val="100000"/>
                        </a:lnSpc>
                        <a:spcBef>
                          <a:spcPts val="325"/>
                        </a:spcBef>
                      </a:pPr>
                      <a:r>
                        <a:rPr sz="1300" b="1" spc="-35" dirty="0">
                          <a:latin typeface="Times New Roman" panose="02020603050405020304"/>
                          <a:cs typeface="Times New Roman" panose="02020603050405020304"/>
                        </a:rPr>
                        <a:t>Test</a:t>
                      </a:r>
                      <a:r>
                        <a:rPr sz="1300" b="1" spc="-30"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functions</a:t>
                      </a:r>
                      <a:endParaRPr sz="1300">
                        <a:latin typeface="Times New Roman" panose="02020603050405020304"/>
                        <a:cs typeface="Times New Roman" panose="020206030504050203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5715" algn="just">
                        <a:lnSpc>
                          <a:spcPct val="100000"/>
                        </a:lnSpc>
                        <a:spcBef>
                          <a:spcPts val="325"/>
                        </a:spcBef>
                      </a:pPr>
                      <a:r>
                        <a:rPr sz="1300" b="1" spc="-10" dirty="0">
                          <a:latin typeface="Times New Roman" panose="02020603050405020304"/>
                          <a:cs typeface="Times New Roman" panose="02020603050405020304"/>
                        </a:rPr>
                        <a:t>IJAIM</a:t>
                      </a:r>
                      <a:endParaRPr sz="1300">
                        <a:latin typeface="Times New Roman" panose="02020603050405020304"/>
                        <a:cs typeface="Times New Roman" panose="020206030504050203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val="10004"/>
                  </a:ext>
                </a:extLst>
              </a:tr>
              <a:tr h="1018882">
                <a:tc>
                  <a:txBody>
                    <a:bodyPr/>
                    <a:lstStyle/>
                    <a:p>
                      <a:pPr algn="ctr">
                        <a:lnSpc>
                          <a:spcPct val="100000"/>
                        </a:lnSpc>
                        <a:spcBef>
                          <a:spcPts val="325"/>
                        </a:spcBef>
                      </a:pPr>
                      <a:r>
                        <a:rPr sz="1300" b="1" spc="-10" dirty="0">
                          <a:latin typeface="Times New Roman" panose="02020603050405020304"/>
                          <a:cs typeface="Times New Roman" panose="02020603050405020304"/>
                        </a:rPr>
                        <a:t>5.</a:t>
                      </a:r>
                      <a:endParaRPr sz="1300">
                        <a:latin typeface="Times New Roman" panose="02020603050405020304"/>
                        <a:cs typeface="Times New Roman" panose="020206030504050203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4445" algn="just">
                        <a:lnSpc>
                          <a:spcPct val="100000"/>
                        </a:lnSpc>
                        <a:spcBef>
                          <a:spcPts val="325"/>
                        </a:spcBef>
                      </a:pPr>
                      <a:r>
                        <a:rPr lang="en-US" sz="1300" b="1" spc="-15"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Microcontroller</a:t>
                      </a:r>
                      <a:r>
                        <a:rPr sz="1300" b="1" spc="80"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based</a:t>
                      </a:r>
                      <a:r>
                        <a:rPr sz="1300" b="1" spc="35"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IC</a:t>
                      </a:r>
                      <a:endParaRPr sz="1300">
                        <a:latin typeface="Times New Roman" panose="02020603050405020304"/>
                        <a:cs typeface="Times New Roman" panose="02020603050405020304"/>
                      </a:endParaRPr>
                    </a:p>
                    <a:p>
                      <a:pPr marL="1905" algn="just">
                        <a:lnSpc>
                          <a:spcPct val="100000"/>
                        </a:lnSpc>
                      </a:pPr>
                      <a:r>
                        <a:rPr lang="en-US" sz="1300" b="1" spc="-5"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tester</a:t>
                      </a:r>
                      <a:endParaRPr sz="1300">
                        <a:latin typeface="Times New Roman" panose="02020603050405020304"/>
                        <a:cs typeface="Times New Roman" panose="020206030504050203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5080" algn="l">
                        <a:lnSpc>
                          <a:spcPct val="100000"/>
                        </a:lnSpc>
                        <a:spcBef>
                          <a:spcPts val="325"/>
                        </a:spcBef>
                      </a:pPr>
                      <a:r>
                        <a:rPr lang="en-US" sz="1300" b="1" spc="-10"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Kashif</a:t>
                      </a:r>
                      <a:endParaRPr sz="1300">
                        <a:latin typeface="Times New Roman" panose="02020603050405020304"/>
                        <a:cs typeface="Times New Roman" panose="02020603050405020304"/>
                      </a:endParaRPr>
                    </a:p>
                    <a:p>
                      <a:pPr marL="4445" algn="l">
                        <a:lnSpc>
                          <a:spcPct val="100000"/>
                        </a:lnSpc>
                      </a:pPr>
                      <a:r>
                        <a:rPr lang="en-US" sz="1300" b="1" spc="-15"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Mehboob</a:t>
                      </a:r>
                      <a:endParaRPr sz="1300">
                        <a:latin typeface="Times New Roman" panose="02020603050405020304"/>
                        <a:cs typeface="Times New Roman" panose="020206030504050203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algn="just">
                        <a:lnSpc>
                          <a:spcPct val="100000"/>
                        </a:lnSpc>
                        <a:spcBef>
                          <a:spcPts val="325"/>
                        </a:spcBef>
                      </a:pPr>
                      <a:r>
                        <a:rPr sz="1300" b="1" spc="-10" dirty="0">
                          <a:latin typeface="Times New Roman" panose="02020603050405020304"/>
                          <a:cs typeface="Times New Roman" panose="02020603050405020304"/>
                        </a:rPr>
                        <a:t>2012</a:t>
                      </a:r>
                      <a:endParaRPr sz="1300">
                        <a:latin typeface="Times New Roman" panose="02020603050405020304"/>
                        <a:cs typeface="Times New Roman" panose="020206030504050203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147320" marR="140335" algn="just">
                        <a:lnSpc>
                          <a:spcPct val="100000"/>
                        </a:lnSpc>
                        <a:spcBef>
                          <a:spcPts val="325"/>
                        </a:spcBef>
                      </a:pPr>
                      <a:r>
                        <a:rPr sz="1300" b="1" spc="-10" dirty="0">
                          <a:latin typeface="Times New Roman" panose="02020603050405020304"/>
                          <a:cs typeface="Times New Roman" panose="02020603050405020304"/>
                        </a:rPr>
                        <a:t>Automating</a:t>
                      </a:r>
                      <a:r>
                        <a:rPr sz="1300" b="1" spc="95"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the</a:t>
                      </a:r>
                      <a:r>
                        <a:rPr sz="1300" b="1" spc="30"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process</a:t>
                      </a:r>
                      <a:r>
                        <a:rPr sz="1300" b="1" spc="25"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of</a:t>
                      </a:r>
                      <a:r>
                        <a:rPr sz="1300" b="1" spc="30"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testing</a:t>
                      </a:r>
                      <a:r>
                        <a:rPr sz="1300" b="1" spc="50"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and</a:t>
                      </a:r>
                      <a:r>
                        <a:rPr sz="1300" b="1" spc="30"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analyzing </a:t>
                      </a:r>
                      <a:r>
                        <a:rPr sz="1300" b="1" spc="-310"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ICs to </a:t>
                      </a:r>
                      <a:r>
                        <a:rPr sz="1300" b="1" spc="-15" dirty="0">
                          <a:latin typeface="Times New Roman" panose="02020603050405020304"/>
                          <a:cs typeface="Times New Roman" panose="02020603050405020304"/>
                        </a:rPr>
                        <a:t>identify</a:t>
                      </a:r>
                      <a:r>
                        <a:rPr sz="1300" b="1" spc="-10" dirty="0">
                          <a:latin typeface="Times New Roman" panose="02020603050405020304"/>
                          <a:cs typeface="Times New Roman" panose="02020603050405020304"/>
                        </a:rPr>
                        <a:t> defects </a:t>
                      </a:r>
                      <a:r>
                        <a:rPr sz="1300" b="1" spc="-15" dirty="0">
                          <a:latin typeface="Times New Roman" panose="02020603050405020304"/>
                          <a:cs typeface="Times New Roman" panose="02020603050405020304"/>
                        </a:rPr>
                        <a:t>and ensure performance </a:t>
                      </a:r>
                      <a:r>
                        <a:rPr sz="1300" b="1" spc="-10"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standards</a:t>
                      </a:r>
                      <a:endParaRPr sz="1300">
                        <a:latin typeface="Times New Roman" panose="02020603050405020304"/>
                        <a:cs typeface="Times New Roman" panose="020206030504050203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215900" marR="201295" indent="5715" algn="just">
                        <a:lnSpc>
                          <a:spcPct val="100000"/>
                        </a:lnSpc>
                        <a:spcBef>
                          <a:spcPts val="325"/>
                        </a:spcBef>
                      </a:pPr>
                      <a:r>
                        <a:rPr sz="1300" b="1" spc="-10" dirty="0">
                          <a:latin typeface="Times New Roman" panose="02020603050405020304"/>
                          <a:cs typeface="Times New Roman" panose="02020603050405020304"/>
                        </a:rPr>
                        <a:t>Keypad </a:t>
                      </a:r>
                      <a:r>
                        <a:rPr sz="1300" b="1" spc="-5" dirty="0">
                          <a:latin typeface="Times New Roman" panose="02020603050405020304"/>
                          <a:cs typeface="Times New Roman" panose="02020603050405020304"/>
                        </a:rPr>
                        <a:t>&amp; LCD </a:t>
                      </a:r>
                      <a:r>
                        <a:rPr sz="1300" b="1" spc="-310" dirty="0">
                          <a:latin typeface="Times New Roman" panose="02020603050405020304"/>
                          <a:cs typeface="Times New Roman" panose="02020603050405020304"/>
                        </a:rPr>
                        <a:t> </a:t>
                      </a:r>
                      <a:r>
                        <a:rPr sz="1300" b="1" spc="-10" dirty="0">
                          <a:latin typeface="Times New Roman" panose="02020603050405020304"/>
                          <a:cs typeface="Times New Roman" panose="02020603050405020304"/>
                        </a:rPr>
                        <a:t>Interfacing with </a:t>
                      </a:r>
                      <a:r>
                        <a:rPr sz="1300" b="1" spc="-310" dirty="0">
                          <a:latin typeface="Times New Roman" panose="02020603050405020304"/>
                          <a:cs typeface="Times New Roman" panose="02020603050405020304"/>
                        </a:rPr>
                        <a:t> </a:t>
                      </a:r>
                      <a:r>
                        <a:rPr sz="1300" b="1" spc="-15" dirty="0">
                          <a:latin typeface="Times New Roman" panose="02020603050405020304"/>
                          <a:cs typeface="Times New Roman" panose="02020603050405020304"/>
                        </a:rPr>
                        <a:t>Arduino</a:t>
                      </a:r>
                      <a:r>
                        <a:rPr sz="1300" b="1" spc="55" dirty="0">
                          <a:latin typeface="Times New Roman" panose="02020603050405020304"/>
                          <a:cs typeface="Times New Roman" panose="02020603050405020304"/>
                        </a:rPr>
                        <a:t> </a:t>
                      </a:r>
                      <a:r>
                        <a:rPr sz="1300" b="1" spc="-5" dirty="0">
                          <a:latin typeface="Times New Roman" panose="02020603050405020304"/>
                          <a:cs typeface="Times New Roman" panose="02020603050405020304"/>
                        </a:rPr>
                        <a:t>Mega</a:t>
                      </a:r>
                      <a:endParaRPr sz="1300">
                        <a:latin typeface="Times New Roman" panose="02020603050405020304"/>
                        <a:cs typeface="Times New Roman" panose="020206030504050203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3175" algn="just">
                        <a:lnSpc>
                          <a:spcPct val="100000"/>
                        </a:lnSpc>
                        <a:spcBef>
                          <a:spcPts val="325"/>
                        </a:spcBef>
                      </a:pPr>
                      <a:r>
                        <a:rPr sz="1300" b="1" spc="-15" dirty="0">
                          <a:latin typeface="Times New Roman" panose="02020603050405020304"/>
                          <a:cs typeface="Times New Roman" panose="02020603050405020304"/>
                        </a:rPr>
                        <a:t>IJCRT</a:t>
                      </a:r>
                      <a:endParaRPr sz="1300">
                        <a:latin typeface="Times New Roman" panose="02020603050405020304"/>
                        <a:cs typeface="Times New Roman" panose="02020603050405020304"/>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val="10005"/>
                  </a:ext>
                </a:extLst>
              </a:tr>
            </a:tbl>
          </a:graphicData>
        </a:graphic>
      </p:graphicFrame>
      <p:sp>
        <p:nvSpPr>
          <p:cNvPr id="8" name="object 8"/>
          <p:cNvSpPr txBox="1"/>
          <p:nvPr/>
        </p:nvSpPr>
        <p:spPr>
          <a:xfrm>
            <a:off x="510336" y="6629501"/>
            <a:ext cx="831215" cy="208279"/>
          </a:xfrm>
          <a:prstGeom prst="rect">
            <a:avLst/>
          </a:prstGeom>
        </p:spPr>
        <p:txBody>
          <a:bodyPr vert="horz" wrap="square" lIns="0" tIns="12700" rIns="0" bIns="0" rtlCol="0">
            <a:spAutoFit/>
          </a:bodyPr>
          <a:lstStyle/>
          <a:p>
            <a:pPr marL="12700">
              <a:lnSpc>
                <a:spcPct val="100000"/>
              </a:lnSpc>
              <a:spcBef>
                <a:spcPts val="100"/>
              </a:spcBef>
            </a:pPr>
            <a:r>
              <a:rPr sz="1200" spc="-30" dirty="0">
                <a:latin typeface="Calibri" panose="020F0502020204030204"/>
                <a:cs typeface="Calibri" panose="020F0502020204030204"/>
              </a:rPr>
              <a:t>DEPT.</a:t>
            </a:r>
            <a:r>
              <a:rPr sz="1200" spc="-15" dirty="0">
                <a:latin typeface="Calibri" panose="020F0502020204030204"/>
                <a:cs typeface="Calibri" panose="020F0502020204030204"/>
              </a:rPr>
              <a:t> </a:t>
            </a:r>
            <a:r>
              <a:rPr sz="1200" spc="-5" dirty="0">
                <a:latin typeface="Calibri" panose="020F0502020204030204"/>
                <a:cs typeface="Calibri" panose="020F0502020204030204"/>
              </a:rPr>
              <a:t>OF</a:t>
            </a:r>
            <a:r>
              <a:rPr sz="1200" spc="-35" dirty="0">
                <a:latin typeface="Calibri" panose="020F0502020204030204"/>
                <a:cs typeface="Calibri" panose="020F0502020204030204"/>
              </a:rPr>
              <a:t> </a:t>
            </a:r>
            <a:r>
              <a:rPr sz="1200" spc="-10" dirty="0">
                <a:latin typeface="Calibri" panose="020F0502020204030204"/>
                <a:cs typeface="Calibri" panose="020F0502020204030204"/>
              </a:rPr>
              <a:t>EEE</a:t>
            </a:r>
            <a:endParaRPr sz="1200">
              <a:latin typeface="Calibri" panose="020F0502020204030204"/>
              <a:cs typeface="Calibri" panose="020F0502020204030204"/>
            </a:endParaRPr>
          </a:p>
        </p:txBody>
      </p:sp>
      <p:sp>
        <p:nvSpPr>
          <p:cNvPr id="9" name="object 9"/>
          <p:cNvSpPr txBox="1"/>
          <p:nvPr/>
        </p:nvSpPr>
        <p:spPr>
          <a:xfrm>
            <a:off x="10571226" y="6629501"/>
            <a:ext cx="528955"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Calibri" panose="020F0502020204030204"/>
                <a:cs typeface="Calibri" panose="020F0502020204030204"/>
              </a:rPr>
              <a:t>2023-24</a:t>
            </a:r>
            <a:endParaRPr sz="1200">
              <a:latin typeface="Calibri" panose="020F0502020204030204"/>
              <a:cs typeface="Calibri" panose="020F0502020204030204"/>
            </a:endParaRPr>
          </a:p>
        </p:txBody>
      </p:sp>
      <p:sp>
        <p:nvSpPr>
          <p:cNvPr id="10" name="object 10"/>
          <p:cNvSpPr txBox="1"/>
          <p:nvPr/>
        </p:nvSpPr>
        <p:spPr>
          <a:xfrm>
            <a:off x="390855" y="12318"/>
            <a:ext cx="1637030" cy="179070"/>
          </a:xfrm>
          <a:prstGeom prst="rect">
            <a:avLst/>
          </a:prstGeom>
        </p:spPr>
        <p:txBody>
          <a:bodyPr vert="horz" wrap="square" lIns="0" tIns="13335" rIns="0" bIns="0" rtlCol="0">
            <a:spAutoFit/>
          </a:bodyPr>
          <a:lstStyle/>
          <a:p>
            <a:pPr marL="12700">
              <a:lnSpc>
                <a:spcPct val="100000"/>
              </a:lnSpc>
              <a:spcBef>
                <a:spcPts val="105"/>
              </a:spcBef>
            </a:pPr>
            <a:r>
              <a:rPr sz="1000" dirty="0">
                <a:latin typeface="Times New Roman" panose="02020603050405020304"/>
                <a:cs typeface="Times New Roman" panose="02020603050405020304"/>
              </a:rPr>
              <a:t>IC</a:t>
            </a:r>
            <a:r>
              <a:rPr sz="1000" spc="-15" dirty="0">
                <a:latin typeface="Times New Roman" panose="02020603050405020304"/>
                <a:cs typeface="Times New Roman" panose="02020603050405020304"/>
              </a:rPr>
              <a:t> </a:t>
            </a:r>
            <a:r>
              <a:rPr sz="1000" spc="5" dirty="0">
                <a:latin typeface="Times New Roman" panose="02020603050405020304"/>
                <a:cs typeface="Times New Roman" panose="02020603050405020304"/>
              </a:rPr>
              <a:t>TE</a:t>
            </a:r>
            <a:r>
              <a:rPr sz="1000" spc="-10" dirty="0">
                <a:latin typeface="Times New Roman" panose="02020603050405020304"/>
                <a:cs typeface="Times New Roman" panose="02020603050405020304"/>
              </a:rPr>
              <a:t>S</a:t>
            </a:r>
            <a:r>
              <a:rPr sz="1000" spc="5" dirty="0">
                <a:latin typeface="Times New Roman" panose="02020603050405020304"/>
                <a:cs typeface="Times New Roman" panose="02020603050405020304"/>
              </a:rPr>
              <a:t>TER</a:t>
            </a:r>
            <a:r>
              <a:rPr sz="1000" spc="-60" dirty="0">
                <a:latin typeface="Times New Roman" panose="02020603050405020304"/>
                <a:cs typeface="Times New Roman" panose="02020603050405020304"/>
              </a:rPr>
              <a:t> </a:t>
            </a:r>
            <a:r>
              <a:rPr sz="1000" spc="-30" dirty="0">
                <a:latin typeface="Times New Roman" panose="02020603050405020304"/>
                <a:cs typeface="Times New Roman" panose="02020603050405020304"/>
              </a:rPr>
              <a:t>U</a:t>
            </a:r>
            <a:r>
              <a:rPr sz="1000" spc="-10" dirty="0">
                <a:latin typeface="Times New Roman" panose="02020603050405020304"/>
                <a:cs typeface="Times New Roman" panose="02020603050405020304"/>
              </a:rPr>
              <a:t>S</a:t>
            </a:r>
            <a:r>
              <a:rPr sz="1000" dirty="0">
                <a:latin typeface="Times New Roman" panose="02020603050405020304"/>
                <a:cs typeface="Times New Roman" panose="02020603050405020304"/>
              </a:rPr>
              <a:t>I</a:t>
            </a:r>
            <a:r>
              <a:rPr sz="1000" spc="-5" dirty="0">
                <a:latin typeface="Times New Roman" panose="02020603050405020304"/>
                <a:cs typeface="Times New Roman" panose="02020603050405020304"/>
              </a:rPr>
              <a:t>N</a:t>
            </a:r>
            <a:r>
              <a:rPr sz="1000" spc="5" dirty="0">
                <a:latin typeface="Times New Roman" panose="02020603050405020304"/>
                <a:cs typeface="Times New Roman" panose="02020603050405020304"/>
              </a:rPr>
              <a:t>G</a:t>
            </a:r>
            <a:r>
              <a:rPr sz="1000" spc="25" dirty="0">
                <a:latin typeface="Times New Roman" panose="02020603050405020304"/>
                <a:cs typeface="Times New Roman" panose="02020603050405020304"/>
              </a:rPr>
              <a:t> </a:t>
            </a:r>
            <a:r>
              <a:rPr sz="1000" spc="-5" dirty="0">
                <a:latin typeface="Times New Roman" panose="02020603050405020304"/>
                <a:cs typeface="Times New Roman" panose="02020603050405020304"/>
              </a:rPr>
              <a:t>MA</a:t>
            </a:r>
            <a:r>
              <a:rPr sz="1000" spc="5" dirty="0">
                <a:latin typeface="Times New Roman" panose="02020603050405020304"/>
                <a:cs typeface="Times New Roman" panose="02020603050405020304"/>
              </a:rPr>
              <a:t>T</a:t>
            </a:r>
            <a:r>
              <a:rPr sz="1000" spc="-20" dirty="0">
                <a:latin typeface="Times New Roman" panose="02020603050405020304"/>
                <a:cs typeface="Times New Roman" panose="02020603050405020304"/>
              </a:rPr>
              <a:t>L</a:t>
            </a:r>
            <a:r>
              <a:rPr sz="1000" spc="-5" dirty="0">
                <a:latin typeface="Times New Roman" panose="02020603050405020304"/>
                <a:cs typeface="Times New Roman" panose="02020603050405020304"/>
              </a:rPr>
              <a:t>A</a:t>
            </a:r>
            <a:r>
              <a:rPr sz="1000" spc="5" dirty="0">
                <a:latin typeface="Times New Roman" panose="02020603050405020304"/>
                <a:cs typeface="Times New Roman" panose="02020603050405020304"/>
              </a:rPr>
              <a:t>B</a:t>
            </a:r>
            <a:endParaRPr sz="1000">
              <a:latin typeface="Times New Roman" panose="02020603050405020304"/>
              <a:cs typeface="Times New Roman" panose="02020603050405020304"/>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4567" y="680669"/>
            <a:ext cx="4968240" cy="695325"/>
          </a:xfrm>
          <a:prstGeom prst="rect">
            <a:avLst/>
          </a:prstGeom>
        </p:spPr>
        <p:txBody>
          <a:bodyPr vert="horz" wrap="square" lIns="0" tIns="12065" rIns="0" bIns="0" rtlCol="0">
            <a:spAutoFit/>
          </a:bodyPr>
          <a:lstStyle/>
          <a:p>
            <a:pPr marL="12700">
              <a:lnSpc>
                <a:spcPct val="100000"/>
              </a:lnSpc>
              <a:spcBef>
                <a:spcPts val="95"/>
              </a:spcBef>
            </a:pPr>
            <a:r>
              <a:rPr spc="-10" dirty="0"/>
              <a:t>BLOCK</a:t>
            </a:r>
            <a:r>
              <a:rPr spc="-55" dirty="0"/>
              <a:t> </a:t>
            </a:r>
            <a:r>
              <a:rPr spc="-10" dirty="0"/>
              <a:t>DIAGRAM</a:t>
            </a:r>
          </a:p>
        </p:txBody>
      </p:sp>
      <p:grpSp>
        <p:nvGrpSpPr>
          <p:cNvPr id="3" name="object 3"/>
          <p:cNvGrpSpPr/>
          <p:nvPr/>
        </p:nvGrpSpPr>
        <p:grpSpPr>
          <a:xfrm>
            <a:off x="222250" y="438658"/>
            <a:ext cx="11750675" cy="6075680"/>
            <a:chOff x="222250" y="438658"/>
            <a:chExt cx="11750675" cy="6075680"/>
          </a:xfrm>
        </p:grpSpPr>
        <p:sp>
          <p:nvSpPr>
            <p:cNvPr id="4" name="object 4"/>
            <p:cNvSpPr/>
            <p:nvPr/>
          </p:nvSpPr>
          <p:spPr>
            <a:xfrm>
              <a:off x="236220" y="452628"/>
              <a:ext cx="11722735" cy="6047740"/>
            </a:xfrm>
            <a:custGeom>
              <a:avLst/>
              <a:gdLst/>
              <a:ahLst/>
              <a:cxnLst/>
              <a:rect l="l" t="t" r="r" b="b"/>
              <a:pathLst>
                <a:path w="11722735" h="6047740">
                  <a:moveTo>
                    <a:pt x="0" y="6047232"/>
                  </a:moveTo>
                  <a:lnTo>
                    <a:pt x="11722608" y="6047232"/>
                  </a:lnTo>
                  <a:lnTo>
                    <a:pt x="11722608" y="0"/>
                  </a:lnTo>
                  <a:lnTo>
                    <a:pt x="0" y="0"/>
                  </a:lnTo>
                  <a:lnTo>
                    <a:pt x="0" y="6047232"/>
                  </a:lnTo>
                  <a:close/>
                </a:path>
              </a:pathLst>
            </a:custGeom>
            <a:ln w="27432">
              <a:solidFill>
                <a:srgbClr val="000000"/>
              </a:solidFill>
            </a:ln>
          </p:spPr>
          <p:txBody>
            <a:bodyPr wrap="square" lIns="0" tIns="0" rIns="0" bIns="0" rtlCol="0"/>
            <a:lstStyle/>
            <a:p>
              <a:endParaRPr/>
            </a:p>
          </p:txBody>
        </p:sp>
        <p:pic>
          <p:nvPicPr>
            <p:cNvPr id="5" name="object 5"/>
            <p:cNvPicPr/>
            <p:nvPr/>
          </p:nvPicPr>
          <p:blipFill>
            <a:blip r:embed="rId8" cstate="print"/>
            <a:stretch>
              <a:fillRect/>
            </a:stretch>
          </p:blipFill>
          <p:spPr>
            <a:xfrm>
              <a:off x="405384" y="630936"/>
              <a:ext cx="865632" cy="856488"/>
            </a:xfrm>
            <a:prstGeom prst="rect">
              <a:avLst/>
            </a:prstGeom>
          </p:spPr>
        </p:pic>
        <p:pic>
          <p:nvPicPr>
            <p:cNvPr id="6" name="object 6"/>
            <p:cNvPicPr/>
            <p:nvPr/>
          </p:nvPicPr>
          <p:blipFill>
            <a:blip r:embed="rId9" cstate="print"/>
            <a:stretch>
              <a:fillRect/>
            </a:stretch>
          </p:blipFill>
          <p:spPr>
            <a:xfrm>
              <a:off x="10625328" y="569976"/>
              <a:ext cx="1143000" cy="819912"/>
            </a:xfrm>
            <a:prstGeom prst="rect">
              <a:avLst/>
            </a:prstGeom>
          </p:spPr>
        </p:pic>
      </p:grpSp>
      <p:sp>
        <p:nvSpPr>
          <p:cNvPr id="7" name="object 7"/>
          <p:cNvSpPr txBox="1"/>
          <p:nvPr/>
        </p:nvSpPr>
        <p:spPr>
          <a:xfrm>
            <a:off x="312216" y="218948"/>
            <a:ext cx="1637030" cy="179070"/>
          </a:xfrm>
          <a:prstGeom prst="rect">
            <a:avLst/>
          </a:prstGeom>
        </p:spPr>
        <p:txBody>
          <a:bodyPr vert="horz" wrap="square" lIns="0" tIns="13335" rIns="0" bIns="0" rtlCol="0">
            <a:spAutoFit/>
          </a:bodyPr>
          <a:lstStyle/>
          <a:p>
            <a:pPr marL="12700">
              <a:lnSpc>
                <a:spcPct val="100000"/>
              </a:lnSpc>
              <a:spcBef>
                <a:spcPts val="105"/>
              </a:spcBef>
            </a:pPr>
            <a:r>
              <a:rPr sz="1000" dirty="0">
                <a:latin typeface="Times New Roman" panose="02020603050405020304"/>
                <a:cs typeface="Times New Roman" panose="02020603050405020304"/>
              </a:rPr>
              <a:t>IC</a:t>
            </a:r>
            <a:r>
              <a:rPr sz="1000" spc="-15" dirty="0">
                <a:latin typeface="Times New Roman" panose="02020603050405020304"/>
                <a:cs typeface="Times New Roman" panose="02020603050405020304"/>
              </a:rPr>
              <a:t> </a:t>
            </a:r>
            <a:r>
              <a:rPr sz="1000" spc="5" dirty="0">
                <a:latin typeface="Times New Roman" panose="02020603050405020304"/>
                <a:cs typeface="Times New Roman" panose="02020603050405020304"/>
              </a:rPr>
              <a:t>TE</a:t>
            </a:r>
            <a:r>
              <a:rPr sz="1000" spc="-10" dirty="0">
                <a:latin typeface="Times New Roman" panose="02020603050405020304"/>
                <a:cs typeface="Times New Roman" panose="02020603050405020304"/>
              </a:rPr>
              <a:t>S</a:t>
            </a:r>
            <a:r>
              <a:rPr sz="1000" spc="5" dirty="0">
                <a:latin typeface="Times New Roman" panose="02020603050405020304"/>
                <a:cs typeface="Times New Roman" panose="02020603050405020304"/>
              </a:rPr>
              <a:t>TER</a:t>
            </a:r>
            <a:r>
              <a:rPr sz="1000" spc="-60" dirty="0">
                <a:latin typeface="Times New Roman" panose="02020603050405020304"/>
                <a:cs typeface="Times New Roman" panose="02020603050405020304"/>
              </a:rPr>
              <a:t> </a:t>
            </a:r>
            <a:r>
              <a:rPr sz="1000" spc="-30" dirty="0">
                <a:latin typeface="Times New Roman" panose="02020603050405020304"/>
                <a:cs typeface="Times New Roman" panose="02020603050405020304"/>
              </a:rPr>
              <a:t>U</a:t>
            </a:r>
            <a:r>
              <a:rPr sz="1000" spc="-10" dirty="0">
                <a:latin typeface="Times New Roman" panose="02020603050405020304"/>
                <a:cs typeface="Times New Roman" panose="02020603050405020304"/>
              </a:rPr>
              <a:t>S</a:t>
            </a:r>
            <a:r>
              <a:rPr sz="1000" dirty="0">
                <a:latin typeface="Times New Roman" panose="02020603050405020304"/>
                <a:cs typeface="Times New Roman" panose="02020603050405020304"/>
              </a:rPr>
              <a:t>I</a:t>
            </a:r>
            <a:r>
              <a:rPr sz="1000" spc="-5" dirty="0">
                <a:latin typeface="Times New Roman" panose="02020603050405020304"/>
                <a:cs typeface="Times New Roman" panose="02020603050405020304"/>
              </a:rPr>
              <a:t>N</a:t>
            </a:r>
            <a:r>
              <a:rPr sz="1000" spc="5" dirty="0">
                <a:latin typeface="Times New Roman" panose="02020603050405020304"/>
                <a:cs typeface="Times New Roman" panose="02020603050405020304"/>
              </a:rPr>
              <a:t>G</a:t>
            </a:r>
            <a:r>
              <a:rPr sz="1000" spc="25" dirty="0">
                <a:latin typeface="Times New Roman" panose="02020603050405020304"/>
                <a:cs typeface="Times New Roman" panose="02020603050405020304"/>
              </a:rPr>
              <a:t> </a:t>
            </a:r>
            <a:r>
              <a:rPr sz="1000" spc="-5" dirty="0">
                <a:latin typeface="Times New Roman" panose="02020603050405020304"/>
                <a:cs typeface="Times New Roman" panose="02020603050405020304"/>
              </a:rPr>
              <a:t>MA</a:t>
            </a:r>
            <a:r>
              <a:rPr sz="1000" spc="5" dirty="0">
                <a:latin typeface="Times New Roman" panose="02020603050405020304"/>
                <a:cs typeface="Times New Roman" panose="02020603050405020304"/>
              </a:rPr>
              <a:t>T</a:t>
            </a:r>
            <a:r>
              <a:rPr sz="1000" spc="-20" dirty="0">
                <a:latin typeface="Times New Roman" panose="02020603050405020304"/>
                <a:cs typeface="Times New Roman" panose="02020603050405020304"/>
              </a:rPr>
              <a:t>L</a:t>
            </a:r>
            <a:r>
              <a:rPr sz="1000" spc="-5" dirty="0">
                <a:latin typeface="Times New Roman" panose="02020603050405020304"/>
                <a:cs typeface="Times New Roman" panose="02020603050405020304"/>
              </a:rPr>
              <a:t>A</a:t>
            </a:r>
            <a:r>
              <a:rPr sz="1000" spc="5" dirty="0">
                <a:latin typeface="Times New Roman" panose="02020603050405020304"/>
                <a:cs typeface="Times New Roman" panose="02020603050405020304"/>
              </a:rPr>
              <a:t>B</a:t>
            </a:r>
            <a:endParaRPr sz="1000">
              <a:latin typeface="Times New Roman" panose="02020603050405020304"/>
              <a:cs typeface="Times New Roman" panose="02020603050405020304"/>
            </a:endParaRPr>
          </a:p>
        </p:txBody>
      </p:sp>
      <p:sp>
        <p:nvSpPr>
          <p:cNvPr id="8" name="object 8"/>
          <p:cNvSpPr txBox="1"/>
          <p:nvPr/>
        </p:nvSpPr>
        <p:spPr>
          <a:xfrm>
            <a:off x="461772" y="3009900"/>
            <a:ext cx="1920239" cy="460375"/>
          </a:xfrm>
          <a:prstGeom prst="rect">
            <a:avLst/>
          </a:prstGeom>
          <a:ln w="27432">
            <a:solidFill>
              <a:srgbClr val="000000"/>
            </a:solidFill>
          </a:ln>
        </p:spPr>
        <p:txBody>
          <a:bodyPr vert="horz" wrap="square" lIns="0" tIns="34925" rIns="0" bIns="0" rtlCol="0">
            <a:spAutoFit/>
          </a:bodyPr>
          <a:lstStyle/>
          <a:p>
            <a:pPr marL="88265">
              <a:lnSpc>
                <a:spcPct val="100000"/>
              </a:lnSpc>
              <a:spcBef>
                <a:spcPts val="275"/>
              </a:spcBef>
            </a:pPr>
            <a:r>
              <a:rPr sz="2400" spc="-30" dirty="0">
                <a:latin typeface="Times New Roman" panose="02020603050405020304"/>
                <a:cs typeface="Times New Roman" panose="02020603050405020304"/>
              </a:rPr>
              <a:t>ZIF</a:t>
            </a:r>
            <a:r>
              <a:rPr sz="2400" spc="4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SOCKET</a:t>
            </a:r>
            <a:endParaRPr sz="2400">
              <a:latin typeface="Times New Roman" panose="02020603050405020304"/>
              <a:cs typeface="Times New Roman" panose="02020603050405020304"/>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30" dirty="0"/>
              <a:t>DEPT.</a:t>
            </a:r>
            <a:r>
              <a:rPr spc="-15" dirty="0"/>
              <a:t> </a:t>
            </a:r>
            <a:r>
              <a:rPr spc="-5" dirty="0"/>
              <a:t>OF</a:t>
            </a:r>
            <a:r>
              <a:rPr spc="-35" dirty="0"/>
              <a:t> </a:t>
            </a:r>
            <a:r>
              <a:rPr spc="-10" dirty="0"/>
              <a:t>EEE</a:t>
            </a:r>
          </a:p>
        </p:txBody>
      </p:sp>
      <p:sp>
        <p:nvSpPr>
          <p:cNvPr id="17" name="object 17"/>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10" dirty="0"/>
              <a:t>2023-24</a:t>
            </a:r>
          </a:p>
        </p:txBody>
      </p:sp>
      <p:cxnSp>
        <p:nvCxnSpPr>
          <p:cNvPr id="18" name="Straight Arrow Connector 17"/>
          <p:cNvCxnSpPr>
            <a:endCxn id="19" idx="1"/>
          </p:cNvCxnSpPr>
          <p:nvPr>
            <p:custDataLst>
              <p:tags r:id="rId1"/>
            </p:custDataLst>
          </p:nvPr>
        </p:nvCxnSpPr>
        <p:spPr>
          <a:xfrm>
            <a:off x="2381885" y="3237865"/>
            <a:ext cx="970915" cy="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sp>
        <p:nvSpPr>
          <p:cNvPr id="19" name="TextBox 12"/>
          <p:cNvSpPr txBox="1"/>
          <p:nvPr>
            <p:custDataLst>
              <p:tags r:id="rId2"/>
            </p:custDataLst>
          </p:nvPr>
        </p:nvSpPr>
        <p:spPr>
          <a:xfrm>
            <a:off x="3352733" y="3007201"/>
            <a:ext cx="2351926" cy="461665"/>
          </a:xfrm>
          <a:prstGeom prst="rect">
            <a:avLst/>
          </a:prstGeom>
          <a:noFill/>
          <a:ln w="28575">
            <a:solidFill>
              <a:schemeClr val="tx1"/>
            </a:solidFill>
          </a:ln>
        </p:spPr>
        <p:txBody>
          <a:bodyPr wrap="none" rtlCol="0">
            <a:spAutoFit/>
          </a:bodyPr>
          <a:lstStyle/>
          <a:p>
            <a:r>
              <a:rPr lang="en-US" sz="2400" dirty="0">
                <a:latin typeface="Times New Roman" panose="02020603050405020304" pitchFamily="18" charset="0"/>
                <a:cs typeface="Times New Roman" panose="02020603050405020304" pitchFamily="18" charset="0"/>
              </a:rPr>
              <a:t>ARDUINO UNO</a:t>
            </a:r>
          </a:p>
        </p:txBody>
      </p:sp>
      <p:cxnSp>
        <p:nvCxnSpPr>
          <p:cNvPr id="20" name="Straight Arrow Connector 19"/>
          <p:cNvCxnSpPr>
            <a:stCxn id="21" idx="1"/>
          </p:cNvCxnSpPr>
          <p:nvPr>
            <p:custDataLst>
              <p:tags r:id="rId3"/>
            </p:custDataLst>
          </p:nvPr>
        </p:nvCxnSpPr>
        <p:spPr>
          <a:xfrm flipH="1" flipV="1">
            <a:off x="5708855" y="3228975"/>
            <a:ext cx="1225550" cy="11430"/>
          </a:xfrm>
          <a:prstGeom prst="straightConnector1">
            <a:avLst/>
          </a:prstGeom>
          <a:ln w="31750" cap="rnd">
            <a:solidFill>
              <a:prstClr val="black"/>
            </a:solidFill>
            <a:round/>
            <a:headEnd type="arrow" w="med" len="med"/>
            <a:tailEnd type="arrow" w="med" len="med"/>
          </a:ln>
        </p:spPr>
        <p:style>
          <a:lnRef idx="0">
            <a:srgbClr val="FFFFFF"/>
          </a:lnRef>
          <a:fillRef idx="0">
            <a:srgbClr val="FFFFFF"/>
          </a:fillRef>
          <a:effectRef idx="0">
            <a:srgbClr val="FFFFFF"/>
          </a:effectRef>
          <a:fontRef idx="minor">
            <a:schemeClr val="tx1"/>
          </a:fontRef>
        </p:style>
      </p:cxnSp>
      <p:sp>
        <p:nvSpPr>
          <p:cNvPr id="21" name="TextBox 11"/>
          <p:cNvSpPr txBox="1"/>
          <p:nvPr>
            <p:custDataLst>
              <p:tags r:id="rId4"/>
            </p:custDataLst>
          </p:nvPr>
        </p:nvSpPr>
        <p:spPr>
          <a:xfrm>
            <a:off x="6934200" y="3009900"/>
            <a:ext cx="1963420" cy="460375"/>
          </a:xfrm>
          <a:prstGeom prst="rect">
            <a:avLst/>
          </a:prstGeom>
          <a:noFill/>
          <a:ln w="28575">
            <a:solidFill>
              <a:schemeClr val="tx1"/>
            </a:solidFill>
          </a:ln>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MATLAB</a:t>
            </a:r>
          </a:p>
        </p:txBody>
      </p:sp>
      <p:cxnSp>
        <p:nvCxnSpPr>
          <p:cNvPr id="22" name="Straight Arrow Connector 21"/>
          <p:cNvCxnSpPr/>
          <p:nvPr>
            <p:custDataLst>
              <p:tags r:id="rId5"/>
            </p:custDataLst>
          </p:nvPr>
        </p:nvCxnSpPr>
        <p:spPr>
          <a:xfrm flipH="1">
            <a:off x="8911795" y="3237230"/>
            <a:ext cx="1265555" cy="635"/>
          </a:xfrm>
          <a:prstGeom prst="straightConnector1">
            <a:avLst/>
          </a:prstGeom>
          <a:ln w="31750" cap="rnd">
            <a:solidFill>
              <a:prstClr val="black"/>
            </a:solidFill>
            <a:round/>
            <a:headEnd type="arrow" w="med" len="med"/>
            <a:tailEnd type="arrow" w="med" len="med"/>
          </a:ln>
        </p:spPr>
        <p:style>
          <a:lnRef idx="0">
            <a:srgbClr val="FFFFFF"/>
          </a:lnRef>
          <a:fillRef idx="0">
            <a:srgbClr val="FFFFFF"/>
          </a:fillRef>
          <a:effectRef idx="0">
            <a:srgbClr val="FFFFFF"/>
          </a:effectRef>
          <a:fontRef idx="minor">
            <a:schemeClr val="tx1"/>
          </a:fontRef>
        </p:style>
      </p:cxnSp>
      <p:sp>
        <p:nvSpPr>
          <p:cNvPr id="23" name="TextBox 13"/>
          <p:cNvSpPr txBox="1"/>
          <p:nvPr>
            <p:custDataLst>
              <p:tags r:id="rId6"/>
            </p:custDataLst>
          </p:nvPr>
        </p:nvSpPr>
        <p:spPr>
          <a:xfrm>
            <a:off x="10177154" y="3007201"/>
            <a:ext cx="1305560" cy="460375"/>
          </a:xfrm>
          <a:prstGeom prst="rect">
            <a:avLst/>
          </a:prstGeom>
          <a:noFill/>
          <a:ln w="28575">
            <a:solidFill>
              <a:schemeClr val="tx1"/>
            </a:solidFill>
          </a:ln>
        </p:spPr>
        <p:txBody>
          <a:bodyPr wrap="none" rtlCol="0">
            <a:spAutoFit/>
          </a:bodyPr>
          <a:lstStyle/>
          <a:p>
            <a:r>
              <a:rPr lang="en-US" sz="2400" dirty="0">
                <a:latin typeface="Times New Roman" panose="02020603050405020304" pitchFamily="18" charset="0"/>
                <a:cs typeface="Times New Roman" panose="02020603050405020304" pitchFamily="18" charset="0"/>
              </a:rPr>
              <a:t>RESULT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7495" y="628650"/>
            <a:ext cx="8651875" cy="688975"/>
          </a:xfrm>
          <a:prstGeom prst="rect">
            <a:avLst/>
          </a:prstGeom>
        </p:spPr>
        <p:txBody>
          <a:bodyPr vert="horz" wrap="square" lIns="0" tIns="12065" rIns="0" bIns="0" rtlCol="0">
            <a:spAutoFit/>
          </a:bodyPr>
          <a:lstStyle/>
          <a:p>
            <a:pPr marL="12700" algn="ctr">
              <a:lnSpc>
                <a:spcPct val="100000"/>
              </a:lnSpc>
              <a:spcBef>
                <a:spcPts val="95"/>
              </a:spcBef>
            </a:pPr>
            <a:r>
              <a:rPr spc="-10" dirty="0"/>
              <a:t>CIRCUIT</a:t>
            </a:r>
            <a:r>
              <a:rPr spc="-110" dirty="0"/>
              <a:t> </a:t>
            </a:r>
            <a:r>
              <a:rPr spc="-10" dirty="0"/>
              <a:t>DIAGRAM</a:t>
            </a:r>
          </a:p>
        </p:txBody>
      </p:sp>
      <p:grpSp>
        <p:nvGrpSpPr>
          <p:cNvPr id="3" name="object 3"/>
          <p:cNvGrpSpPr/>
          <p:nvPr/>
        </p:nvGrpSpPr>
        <p:grpSpPr>
          <a:xfrm>
            <a:off x="236220" y="452628"/>
            <a:ext cx="11722735" cy="6047740"/>
            <a:chOff x="236220" y="452628"/>
            <a:chExt cx="11722735" cy="6047740"/>
          </a:xfrm>
        </p:grpSpPr>
        <p:sp>
          <p:nvSpPr>
            <p:cNvPr id="4" name="object 4"/>
            <p:cNvSpPr/>
            <p:nvPr/>
          </p:nvSpPr>
          <p:spPr>
            <a:xfrm>
              <a:off x="236220" y="452628"/>
              <a:ext cx="11722735" cy="6047740"/>
            </a:xfrm>
            <a:custGeom>
              <a:avLst/>
              <a:gdLst/>
              <a:ahLst/>
              <a:cxnLst/>
              <a:rect l="l" t="t" r="r" b="b"/>
              <a:pathLst>
                <a:path w="11722735" h="6047740">
                  <a:moveTo>
                    <a:pt x="0" y="6047232"/>
                  </a:moveTo>
                  <a:lnTo>
                    <a:pt x="11722608" y="6047232"/>
                  </a:lnTo>
                  <a:lnTo>
                    <a:pt x="11722608" y="0"/>
                  </a:lnTo>
                  <a:lnTo>
                    <a:pt x="0" y="0"/>
                  </a:lnTo>
                  <a:lnTo>
                    <a:pt x="0" y="6047232"/>
                  </a:lnTo>
                  <a:close/>
                </a:path>
              </a:pathLst>
            </a:custGeom>
            <a:ln w="27432">
              <a:solidFill>
                <a:srgbClr val="0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405384" y="630936"/>
              <a:ext cx="865632" cy="856488"/>
            </a:xfrm>
            <a:prstGeom prst="rect">
              <a:avLst/>
            </a:prstGeom>
          </p:spPr>
        </p:pic>
        <p:pic>
          <p:nvPicPr>
            <p:cNvPr id="6" name="object 6"/>
            <p:cNvPicPr/>
            <p:nvPr/>
          </p:nvPicPr>
          <p:blipFill>
            <a:blip r:embed="rId3" cstate="print"/>
            <a:stretch>
              <a:fillRect/>
            </a:stretch>
          </p:blipFill>
          <p:spPr>
            <a:xfrm>
              <a:off x="10625327" y="569976"/>
              <a:ext cx="1143000" cy="819912"/>
            </a:xfrm>
            <a:prstGeom prst="rect">
              <a:avLst/>
            </a:prstGeom>
          </p:spPr>
        </p:pic>
      </p:grpSp>
      <p:sp>
        <p:nvSpPr>
          <p:cNvPr id="8" name="object 8"/>
          <p:cNvSpPr txBox="1"/>
          <p:nvPr/>
        </p:nvSpPr>
        <p:spPr>
          <a:xfrm>
            <a:off x="312216" y="218948"/>
            <a:ext cx="1637030" cy="179070"/>
          </a:xfrm>
          <a:prstGeom prst="rect">
            <a:avLst/>
          </a:prstGeom>
        </p:spPr>
        <p:txBody>
          <a:bodyPr vert="horz" wrap="square" lIns="0" tIns="13335" rIns="0" bIns="0" rtlCol="0">
            <a:spAutoFit/>
          </a:bodyPr>
          <a:lstStyle/>
          <a:p>
            <a:pPr marL="12700">
              <a:lnSpc>
                <a:spcPct val="100000"/>
              </a:lnSpc>
              <a:spcBef>
                <a:spcPts val="105"/>
              </a:spcBef>
            </a:pPr>
            <a:r>
              <a:rPr sz="1000" dirty="0">
                <a:latin typeface="Times New Roman" panose="02020603050405020304"/>
                <a:cs typeface="Times New Roman" panose="02020603050405020304"/>
              </a:rPr>
              <a:t>IC</a:t>
            </a:r>
            <a:r>
              <a:rPr sz="1000" spc="-15" dirty="0">
                <a:latin typeface="Times New Roman" panose="02020603050405020304"/>
                <a:cs typeface="Times New Roman" panose="02020603050405020304"/>
              </a:rPr>
              <a:t> </a:t>
            </a:r>
            <a:r>
              <a:rPr sz="1000" spc="5" dirty="0">
                <a:latin typeface="Times New Roman" panose="02020603050405020304"/>
                <a:cs typeface="Times New Roman" panose="02020603050405020304"/>
              </a:rPr>
              <a:t>TE</a:t>
            </a:r>
            <a:r>
              <a:rPr sz="1000" spc="-10" dirty="0">
                <a:latin typeface="Times New Roman" panose="02020603050405020304"/>
                <a:cs typeface="Times New Roman" panose="02020603050405020304"/>
              </a:rPr>
              <a:t>S</a:t>
            </a:r>
            <a:r>
              <a:rPr sz="1000" spc="5" dirty="0">
                <a:latin typeface="Times New Roman" panose="02020603050405020304"/>
                <a:cs typeface="Times New Roman" panose="02020603050405020304"/>
              </a:rPr>
              <a:t>TER</a:t>
            </a:r>
            <a:r>
              <a:rPr sz="1000" spc="-60" dirty="0">
                <a:latin typeface="Times New Roman" panose="02020603050405020304"/>
                <a:cs typeface="Times New Roman" panose="02020603050405020304"/>
              </a:rPr>
              <a:t> </a:t>
            </a:r>
            <a:r>
              <a:rPr sz="1000" spc="-30" dirty="0">
                <a:latin typeface="Times New Roman" panose="02020603050405020304"/>
                <a:cs typeface="Times New Roman" panose="02020603050405020304"/>
              </a:rPr>
              <a:t>U</a:t>
            </a:r>
            <a:r>
              <a:rPr sz="1000" spc="-10" dirty="0">
                <a:latin typeface="Times New Roman" panose="02020603050405020304"/>
                <a:cs typeface="Times New Roman" panose="02020603050405020304"/>
              </a:rPr>
              <a:t>S</a:t>
            </a:r>
            <a:r>
              <a:rPr sz="1000" dirty="0">
                <a:latin typeface="Times New Roman" panose="02020603050405020304"/>
                <a:cs typeface="Times New Roman" panose="02020603050405020304"/>
              </a:rPr>
              <a:t>I</a:t>
            </a:r>
            <a:r>
              <a:rPr sz="1000" spc="-5" dirty="0">
                <a:latin typeface="Times New Roman" panose="02020603050405020304"/>
                <a:cs typeface="Times New Roman" panose="02020603050405020304"/>
              </a:rPr>
              <a:t>N</a:t>
            </a:r>
            <a:r>
              <a:rPr sz="1000" spc="5" dirty="0">
                <a:latin typeface="Times New Roman" panose="02020603050405020304"/>
                <a:cs typeface="Times New Roman" panose="02020603050405020304"/>
              </a:rPr>
              <a:t>G</a:t>
            </a:r>
            <a:r>
              <a:rPr sz="1000" spc="25" dirty="0">
                <a:latin typeface="Times New Roman" panose="02020603050405020304"/>
                <a:cs typeface="Times New Roman" panose="02020603050405020304"/>
              </a:rPr>
              <a:t> </a:t>
            </a:r>
            <a:r>
              <a:rPr sz="1000" spc="-5" dirty="0">
                <a:latin typeface="Times New Roman" panose="02020603050405020304"/>
                <a:cs typeface="Times New Roman" panose="02020603050405020304"/>
              </a:rPr>
              <a:t>MA</a:t>
            </a:r>
            <a:r>
              <a:rPr sz="1000" spc="5" dirty="0">
                <a:latin typeface="Times New Roman" panose="02020603050405020304"/>
                <a:cs typeface="Times New Roman" panose="02020603050405020304"/>
              </a:rPr>
              <a:t>T</a:t>
            </a:r>
            <a:r>
              <a:rPr sz="1000" spc="-20" dirty="0">
                <a:latin typeface="Times New Roman" panose="02020603050405020304"/>
                <a:cs typeface="Times New Roman" panose="02020603050405020304"/>
              </a:rPr>
              <a:t>L</a:t>
            </a:r>
            <a:r>
              <a:rPr sz="1000" spc="-5" dirty="0">
                <a:latin typeface="Times New Roman" panose="02020603050405020304"/>
                <a:cs typeface="Times New Roman" panose="02020603050405020304"/>
              </a:rPr>
              <a:t>A</a:t>
            </a:r>
            <a:r>
              <a:rPr sz="1000" spc="5" dirty="0">
                <a:latin typeface="Times New Roman" panose="02020603050405020304"/>
                <a:cs typeface="Times New Roman" panose="02020603050405020304"/>
              </a:rPr>
              <a:t>B</a:t>
            </a:r>
            <a:endParaRPr sz="1000">
              <a:latin typeface="Times New Roman" panose="02020603050405020304"/>
              <a:cs typeface="Times New Roman" panose="02020603050405020304"/>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30" dirty="0"/>
              <a:t>DEPT.</a:t>
            </a:r>
            <a:r>
              <a:rPr spc="-15" dirty="0"/>
              <a:t> </a:t>
            </a:r>
            <a:r>
              <a:rPr spc="-5" dirty="0"/>
              <a:t>OF</a:t>
            </a:r>
            <a:r>
              <a:rPr spc="-35" dirty="0"/>
              <a:t> </a:t>
            </a:r>
            <a:r>
              <a:rPr spc="-10" dirty="0"/>
              <a:t>EEE</a:t>
            </a: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10" dirty="0"/>
              <a:t>2023-24</a:t>
            </a:r>
          </a:p>
        </p:txBody>
      </p:sp>
      <p:pic>
        <p:nvPicPr>
          <p:cNvPr id="16" name="Content Placeholder 15" descr="circuit"/>
          <p:cNvPicPr>
            <a:picLocks noGrp="1" noChangeAspect="1"/>
          </p:cNvPicPr>
          <p:nvPr>
            <p:ph sz="half" idx="2"/>
          </p:nvPr>
        </p:nvPicPr>
        <p:blipFill>
          <a:blip r:embed="rId4"/>
          <a:stretch>
            <a:fillRect/>
          </a:stretch>
        </p:blipFill>
        <p:spPr>
          <a:xfrm>
            <a:off x="1844040" y="1507490"/>
            <a:ext cx="8502015" cy="4592955"/>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8242" y="680669"/>
            <a:ext cx="6123940" cy="695325"/>
          </a:xfrm>
          <a:prstGeom prst="rect">
            <a:avLst/>
          </a:prstGeom>
        </p:spPr>
        <p:txBody>
          <a:bodyPr vert="horz" wrap="square" lIns="0" tIns="12065" rIns="0" bIns="0" rtlCol="0">
            <a:spAutoFit/>
          </a:bodyPr>
          <a:lstStyle/>
          <a:p>
            <a:pPr marL="12700">
              <a:lnSpc>
                <a:spcPct val="100000"/>
              </a:lnSpc>
              <a:spcBef>
                <a:spcPts val="95"/>
              </a:spcBef>
            </a:pPr>
            <a:r>
              <a:rPr spc="-10" dirty="0"/>
              <a:t>WORKING</a:t>
            </a:r>
            <a:r>
              <a:rPr spc="-5" dirty="0"/>
              <a:t> PRINCIPLE</a:t>
            </a:r>
          </a:p>
        </p:txBody>
      </p:sp>
      <p:grpSp>
        <p:nvGrpSpPr>
          <p:cNvPr id="3" name="object 3"/>
          <p:cNvGrpSpPr/>
          <p:nvPr/>
        </p:nvGrpSpPr>
        <p:grpSpPr>
          <a:xfrm>
            <a:off x="222504" y="438912"/>
            <a:ext cx="11750040" cy="6075045"/>
            <a:chOff x="222504" y="438912"/>
            <a:chExt cx="11750040" cy="6075045"/>
          </a:xfrm>
        </p:grpSpPr>
        <p:sp>
          <p:nvSpPr>
            <p:cNvPr id="4" name="object 4"/>
            <p:cNvSpPr/>
            <p:nvPr/>
          </p:nvSpPr>
          <p:spPr>
            <a:xfrm>
              <a:off x="236220" y="452628"/>
              <a:ext cx="11722735" cy="6047740"/>
            </a:xfrm>
            <a:custGeom>
              <a:avLst/>
              <a:gdLst/>
              <a:ahLst/>
              <a:cxnLst/>
              <a:rect l="l" t="t" r="r" b="b"/>
              <a:pathLst>
                <a:path w="11722735" h="6047740">
                  <a:moveTo>
                    <a:pt x="0" y="6047232"/>
                  </a:moveTo>
                  <a:lnTo>
                    <a:pt x="11722608" y="6047232"/>
                  </a:lnTo>
                  <a:lnTo>
                    <a:pt x="11722608" y="0"/>
                  </a:lnTo>
                  <a:lnTo>
                    <a:pt x="0" y="0"/>
                  </a:lnTo>
                  <a:lnTo>
                    <a:pt x="0" y="6047232"/>
                  </a:lnTo>
                  <a:close/>
                </a:path>
              </a:pathLst>
            </a:custGeom>
            <a:ln w="27432">
              <a:solidFill>
                <a:srgbClr val="0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405384" y="630936"/>
              <a:ext cx="865632" cy="856488"/>
            </a:xfrm>
            <a:prstGeom prst="rect">
              <a:avLst/>
            </a:prstGeom>
          </p:spPr>
        </p:pic>
        <p:pic>
          <p:nvPicPr>
            <p:cNvPr id="6" name="object 6"/>
            <p:cNvPicPr/>
            <p:nvPr/>
          </p:nvPicPr>
          <p:blipFill>
            <a:blip r:embed="rId3" cstate="print"/>
            <a:stretch>
              <a:fillRect/>
            </a:stretch>
          </p:blipFill>
          <p:spPr>
            <a:xfrm>
              <a:off x="10625327" y="569976"/>
              <a:ext cx="1143000" cy="819912"/>
            </a:xfrm>
            <a:prstGeom prst="rect">
              <a:avLst/>
            </a:prstGeom>
          </p:spPr>
        </p:pic>
      </p:grpSp>
      <p:sp>
        <p:nvSpPr>
          <p:cNvPr id="7" name="object 7"/>
          <p:cNvSpPr txBox="1"/>
          <p:nvPr/>
        </p:nvSpPr>
        <p:spPr>
          <a:xfrm>
            <a:off x="312216" y="218948"/>
            <a:ext cx="1637030" cy="179070"/>
          </a:xfrm>
          <a:prstGeom prst="rect">
            <a:avLst/>
          </a:prstGeom>
        </p:spPr>
        <p:txBody>
          <a:bodyPr vert="horz" wrap="square" lIns="0" tIns="13335" rIns="0" bIns="0" rtlCol="0">
            <a:spAutoFit/>
          </a:bodyPr>
          <a:lstStyle/>
          <a:p>
            <a:pPr marL="12700">
              <a:lnSpc>
                <a:spcPct val="100000"/>
              </a:lnSpc>
              <a:spcBef>
                <a:spcPts val="105"/>
              </a:spcBef>
            </a:pPr>
            <a:r>
              <a:rPr sz="1000" dirty="0">
                <a:latin typeface="Times New Roman" panose="02020603050405020304"/>
                <a:cs typeface="Times New Roman" panose="02020603050405020304"/>
              </a:rPr>
              <a:t>IC</a:t>
            </a:r>
            <a:r>
              <a:rPr sz="1000" spc="-15" dirty="0">
                <a:latin typeface="Times New Roman" panose="02020603050405020304"/>
                <a:cs typeface="Times New Roman" panose="02020603050405020304"/>
              </a:rPr>
              <a:t> </a:t>
            </a:r>
            <a:r>
              <a:rPr sz="1000" spc="5" dirty="0">
                <a:latin typeface="Times New Roman" panose="02020603050405020304"/>
                <a:cs typeface="Times New Roman" panose="02020603050405020304"/>
              </a:rPr>
              <a:t>TE</a:t>
            </a:r>
            <a:r>
              <a:rPr sz="1000" spc="-10" dirty="0">
                <a:latin typeface="Times New Roman" panose="02020603050405020304"/>
                <a:cs typeface="Times New Roman" panose="02020603050405020304"/>
              </a:rPr>
              <a:t>S</a:t>
            </a:r>
            <a:r>
              <a:rPr sz="1000" spc="5" dirty="0">
                <a:latin typeface="Times New Roman" panose="02020603050405020304"/>
                <a:cs typeface="Times New Roman" panose="02020603050405020304"/>
              </a:rPr>
              <a:t>TER</a:t>
            </a:r>
            <a:r>
              <a:rPr sz="1000" spc="-60" dirty="0">
                <a:latin typeface="Times New Roman" panose="02020603050405020304"/>
                <a:cs typeface="Times New Roman" panose="02020603050405020304"/>
              </a:rPr>
              <a:t> </a:t>
            </a:r>
            <a:r>
              <a:rPr sz="1000" spc="-30" dirty="0">
                <a:latin typeface="Times New Roman" panose="02020603050405020304"/>
                <a:cs typeface="Times New Roman" panose="02020603050405020304"/>
              </a:rPr>
              <a:t>U</a:t>
            </a:r>
            <a:r>
              <a:rPr sz="1000" spc="-10" dirty="0">
                <a:latin typeface="Times New Roman" panose="02020603050405020304"/>
                <a:cs typeface="Times New Roman" panose="02020603050405020304"/>
              </a:rPr>
              <a:t>S</a:t>
            </a:r>
            <a:r>
              <a:rPr sz="1000" dirty="0">
                <a:latin typeface="Times New Roman" panose="02020603050405020304"/>
                <a:cs typeface="Times New Roman" panose="02020603050405020304"/>
              </a:rPr>
              <a:t>I</a:t>
            </a:r>
            <a:r>
              <a:rPr sz="1000" spc="-5" dirty="0">
                <a:latin typeface="Times New Roman" panose="02020603050405020304"/>
                <a:cs typeface="Times New Roman" panose="02020603050405020304"/>
              </a:rPr>
              <a:t>N</a:t>
            </a:r>
            <a:r>
              <a:rPr sz="1000" spc="5" dirty="0">
                <a:latin typeface="Times New Roman" panose="02020603050405020304"/>
                <a:cs typeface="Times New Roman" panose="02020603050405020304"/>
              </a:rPr>
              <a:t>G</a:t>
            </a:r>
            <a:r>
              <a:rPr sz="1000" spc="25" dirty="0">
                <a:latin typeface="Times New Roman" panose="02020603050405020304"/>
                <a:cs typeface="Times New Roman" panose="02020603050405020304"/>
              </a:rPr>
              <a:t> </a:t>
            </a:r>
            <a:r>
              <a:rPr sz="1000" spc="-5" dirty="0">
                <a:latin typeface="Times New Roman" panose="02020603050405020304"/>
                <a:cs typeface="Times New Roman" panose="02020603050405020304"/>
              </a:rPr>
              <a:t>MA</a:t>
            </a:r>
            <a:r>
              <a:rPr sz="1000" spc="5" dirty="0">
                <a:latin typeface="Times New Roman" panose="02020603050405020304"/>
                <a:cs typeface="Times New Roman" panose="02020603050405020304"/>
              </a:rPr>
              <a:t>T</a:t>
            </a:r>
            <a:r>
              <a:rPr sz="1000" spc="-20" dirty="0">
                <a:latin typeface="Times New Roman" panose="02020603050405020304"/>
                <a:cs typeface="Times New Roman" panose="02020603050405020304"/>
              </a:rPr>
              <a:t>L</a:t>
            </a:r>
            <a:r>
              <a:rPr sz="1000" spc="-5" dirty="0">
                <a:latin typeface="Times New Roman" panose="02020603050405020304"/>
                <a:cs typeface="Times New Roman" panose="02020603050405020304"/>
              </a:rPr>
              <a:t>A</a:t>
            </a:r>
            <a:r>
              <a:rPr sz="1000" spc="5" dirty="0">
                <a:latin typeface="Times New Roman" panose="02020603050405020304"/>
                <a:cs typeface="Times New Roman" panose="02020603050405020304"/>
              </a:rPr>
              <a:t>B</a:t>
            </a:r>
            <a:endParaRPr sz="1000">
              <a:latin typeface="Times New Roman" panose="02020603050405020304"/>
              <a:cs typeface="Times New Roman" panose="02020603050405020304"/>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30" dirty="0"/>
              <a:t>DEPT.</a:t>
            </a:r>
            <a:r>
              <a:rPr spc="-15" dirty="0"/>
              <a:t> </a:t>
            </a:r>
            <a:r>
              <a:rPr spc="-5" dirty="0"/>
              <a:t>OF</a:t>
            </a:r>
            <a:r>
              <a:rPr spc="-35" dirty="0"/>
              <a:t> </a:t>
            </a:r>
            <a:r>
              <a:rPr spc="-10" dirty="0"/>
              <a:t>EEE</a:t>
            </a: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10" dirty="0"/>
              <a:t>2023-24</a:t>
            </a:r>
          </a:p>
        </p:txBody>
      </p:sp>
      <p:sp>
        <p:nvSpPr>
          <p:cNvPr id="8" name="object 8"/>
          <p:cNvSpPr txBox="1"/>
          <p:nvPr/>
        </p:nvSpPr>
        <p:spPr>
          <a:xfrm>
            <a:off x="715467" y="1722942"/>
            <a:ext cx="10981055" cy="3867785"/>
          </a:xfrm>
          <a:prstGeom prst="rect">
            <a:avLst/>
          </a:prstGeom>
        </p:spPr>
        <p:txBody>
          <a:bodyPr vert="horz" wrap="square" lIns="0" tIns="12065" rIns="0" bIns="0" rtlCol="0">
            <a:spAutoFit/>
          </a:bodyPr>
          <a:lstStyle/>
          <a:p>
            <a:pPr marL="356870" marR="5080" indent="-344805" algn="just">
              <a:lnSpc>
                <a:spcPct val="150000"/>
              </a:lnSpc>
              <a:spcBef>
                <a:spcPts val="95"/>
              </a:spcBef>
              <a:buFont typeface="Wingdings" panose="05000000000000000000"/>
              <a:buChar char=""/>
              <a:tabLst>
                <a:tab pos="357505" algn="l"/>
              </a:tabLst>
            </a:pPr>
            <a:r>
              <a:rPr sz="2400" spc="-50" dirty="0">
                <a:solidFill>
                  <a:srgbClr val="212121"/>
                </a:solidFill>
                <a:latin typeface="Times New Roman" panose="02020603050405020304"/>
                <a:cs typeface="Times New Roman" panose="02020603050405020304"/>
              </a:rPr>
              <a:t>MATLAB </a:t>
            </a:r>
            <a:r>
              <a:rPr sz="2400" dirty="0">
                <a:solidFill>
                  <a:srgbClr val="212121"/>
                </a:solidFill>
                <a:latin typeface="Times New Roman" panose="02020603050405020304"/>
                <a:cs typeface="Times New Roman" panose="02020603050405020304"/>
              </a:rPr>
              <a:t>is </a:t>
            </a:r>
            <a:r>
              <a:rPr sz="2400" spc="-5" dirty="0">
                <a:solidFill>
                  <a:srgbClr val="212121"/>
                </a:solidFill>
                <a:latin typeface="Times New Roman" panose="02020603050405020304"/>
                <a:cs typeface="Times New Roman" panose="02020603050405020304"/>
              </a:rPr>
              <a:t>used </a:t>
            </a:r>
            <a:r>
              <a:rPr sz="2400" dirty="0">
                <a:solidFill>
                  <a:srgbClr val="212121"/>
                </a:solidFill>
                <a:latin typeface="Times New Roman" panose="02020603050405020304"/>
                <a:cs typeface="Times New Roman" panose="02020603050405020304"/>
              </a:rPr>
              <a:t>to </a:t>
            </a:r>
            <a:r>
              <a:rPr sz="2400" spc="5" dirty="0">
                <a:solidFill>
                  <a:srgbClr val="212121"/>
                </a:solidFill>
                <a:latin typeface="Times New Roman" panose="02020603050405020304"/>
                <a:cs typeface="Times New Roman" panose="02020603050405020304"/>
              </a:rPr>
              <a:t>apply </a:t>
            </a:r>
            <a:r>
              <a:rPr sz="2400" dirty="0">
                <a:solidFill>
                  <a:srgbClr val="212121"/>
                </a:solidFill>
                <a:latin typeface="Times New Roman" panose="02020603050405020304"/>
                <a:cs typeface="Times New Roman" panose="02020603050405020304"/>
              </a:rPr>
              <a:t>stimuli to the </a:t>
            </a:r>
            <a:r>
              <a:rPr sz="2400" spc="-10" dirty="0">
                <a:solidFill>
                  <a:srgbClr val="212121"/>
                </a:solidFill>
                <a:latin typeface="Times New Roman" panose="02020603050405020304"/>
                <a:cs typeface="Times New Roman" panose="02020603050405020304"/>
              </a:rPr>
              <a:t>DUT </a:t>
            </a:r>
            <a:r>
              <a:rPr sz="2400" spc="-5" dirty="0">
                <a:solidFill>
                  <a:srgbClr val="212121"/>
                </a:solidFill>
                <a:latin typeface="Times New Roman" panose="02020603050405020304"/>
                <a:cs typeface="Times New Roman" panose="02020603050405020304"/>
              </a:rPr>
              <a:t>(74xx series digital </a:t>
            </a:r>
            <a:r>
              <a:rPr sz="2400" spc="-15" dirty="0">
                <a:solidFill>
                  <a:srgbClr val="212121"/>
                </a:solidFill>
                <a:latin typeface="Times New Roman" panose="02020603050405020304"/>
                <a:cs typeface="Times New Roman" panose="02020603050405020304"/>
              </a:rPr>
              <a:t>ICs) </a:t>
            </a:r>
            <a:r>
              <a:rPr sz="2400" dirty="0">
                <a:solidFill>
                  <a:srgbClr val="212121"/>
                </a:solidFill>
                <a:latin typeface="Times New Roman" panose="02020603050405020304"/>
                <a:cs typeface="Times New Roman" panose="02020603050405020304"/>
              </a:rPr>
              <a:t>and </a:t>
            </a:r>
            <a:r>
              <a:rPr sz="2400" spc="-5" dirty="0">
                <a:solidFill>
                  <a:srgbClr val="212121"/>
                </a:solidFill>
                <a:latin typeface="Times New Roman" panose="02020603050405020304"/>
                <a:cs typeface="Times New Roman" panose="02020603050405020304"/>
              </a:rPr>
              <a:t>shows </a:t>
            </a:r>
            <a:r>
              <a:rPr sz="2400" dirty="0">
                <a:solidFill>
                  <a:srgbClr val="212121"/>
                </a:solidFill>
                <a:latin typeface="Times New Roman" panose="02020603050405020304"/>
                <a:cs typeface="Times New Roman" panose="02020603050405020304"/>
              </a:rPr>
              <a:t>the </a:t>
            </a:r>
            <a:r>
              <a:rPr sz="2400" spc="5" dirty="0">
                <a:solidFill>
                  <a:srgbClr val="212121"/>
                </a:solidFill>
                <a:latin typeface="Times New Roman" panose="02020603050405020304"/>
                <a:cs typeface="Times New Roman" panose="02020603050405020304"/>
              </a:rPr>
              <a:t> </a:t>
            </a:r>
            <a:r>
              <a:rPr sz="2400" spc="-5" dirty="0">
                <a:solidFill>
                  <a:srgbClr val="212121"/>
                </a:solidFill>
                <a:latin typeface="Times New Roman" panose="02020603050405020304"/>
                <a:cs typeface="Times New Roman" panose="02020603050405020304"/>
              </a:rPr>
              <a:t>response</a:t>
            </a:r>
            <a:r>
              <a:rPr sz="2400" spc="5" dirty="0">
                <a:solidFill>
                  <a:srgbClr val="212121"/>
                </a:solidFill>
                <a:latin typeface="Times New Roman" panose="02020603050405020304"/>
                <a:cs typeface="Times New Roman" panose="02020603050405020304"/>
              </a:rPr>
              <a:t> </a:t>
            </a:r>
            <a:r>
              <a:rPr sz="2400" dirty="0">
                <a:solidFill>
                  <a:srgbClr val="212121"/>
                </a:solidFill>
                <a:latin typeface="Times New Roman" panose="02020603050405020304"/>
                <a:cs typeface="Times New Roman" panose="02020603050405020304"/>
              </a:rPr>
              <a:t>of</a:t>
            </a:r>
            <a:r>
              <a:rPr sz="2400" spc="-10" dirty="0">
                <a:solidFill>
                  <a:srgbClr val="212121"/>
                </a:solidFill>
                <a:latin typeface="Times New Roman" panose="02020603050405020304"/>
                <a:cs typeface="Times New Roman" panose="02020603050405020304"/>
              </a:rPr>
              <a:t> </a:t>
            </a:r>
            <a:r>
              <a:rPr sz="2400" dirty="0">
                <a:solidFill>
                  <a:srgbClr val="212121"/>
                </a:solidFill>
                <a:latin typeface="Times New Roman" panose="02020603050405020304"/>
                <a:cs typeface="Times New Roman" panose="02020603050405020304"/>
              </a:rPr>
              <a:t>the</a:t>
            </a:r>
            <a:r>
              <a:rPr sz="2400" spc="-10" dirty="0">
                <a:solidFill>
                  <a:srgbClr val="212121"/>
                </a:solidFill>
                <a:latin typeface="Times New Roman" panose="02020603050405020304"/>
                <a:cs typeface="Times New Roman" panose="02020603050405020304"/>
              </a:rPr>
              <a:t> DUT</a:t>
            </a:r>
            <a:r>
              <a:rPr sz="2400" spc="-25" dirty="0">
                <a:solidFill>
                  <a:srgbClr val="212121"/>
                </a:solidFill>
                <a:latin typeface="Times New Roman" panose="02020603050405020304"/>
                <a:cs typeface="Times New Roman" panose="02020603050405020304"/>
              </a:rPr>
              <a:t> </a:t>
            </a:r>
            <a:r>
              <a:rPr sz="2400" dirty="0">
                <a:solidFill>
                  <a:srgbClr val="212121"/>
                </a:solidFill>
                <a:latin typeface="Times New Roman" panose="02020603050405020304"/>
                <a:cs typeface="Times New Roman" panose="02020603050405020304"/>
              </a:rPr>
              <a:t>to</a:t>
            </a:r>
            <a:r>
              <a:rPr sz="2400" spc="-5" dirty="0">
                <a:solidFill>
                  <a:srgbClr val="212121"/>
                </a:solidFill>
                <a:latin typeface="Times New Roman" panose="02020603050405020304"/>
                <a:cs typeface="Times New Roman" panose="02020603050405020304"/>
              </a:rPr>
              <a:t> </a:t>
            </a:r>
            <a:r>
              <a:rPr sz="2400" dirty="0">
                <a:solidFill>
                  <a:srgbClr val="212121"/>
                </a:solidFill>
                <a:latin typeface="Times New Roman" panose="02020603050405020304"/>
                <a:cs typeface="Times New Roman" panose="02020603050405020304"/>
              </a:rPr>
              <a:t>stimuli.</a:t>
            </a:r>
            <a:endParaRPr sz="2400">
              <a:latin typeface="Times New Roman" panose="02020603050405020304"/>
              <a:cs typeface="Times New Roman" panose="02020603050405020304"/>
            </a:endParaRPr>
          </a:p>
          <a:p>
            <a:pPr marL="356870" indent="-344805">
              <a:lnSpc>
                <a:spcPct val="100000"/>
              </a:lnSpc>
              <a:spcBef>
                <a:spcPts val="1445"/>
              </a:spcBef>
              <a:buFont typeface="Wingdings" panose="05000000000000000000"/>
              <a:buChar char=""/>
              <a:tabLst>
                <a:tab pos="357505" algn="l"/>
              </a:tabLst>
            </a:pPr>
            <a:r>
              <a:rPr sz="2400" spc="-20" dirty="0">
                <a:solidFill>
                  <a:srgbClr val="212121"/>
                </a:solidFill>
                <a:latin typeface="Times New Roman" panose="02020603050405020304"/>
                <a:cs typeface="Times New Roman" panose="02020603050405020304"/>
              </a:rPr>
              <a:t>It</a:t>
            </a:r>
            <a:r>
              <a:rPr sz="2400" spc="25" dirty="0">
                <a:solidFill>
                  <a:srgbClr val="212121"/>
                </a:solidFill>
                <a:latin typeface="Times New Roman" panose="02020603050405020304"/>
                <a:cs typeface="Times New Roman" panose="02020603050405020304"/>
              </a:rPr>
              <a:t> </a:t>
            </a:r>
            <a:r>
              <a:rPr sz="2400" spc="-5" dirty="0">
                <a:solidFill>
                  <a:srgbClr val="212121"/>
                </a:solidFill>
                <a:latin typeface="Times New Roman" panose="02020603050405020304"/>
                <a:cs typeface="Times New Roman" panose="02020603050405020304"/>
              </a:rPr>
              <a:t>then</a:t>
            </a:r>
            <a:r>
              <a:rPr sz="2400" spc="50" dirty="0">
                <a:solidFill>
                  <a:srgbClr val="212121"/>
                </a:solidFill>
                <a:latin typeface="Times New Roman" panose="02020603050405020304"/>
                <a:cs typeface="Times New Roman" panose="02020603050405020304"/>
              </a:rPr>
              <a:t> </a:t>
            </a:r>
            <a:r>
              <a:rPr sz="2400" spc="-5" dirty="0">
                <a:solidFill>
                  <a:srgbClr val="212121"/>
                </a:solidFill>
                <a:latin typeface="Times New Roman" panose="02020603050405020304"/>
                <a:cs typeface="Times New Roman" panose="02020603050405020304"/>
              </a:rPr>
              <a:t>compares</a:t>
            </a:r>
            <a:r>
              <a:rPr sz="2400" spc="50" dirty="0">
                <a:solidFill>
                  <a:srgbClr val="212121"/>
                </a:solidFill>
                <a:latin typeface="Times New Roman" panose="02020603050405020304"/>
                <a:cs typeface="Times New Roman" panose="02020603050405020304"/>
              </a:rPr>
              <a:t> </a:t>
            </a:r>
            <a:r>
              <a:rPr sz="2400" dirty="0">
                <a:solidFill>
                  <a:srgbClr val="212121"/>
                </a:solidFill>
                <a:latin typeface="Times New Roman" panose="02020603050405020304"/>
                <a:cs typeface="Times New Roman" panose="02020603050405020304"/>
              </a:rPr>
              <a:t>the</a:t>
            </a:r>
            <a:r>
              <a:rPr sz="2400" spc="15" dirty="0">
                <a:solidFill>
                  <a:srgbClr val="212121"/>
                </a:solidFill>
                <a:latin typeface="Times New Roman" panose="02020603050405020304"/>
                <a:cs typeface="Times New Roman" panose="02020603050405020304"/>
              </a:rPr>
              <a:t> </a:t>
            </a:r>
            <a:r>
              <a:rPr sz="2400" dirty="0">
                <a:solidFill>
                  <a:srgbClr val="212121"/>
                </a:solidFill>
                <a:latin typeface="Times New Roman" panose="02020603050405020304"/>
                <a:cs typeface="Times New Roman" panose="02020603050405020304"/>
              </a:rPr>
              <a:t>response</a:t>
            </a:r>
            <a:r>
              <a:rPr sz="2400" spc="20" dirty="0">
                <a:solidFill>
                  <a:srgbClr val="212121"/>
                </a:solidFill>
                <a:latin typeface="Times New Roman" panose="02020603050405020304"/>
                <a:cs typeface="Times New Roman" panose="02020603050405020304"/>
              </a:rPr>
              <a:t> </a:t>
            </a:r>
            <a:r>
              <a:rPr sz="2400" spc="-5" dirty="0">
                <a:solidFill>
                  <a:srgbClr val="212121"/>
                </a:solidFill>
                <a:latin typeface="Times New Roman" panose="02020603050405020304"/>
                <a:cs typeface="Times New Roman" panose="02020603050405020304"/>
              </a:rPr>
              <a:t>of</a:t>
            </a:r>
            <a:r>
              <a:rPr sz="2400" spc="20" dirty="0">
                <a:solidFill>
                  <a:srgbClr val="212121"/>
                </a:solidFill>
                <a:latin typeface="Times New Roman" panose="02020603050405020304"/>
                <a:cs typeface="Times New Roman" panose="02020603050405020304"/>
              </a:rPr>
              <a:t> </a:t>
            </a:r>
            <a:r>
              <a:rPr sz="2400" dirty="0">
                <a:solidFill>
                  <a:srgbClr val="212121"/>
                </a:solidFill>
                <a:latin typeface="Times New Roman" panose="02020603050405020304"/>
                <a:cs typeface="Times New Roman" panose="02020603050405020304"/>
              </a:rPr>
              <a:t>the</a:t>
            </a:r>
            <a:r>
              <a:rPr sz="2400" spc="45" dirty="0">
                <a:solidFill>
                  <a:srgbClr val="212121"/>
                </a:solidFill>
                <a:latin typeface="Times New Roman" panose="02020603050405020304"/>
                <a:cs typeface="Times New Roman" panose="02020603050405020304"/>
              </a:rPr>
              <a:t> </a:t>
            </a:r>
            <a:r>
              <a:rPr sz="2400" dirty="0">
                <a:solidFill>
                  <a:srgbClr val="212121"/>
                </a:solidFill>
                <a:latin typeface="Times New Roman" panose="02020603050405020304"/>
                <a:cs typeface="Times New Roman" panose="02020603050405020304"/>
              </a:rPr>
              <a:t>DUT</a:t>
            </a:r>
            <a:r>
              <a:rPr sz="2400" spc="-30" dirty="0">
                <a:solidFill>
                  <a:srgbClr val="212121"/>
                </a:solidFill>
                <a:latin typeface="Times New Roman" panose="02020603050405020304"/>
                <a:cs typeface="Times New Roman" panose="02020603050405020304"/>
              </a:rPr>
              <a:t> </a:t>
            </a:r>
            <a:r>
              <a:rPr sz="2400" dirty="0">
                <a:solidFill>
                  <a:srgbClr val="212121"/>
                </a:solidFill>
                <a:latin typeface="Times New Roman" panose="02020603050405020304"/>
                <a:cs typeface="Times New Roman" panose="02020603050405020304"/>
              </a:rPr>
              <a:t>with</a:t>
            </a:r>
            <a:r>
              <a:rPr sz="2400" spc="30" dirty="0">
                <a:solidFill>
                  <a:srgbClr val="212121"/>
                </a:solidFill>
                <a:latin typeface="Times New Roman" panose="02020603050405020304"/>
                <a:cs typeface="Times New Roman" panose="02020603050405020304"/>
              </a:rPr>
              <a:t> </a:t>
            </a:r>
            <a:r>
              <a:rPr sz="2400" spc="5" dirty="0">
                <a:solidFill>
                  <a:srgbClr val="212121"/>
                </a:solidFill>
                <a:latin typeface="Times New Roman" panose="02020603050405020304"/>
                <a:cs typeface="Times New Roman" panose="02020603050405020304"/>
              </a:rPr>
              <a:t>the</a:t>
            </a:r>
            <a:r>
              <a:rPr sz="2400" spc="20" dirty="0">
                <a:solidFill>
                  <a:srgbClr val="212121"/>
                </a:solidFill>
                <a:latin typeface="Times New Roman" panose="02020603050405020304"/>
                <a:cs typeface="Times New Roman" panose="02020603050405020304"/>
              </a:rPr>
              <a:t> </a:t>
            </a:r>
            <a:r>
              <a:rPr sz="2400" spc="-5" dirty="0">
                <a:solidFill>
                  <a:srgbClr val="212121"/>
                </a:solidFill>
                <a:latin typeface="Times New Roman" panose="02020603050405020304"/>
                <a:cs typeface="Times New Roman" panose="02020603050405020304"/>
              </a:rPr>
              <a:t>correct</a:t>
            </a:r>
            <a:r>
              <a:rPr sz="2400" spc="50" dirty="0">
                <a:solidFill>
                  <a:srgbClr val="212121"/>
                </a:solidFill>
                <a:latin typeface="Times New Roman" panose="02020603050405020304"/>
                <a:cs typeface="Times New Roman" panose="02020603050405020304"/>
              </a:rPr>
              <a:t> </a:t>
            </a:r>
            <a:r>
              <a:rPr sz="2400" spc="-5" dirty="0">
                <a:solidFill>
                  <a:srgbClr val="212121"/>
                </a:solidFill>
                <a:latin typeface="Times New Roman" panose="02020603050405020304"/>
                <a:cs typeface="Times New Roman" panose="02020603050405020304"/>
              </a:rPr>
              <a:t>response</a:t>
            </a:r>
            <a:r>
              <a:rPr sz="2400" spc="40" dirty="0">
                <a:solidFill>
                  <a:srgbClr val="212121"/>
                </a:solidFill>
                <a:latin typeface="Times New Roman" panose="02020603050405020304"/>
                <a:cs typeface="Times New Roman" panose="02020603050405020304"/>
              </a:rPr>
              <a:t> </a:t>
            </a:r>
            <a:r>
              <a:rPr sz="2400" dirty="0">
                <a:solidFill>
                  <a:srgbClr val="212121"/>
                </a:solidFill>
                <a:latin typeface="Times New Roman" panose="02020603050405020304"/>
                <a:cs typeface="Times New Roman" panose="02020603050405020304"/>
              </a:rPr>
              <a:t>to</a:t>
            </a:r>
            <a:r>
              <a:rPr sz="2400" spc="30" dirty="0">
                <a:solidFill>
                  <a:srgbClr val="212121"/>
                </a:solidFill>
                <a:latin typeface="Times New Roman" panose="02020603050405020304"/>
                <a:cs typeface="Times New Roman" panose="02020603050405020304"/>
              </a:rPr>
              <a:t> </a:t>
            </a:r>
            <a:r>
              <a:rPr sz="2400" dirty="0">
                <a:solidFill>
                  <a:srgbClr val="212121"/>
                </a:solidFill>
                <a:latin typeface="Times New Roman" panose="02020603050405020304"/>
                <a:cs typeface="Times New Roman" panose="02020603050405020304"/>
              </a:rPr>
              <a:t>test</a:t>
            </a:r>
            <a:r>
              <a:rPr sz="2400" spc="50" dirty="0">
                <a:solidFill>
                  <a:srgbClr val="212121"/>
                </a:solidFill>
                <a:latin typeface="Times New Roman" panose="02020603050405020304"/>
                <a:cs typeface="Times New Roman" panose="02020603050405020304"/>
              </a:rPr>
              <a:t> </a:t>
            </a:r>
            <a:r>
              <a:rPr sz="2400" spc="-5" dirty="0">
                <a:solidFill>
                  <a:srgbClr val="212121"/>
                </a:solidFill>
                <a:latin typeface="Times New Roman" panose="02020603050405020304"/>
                <a:cs typeface="Times New Roman" panose="02020603050405020304"/>
              </a:rPr>
              <a:t>whether</a:t>
            </a:r>
            <a:r>
              <a:rPr sz="2400" spc="15" dirty="0">
                <a:solidFill>
                  <a:srgbClr val="212121"/>
                </a:solidFill>
                <a:latin typeface="Times New Roman" panose="02020603050405020304"/>
                <a:cs typeface="Times New Roman" panose="02020603050405020304"/>
              </a:rPr>
              <a:t> </a:t>
            </a:r>
            <a:r>
              <a:rPr sz="2400" dirty="0">
                <a:solidFill>
                  <a:srgbClr val="212121"/>
                </a:solidFill>
                <a:latin typeface="Times New Roman" panose="02020603050405020304"/>
                <a:cs typeface="Times New Roman" panose="02020603050405020304"/>
              </a:rPr>
              <a:t>the</a:t>
            </a:r>
            <a:endParaRPr sz="2400">
              <a:latin typeface="Times New Roman" panose="02020603050405020304"/>
              <a:cs typeface="Times New Roman" panose="02020603050405020304"/>
            </a:endParaRPr>
          </a:p>
          <a:p>
            <a:pPr marL="356870" algn="just">
              <a:lnSpc>
                <a:spcPct val="100000"/>
              </a:lnSpc>
              <a:spcBef>
                <a:spcPts val="1440"/>
              </a:spcBef>
            </a:pPr>
            <a:r>
              <a:rPr sz="2400" spc="-5" dirty="0">
                <a:solidFill>
                  <a:srgbClr val="212121"/>
                </a:solidFill>
                <a:latin typeface="Times New Roman" panose="02020603050405020304"/>
                <a:cs typeface="Times New Roman" panose="02020603050405020304"/>
              </a:rPr>
              <a:t>device</a:t>
            </a:r>
            <a:r>
              <a:rPr sz="2400" spc="-25" dirty="0">
                <a:solidFill>
                  <a:srgbClr val="212121"/>
                </a:solidFill>
                <a:latin typeface="Times New Roman" panose="02020603050405020304"/>
                <a:cs typeface="Times New Roman" panose="02020603050405020304"/>
              </a:rPr>
              <a:t> </a:t>
            </a:r>
            <a:r>
              <a:rPr sz="2400" dirty="0">
                <a:solidFill>
                  <a:srgbClr val="212121"/>
                </a:solidFill>
                <a:latin typeface="Times New Roman" panose="02020603050405020304"/>
                <a:cs typeface="Times New Roman" panose="02020603050405020304"/>
              </a:rPr>
              <a:t>is</a:t>
            </a:r>
            <a:r>
              <a:rPr sz="2400" spc="-10" dirty="0">
                <a:solidFill>
                  <a:srgbClr val="212121"/>
                </a:solidFill>
                <a:latin typeface="Times New Roman" panose="02020603050405020304"/>
                <a:cs typeface="Times New Roman" panose="02020603050405020304"/>
              </a:rPr>
              <a:t> </a:t>
            </a:r>
            <a:r>
              <a:rPr sz="2400" spc="-5" dirty="0">
                <a:solidFill>
                  <a:srgbClr val="212121"/>
                </a:solidFill>
                <a:latin typeface="Times New Roman" panose="02020603050405020304"/>
                <a:cs typeface="Times New Roman" panose="02020603050405020304"/>
              </a:rPr>
              <a:t>faulty</a:t>
            </a:r>
            <a:r>
              <a:rPr sz="2400" spc="-10" dirty="0">
                <a:solidFill>
                  <a:srgbClr val="212121"/>
                </a:solidFill>
                <a:latin typeface="Times New Roman" panose="02020603050405020304"/>
                <a:cs typeface="Times New Roman" panose="02020603050405020304"/>
              </a:rPr>
              <a:t> </a:t>
            </a:r>
            <a:r>
              <a:rPr sz="2400" dirty="0">
                <a:solidFill>
                  <a:srgbClr val="212121"/>
                </a:solidFill>
                <a:latin typeface="Times New Roman" panose="02020603050405020304"/>
                <a:cs typeface="Times New Roman" panose="02020603050405020304"/>
              </a:rPr>
              <a:t>or</a:t>
            </a:r>
            <a:r>
              <a:rPr sz="2400" spc="-20" dirty="0">
                <a:solidFill>
                  <a:srgbClr val="212121"/>
                </a:solidFill>
                <a:latin typeface="Times New Roman" panose="02020603050405020304"/>
                <a:cs typeface="Times New Roman" panose="02020603050405020304"/>
              </a:rPr>
              <a:t> </a:t>
            </a:r>
            <a:r>
              <a:rPr sz="2400" dirty="0">
                <a:solidFill>
                  <a:srgbClr val="212121"/>
                </a:solidFill>
                <a:latin typeface="Times New Roman" panose="02020603050405020304"/>
                <a:cs typeface="Times New Roman" panose="02020603050405020304"/>
              </a:rPr>
              <a:t>not.</a:t>
            </a:r>
            <a:endParaRPr sz="2400">
              <a:latin typeface="Times New Roman" panose="02020603050405020304"/>
              <a:cs typeface="Times New Roman" panose="02020603050405020304"/>
            </a:endParaRPr>
          </a:p>
          <a:p>
            <a:pPr marL="356870" marR="7620" indent="-344805" algn="just">
              <a:lnSpc>
                <a:spcPct val="150000"/>
              </a:lnSpc>
              <a:spcBef>
                <a:spcPts val="5"/>
              </a:spcBef>
              <a:buFont typeface="Wingdings" panose="05000000000000000000"/>
              <a:buChar char=""/>
              <a:tabLst>
                <a:tab pos="357505" algn="l"/>
              </a:tabLst>
            </a:pPr>
            <a:r>
              <a:rPr sz="2400" spc="-10" dirty="0">
                <a:solidFill>
                  <a:srgbClr val="212121"/>
                </a:solidFill>
                <a:latin typeface="Times New Roman" panose="02020603050405020304"/>
                <a:cs typeface="Times New Roman" panose="02020603050405020304"/>
              </a:rPr>
              <a:t>For </a:t>
            </a:r>
            <a:r>
              <a:rPr sz="2400" dirty="0">
                <a:solidFill>
                  <a:srgbClr val="212121"/>
                </a:solidFill>
                <a:latin typeface="Times New Roman" panose="02020603050405020304"/>
                <a:cs typeface="Times New Roman" panose="02020603050405020304"/>
              </a:rPr>
              <a:t>a </a:t>
            </a:r>
            <a:r>
              <a:rPr sz="2400" spc="-5" dirty="0">
                <a:solidFill>
                  <a:srgbClr val="212121"/>
                </a:solidFill>
                <a:latin typeface="Times New Roman" panose="02020603050405020304"/>
                <a:cs typeface="Times New Roman" panose="02020603050405020304"/>
              </a:rPr>
              <a:t>digital </a:t>
            </a:r>
            <a:r>
              <a:rPr sz="2400" spc="-20" dirty="0">
                <a:solidFill>
                  <a:srgbClr val="212121"/>
                </a:solidFill>
                <a:latin typeface="Times New Roman" panose="02020603050405020304"/>
                <a:cs typeface="Times New Roman" panose="02020603050405020304"/>
              </a:rPr>
              <a:t>IC, </a:t>
            </a:r>
            <a:r>
              <a:rPr sz="2400" dirty="0">
                <a:solidFill>
                  <a:srgbClr val="212121"/>
                </a:solidFill>
                <a:latin typeface="Times New Roman" panose="02020603050405020304"/>
                <a:cs typeface="Times New Roman" panose="02020603050405020304"/>
              </a:rPr>
              <a:t>the </a:t>
            </a:r>
            <a:r>
              <a:rPr sz="2400" spc="-5" dirty="0">
                <a:solidFill>
                  <a:srgbClr val="212121"/>
                </a:solidFill>
                <a:latin typeface="Times New Roman" panose="02020603050405020304"/>
                <a:cs typeface="Times New Roman" panose="02020603050405020304"/>
              </a:rPr>
              <a:t>correct response </a:t>
            </a:r>
            <a:r>
              <a:rPr sz="2400" dirty="0">
                <a:solidFill>
                  <a:srgbClr val="212121"/>
                </a:solidFill>
                <a:latin typeface="Times New Roman" panose="02020603050405020304"/>
                <a:cs typeface="Times New Roman" panose="02020603050405020304"/>
              </a:rPr>
              <a:t>is </a:t>
            </a:r>
            <a:r>
              <a:rPr sz="2400" spc="-5" dirty="0">
                <a:solidFill>
                  <a:srgbClr val="212121"/>
                </a:solidFill>
                <a:latin typeface="Times New Roman" panose="02020603050405020304"/>
                <a:cs typeface="Times New Roman" panose="02020603050405020304"/>
              </a:rPr>
              <a:t>given </a:t>
            </a:r>
            <a:r>
              <a:rPr sz="2400" dirty="0">
                <a:solidFill>
                  <a:srgbClr val="212121"/>
                </a:solidFill>
                <a:latin typeface="Times New Roman" panose="02020603050405020304"/>
                <a:cs typeface="Times New Roman" panose="02020603050405020304"/>
              </a:rPr>
              <a:t>in </a:t>
            </a:r>
            <a:r>
              <a:rPr sz="2400" spc="-10" dirty="0">
                <a:solidFill>
                  <a:srgbClr val="212121"/>
                </a:solidFill>
                <a:latin typeface="Times New Roman" panose="02020603050405020304"/>
                <a:cs typeface="Times New Roman" panose="02020603050405020304"/>
              </a:rPr>
              <a:t>the </a:t>
            </a:r>
            <a:r>
              <a:rPr sz="2400" spc="-5" dirty="0">
                <a:solidFill>
                  <a:srgbClr val="212121"/>
                </a:solidFill>
                <a:latin typeface="Times New Roman" panose="02020603050405020304"/>
                <a:cs typeface="Times New Roman" panose="02020603050405020304"/>
              </a:rPr>
              <a:t>form </a:t>
            </a:r>
            <a:r>
              <a:rPr sz="2400" dirty="0">
                <a:solidFill>
                  <a:srgbClr val="212121"/>
                </a:solidFill>
                <a:latin typeface="Times New Roman" panose="02020603050405020304"/>
                <a:cs typeface="Times New Roman" panose="02020603050405020304"/>
              </a:rPr>
              <a:t>of a truth </a:t>
            </a:r>
            <a:r>
              <a:rPr sz="2400" spc="-5" dirty="0">
                <a:solidFill>
                  <a:srgbClr val="212121"/>
                </a:solidFill>
                <a:latin typeface="Times New Roman" panose="02020603050405020304"/>
                <a:cs typeface="Times New Roman" panose="02020603050405020304"/>
              </a:rPr>
              <a:t>table. Acting </a:t>
            </a:r>
            <a:r>
              <a:rPr sz="2400" spc="-10" dirty="0">
                <a:solidFill>
                  <a:srgbClr val="212121"/>
                </a:solidFill>
                <a:latin typeface="Times New Roman" panose="02020603050405020304"/>
                <a:cs typeface="Times New Roman" panose="02020603050405020304"/>
              </a:rPr>
              <a:t>as </a:t>
            </a:r>
            <a:r>
              <a:rPr sz="2400" dirty="0">
                <a:solidFill>
                  <a:srgbClr val="212121"/>
                </a:solidFill>
                <a:latin typeface="Times New Roman" panose="02020603050405020304"/>
                <a:cs typeface="Times New Roman" panose="02020603050405020304"/>
              </a:rPr>
              <a:t>a </a:t>
            </a:r>
            <a:r>
              <a:rPr sz="2400" spc="5" dirty="0">
                <a:solidFill>
                  <a:srgbClr val="212121"/>
                </a:solidFill>
                <a:latin typeface="Times New Roman" panose="02020603050405020304"/>
                <a:cs typeface="Times New Roman" panose="02020603050405020304"/>
              </a:rPr>
              <a:t> </a:t>
            </a:r>
            <a:r>
              <a:rPr sz="2400" spc="-5" dirty="0">
                <a:solidFill>
                  <a:srgbClr val="212121"/>
                </a:solidFill>
                <a:latin typeface="Times New Roman" panose="02020603050405020304"/>
                <a:cs typeface="Times New Roman" panose="02020603050405020304"/>
              </a:rPr>
              <a:t>response </a:t>
            </a:r>
            <a:r>
              <a:rPr sz="2400" spc="-20" dirty="0">
                <a:solidFill>
                  <a:srgbClr val="212121"/>
                </a:solidFill>
                <a:latin typeface="Times New Roman" panose="02020603050405020304"/>
                <a:cs typeface="Times New Roman" panose="02020603050405020304"/>
              </a:rPr>
              <a:t>analyzer, </a:t>
            </a:r>
            <a:r>
              <a:rPr sz="2400" dirty="0">
                <a:solidFill>
                  <a:srgbClr val="212121"/>
                </a:solidFill>
                <a:latin typeface="Times New Roman" panose="02020603050405020304"/>
                <a:cs typeface="Times New Roman" panose="02020603050405020304"/>
              </a:rPr>
              <a:t>the </a:t>
            </a:r>
            <a:r>
              <a:rPr sz="2400" spc="-45" dirty="0">
                <a:solidFill>
                  <a:srgbClr val="212121"/>
                </a:solidFill>
                <a:latin typeface="Times New Roman" panose="02020603050405020304"/>
                <a:cs typeface="Times New Roman" panose="02020603050405020304"/>
              </a:rPr>
              <a:t>MATLAB </a:t>
            </a:r>
            <a:r>
              <a:rPr sz="2400" spc="-5" dirty="0">
                <a:solidFill>
                  <a:srgbClr val="212121"/>
                </a:solidFill>
                <a:latin typeface="Times New Roman" panose="02020603050405020304"/>
                <a:cs typeface="Times New Roman" panose="02020603050405020304"/>
              </a:rPr>
              <a:t>verifies </a:t>
            </a:r>
            <a:r>
              <a:rPr sz="2400" spc="-10" dirty="0">
                <a:solidFill>
                  <a:srgbClr val="212121"/>
                </a:solidFill>
                <a:latin typeface="Times New Roman" panose="02020603050405020304"/>
                <a:cs typeface="Times New Roman" panose="02020603050405020304"/>
              </a:rPr>
              <a:t>each </a:t>
            </a:r>
            <a:r>
              <a:rPr sz="2400" dirty="0">
                <a:solidFill>
                  <a:srgbClr val="212121"/>
                </a:solidFill>
                <a:latin typeface="Times New Roman" panose="02020603050405020304"/>
                <a:cs typeface="Times New Roman" panose="02020603050405020304"/>
              </a:rPr>
              <a:t>possible outcome </a:t>
            </a:r>
            <a:r>
              <a:rPr sz="2400" spc="-5" dirty="0">
                <a:solidFill>
                  <a:srgbClr val="212121"/>
                </a:solidFill>
                <a:latin typeface="Times New Roman" panose="02020603050405020304"/>
                <a:cs typeface="Times New Roman" panose="02020603050405020304"/>
              </a:rPr>
              <a:t>according </a:t>
            </a:r>
            <a:r>
              <a:rPr sz="2400" dirty="0">
                <a:solidFill>
                  <a:srgbClr val="212121"/>
                </a:solidFill>
                <a:latin typeface="Times New Roman" panose="02020603050405020304"/>
                <a:cs typeface="Times New Roman" panose="02020603050405020304"/>
              </a:rPr>
              <a:t>to the truth </a:t>
            </a:r>
            <a:r>
              <a:rPr sz="2400" spc="5" dirty="0">
                <a:solidFill>
                  <a:srgbClr val="212121"/>
                </a:solidFill>
                <a:latin typeface="Times New Roman" panose="02020603050405020304"/>
                <a:cs typeface="Times New Roman" panose="02020603050405020304"/>
              </a:rPr>
              <a:t> </a:t>
            </a:r>
            <a:r>
              <a:rPr sz="2400" spc="-5" dirty="0">
                <a:solidFill>
                  <a:srgbClr val="212121"/>
                </a:solidFill>
                <a:latin typeface="Times New Roman" panose="02020603050405020304"/>
                <a:cs typeface="Times New Roman" panose="02020603050405020304"/>
              </a:rPr>
              <a:t>table</a:t>
            </a:r>
            <a:r>
              <a:rPr sz="2400" spc="-15" dirty="0">
                <a:solidFill>
                  <a:srgbClr val="212121"/>
                </a:solidFill>
                <a:latin typeface="Times New Roman" panose="02020603050405020304"/>
                <a:cs typeface="Times New Roman" panose="02020603050405020304"/>
              </a:rPr>
              <a:t> </a:t>
            </a:r>
            <a:r>
              <a:rPr sz="2400" spc="-5" dirty="0">
                <a:solidFill>
                  <a:srgbClr val="212121"/>
                </a:solidFill>
                <a:latin typeface="Times New Roman" panose="02020603050405020304"/>
                <a:cs typeface="Times New Roman" panose="02020603050405020304"/>
              </a:rPr>
              <a:t>of</a:t>
            </a:r>
            <a:r>
              <a:rPr sz="2400" spc="-10" dirty="0">
                <a:solidFill>
                  <a:srgbClr val="212121"/>
                </a:solidFill>
                <a:latin typeface="Times New Roman" panose="02020603050405020304"/>
                <a:cs typeface="Times New Roman" panose="02020603050405020304"/>
              </a:rPr>
              <a:t> </a:t>
            </a:r>
            <a:r>
              <a:rPr sz="2400" dirty="0">
                <a:solidFill>
                  <a:srgbClr val="212121"/>
                </a:solidFill>
                <a:latin typeface="Times New Roman" panose="02020603050405020304"/>
                <a:cs typeface="Times New Roman" panose="02020603050405020304"/>
              </a:rPr>
              <a:t>a</a:t>
            </a:r>
            <a:r>
              <a:rPr sz="2400" spc="-15" dirty="0">
                <a:solidFill>
                  <a:srgbClr val="212121"/>
                </a:solidFill>
                <a:latin typeface="Times New Roman" panose="02020603050405020304"/>
                <a:cs typeface="Times New Roman" panose="02020603050405020304"/>
              </a:rPr>
              <a:t> </a:t>
            </a:r>
            <a:r>
              <a:rPr sz="2400" spc="-5" dirty="0">
                <a:solidFill>
                  <a:srgbClr val="212121"/>
                </a:solidFill>
                <a:latin typeface="Times New Roman" panose="02020603050405020304"/>
                <a:cs typeface="Times New Roman" panose="02020603050405020304"/>
              </a:rPr>
              <a:t>particular</a:t>
            </a:r>
            <a:r>
              <a:rPr sz="2400" dirty="0">
                <a:solidFill>
                  <a:srgbClr val="212121"/>
                </a:solidFill>
                <a:latin typeface="Times New Roman" panose="02020603050405020304"/>
                <a:cs typeface="Times New Roman" panose="02020603050405020304"/>
              </a:rPr>
              <a:t> </a:t>
            </a:r>
            <a:r>
              <a:rPr sz="2400" spc="-20" dirty="0">
                <a:solidFill>
                  <a:srgbClr val="212121"/>
                </a:solidFill>
                <a:latin typeface="Times New Roman" panose="02020603050405020304"/>
                <a:cs typeface="Times New Roman" panose="02020603050405020304"/>
              </a:rPr>
              <a:t>IC.</a:t>
            </a:r>
            <a:endParaRPr sz="2400">
              <a:latin typeface="Times New Roman" panose="02020603050405020304"/>
              <a:cs typeface="Times New Roman" panose="02020603050405020304"/>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7244" y="1648510"/>
            <a:ext cx="5413375" cy="4298315"/>
          </a:xfrm>
          <a:prstGeom prst="rect">
            <a:avLst/>
          </a:prstGeom>
        </p:spPr>
        <p:txBody>
          <a:bodyPr vert="horz" wrap="square" lIns="0" tIns="98425" rIns="0" bIns="0" rtlCol="0">
            <a:spAutoFit/>
          </a:bodyPr>
          <a:lstStyle/>
          <a:p>
            <a:pPr marL="12700">
              <a:lnSpc>
                <a:spcPct val="100000"/>
              </a:lnSpc>
              <a:spcBef>
                <a:spcPts val="775"/>
              </a:spcBef>
            </a:pPr>
            <a:r>
              <a:rPr sz="2600" b="1" spc="-60" dirty="0">
                <a:latin typeface="Times New Roman" panose="02020603050405020304"/>
                <a:cs typeface="Times New Roman" panose="02020603050405020304"/>
              </a:rPr>
              <a:t>ADVANTAGES</a:t>
            </a:r>
            <a:endParaRPr sz="2600">
              <a:latin typeface="Times New Roman" panose="02020603050405020304"/>
              <a:cs typeface="Times New Roman" panose="02020603050405020304"/>
            </a:endParaRPr>
          </a:p>
          <a:p>
            <a:pPr marL="241300" indent="-228600">
              <a:lnSpc>
                <a:spcPct val="100000"/>
              </a:lnSpc>
              <a:spcBef>
                <a:spcPts val="675"/>
              </a:spcBef>
              <a:buFont typeface="Arial MT"/>
              <a:buChar char="•"/>
              <a:tabLst>
                <a:tab pos="241300" algn="l"/>
              </a:tabLst>
            </a:pPr>
            <a:r>
              <a:rPr sz="2600" spc="-5" dirty="0">
                <a:latin typeface="Times New Roman" panose="02020603050405020304"/>
                <a:cs typeface="Times New Roman" panose="02020603050405020304"/>
              </a:rPr>
              <a:t>Less</a:t>
            </a:r>
            <a:r>
              <a:rPr sz="2600" spc="-20" dirty="0">
                <a:latin typeface="Times New Roman" panose="02020603050405020304"/>
                <a:cs typeface="Times New Roman" panose="02020603050405020304"/>
              </a:rPr>
              <a:t> </a:t>
            </a:r>
            <a:r>
              <a:rPr sz="2600" spc="-5" dirty="0">
                <a:latin typeface="Times New Roman" panose="02020603050405020304"/>
                <a:cs typeface="Times New Roman" panose="02020603050405020304"/>
              </a:rPr>
              <a:t>Expensive</a:t>
            </a:r>
            <a:endParaRPr sz="2600">
              <a:latin typeface="Times New Roman" panose="02020603050405020304"/>
              <a:cs typeface="Times New Roman" panose="02020603050405020304"/>
            </a:endParaRPr>
          </a:p>
          <a:p>
            <a:pPr marL="241300" indent="-228600">
              <a:lnSpc>
                <a:spcPct val="100000"/>
              </a:lnSpc>
              <a:spcBef>
                <a:spcPts val="695"/>
              </a:spcBef>
              <a:buFont typeface="Arial MT"/>
              <a:buChar char="•"/>
              <a:tabLst>
                <a:tab pos="241300" algn="l"/>
              </a:tabLst>
            </a:pPr>
            <a:r>
              <a:rPr sz="2600" spc="-10" dirty="0">
                <a:latin typeface="Times New Roman" panose="02020603050405020304"/>
                <a:cs typeface="Times New Roman" panose="02020603050405020304"/>
              </a:rPr>
              <a:t>No </a:t>
            </a:r>
            <a:r>
              <a:rPr sz="2600" spc="-5" dirty="0">
                <a:latin typeface="Times New Roman" panose="02020603050405020304"/>
                <a:cs typeface="Times New Roman" panose="02020603050405020304"/>
              </a:rPr>
              <a:t>External</a:t>
            </a:r>
            <a:r>
              <a:rPr sz="2600" spc="10" dirty="0">
                <a:latin typeface="Times New Roman" panose="02020603050405020304"/>
                <a:cs typeface="Times New Roman" panose="02020603050405020304"/>
              </a:rPr>
              <a:t> </a:t>
            </a:r>
            <a:r>
              <a:rPr sz="2600" spc="-5" dirty="0">
                <a:latin typeface="Times New Roman" panose="02020603050405020304"/>
                <a:cs typeface="Times New Roman" panose="02020603050405020304"/>
              </a:rPr>
              <a:t>Power</a:t>
            </a:r>
            <a:r>
              <a:rPr sz="2600" spc="10" dirty="0">
                <a:latin typeface="Times New Roman" panose="02020603050405020304"/>
                <a:cs typeface="Times New Roman" panose="02020603050405020304"/>
              </a:rPr>
              <a:t> </a:t>
            </a:r>
            <a:r>
              <a:rPr sz="2600" spc="-5" dirty="0">
                <a:latin typeface="Times New Roman" panose="02020603050405020304"/>
                <a:cs typeface="Times New Roman" panose="02020603050405020304"/>
              </a:rPr>
              <a:t>Supply</a:t>
            </a:r>
            <a:r>
              <a:rPr sz="2600" spc="10" dirty="0">
                <a:latin typeface="Times New Roman" panose="02020603050405020304"/>
                <a:cs typeface="Times New Roman" panose="02020603050405020304"/>
              </a:rPr>
              <a:t> </a:t>
            </a:r>
            <a:r>
              <a:rPr sz="2600" spc="-5" dirty="0">
                <a:latin typeface="Times New Roman" panose="02020603050405020304"/>
                <a:cs typeface="Times New Roman" panose="02020603050405020304"/>
              </a:rPr>
              <a:t>Is</a:t>
            </a:r>
            <a:r>
              <a:rPr sz="2600" spc="-10" dirty="0">
                <a:latin typeface="Times New Roman" panose="02020603050405020304"/>
                <a:cs typeface="Times New Roman" panose="02020603050405020304"/>
              </a:rPr>
              <a:t> </a:t>
            </a:r>
            <a:r>
              <a:rPr sz="2600" spc="-5" dirty="0">
                <a:latin typeface="Times New Roman" panose="02020603050405020304"/>
                <a:cs typeface="Times New Roman" panose="02020603050405020304"/>
              </a:rPr>
              <a:t>Required</a:t>
            </a:r>
            <a:endParaRPr sz="2600">
              <a:latin typeface="Times New Roman" panose="02020603050405020304"/>
              <a:cs typeface="Times New Roman" panose="02020603050405020304"/>
            </a:endParaRPr>
          </a:p>
          <a:p>
            <a:pPr marL="241300" indent="-228600">
              <a:lnSpc>
                <a:spcPct val="100000"/>
              </a:lnSpc>
              <a:spcBef>
                <a:spcPts val="700"/>
              </a:spcBef>
              <a:buFont typeface="Arial MT"/>
              <a:buChar char="•"/>
              <a:tabLst>
                <a:tab pos="241300" algn="l"/>
              </a:tabLst>
            </a:pPr>
            <a:r>
              <a:rPr sz="2600" spc="-55" dirty="0">
                <a:latin typeface="Times New Roman" panose="02020603050405020304"/>
                <a:cs typeface="Times New Roman" panose="02020603050405020304"/>
              </a:rPr>
              <a:t>MATLAB</a:t>
            </a:r>
            <a:r>
              <a:rPr sz="2600" spc="-5" dirty="0">
                <a:latin typeface="Times New Roman" panose="02020603050405020304"/>
                <a:cs typeface="Times New Roman" panose="02020603050405020304"/>
              </a:rPr>
              <a:t> Interfacing</a:t>
            </a:r>
            <a:endParaRPr sz="2600">
              <a:latin typeface="Times New Roman" panose="02020603050405020304"/>
              <a:cs typeface="Times New Roman" panose="02020603050405020304"/>
            </a:endParaRPr>
          </a:p>
          <a:p>
            <a:pPr marL="241300" indent="-228600">
              <a:lnSpc>
                <a:spcPct val="100000"/>
              </a:lnSpc>
              <a:spcBef>
                <a:spcPts val="670"/>
              </a:spcBef>
              <a:buFont typeface="Arial MT"/>
              <a:buChar char="•"/>
              <a:tabLst>
                <a:tab pos="241300" algn="l"/>
              </a:tabLst>
            </a:pPr>
            <a:r>
              <a:rPr sz="2600" spc="-5" dirty="0">
                <a:latin typeface="Times New Roman" panose="02020603050405020304"/>
                <a:cs typeface="Times New Roman" panose="02020603050405020304"/>
              </a:rPr>
              <a:t>Light</a:t>
            </a:r>
            <a:r>
              <a:rPr sz="2600" spc="-65" dirty="0">
                <a:latin typeface="Times New Roman" panose="02020603050405020304"/>
                <a:cs typeface="Times New Roman" panose="02020603050405020304"/>
              </a:rPr>
              <a:t> </a:t>
            </a:r>
            <a:r>
              <a:rPr sz="2600" spc="-45" dirty="0">
                <a:latin typeface="Times New Roman" panose="02020603050405020304"/>
                <a:cs typeface="Times New Roman" panose="02020603050405020304"/>
              </a:rPr>
              <a:t>Weight</a:t>
            </a:r>
            <a:endParaRPr sz="2600">
              <a:latin typeface="Times New Roman" panose="02020603050405020304"/>
              <a:cs typeface="Times New Roman" panose="02020603050405020304"/>
            </a:endParaRPr>
          </a:p>
          <a:p>
            <a:pPr marL="241300" indent="-228600">
              <a:lnSpc>
                <a:spcPct val="100000"/>
              </a:lnSpc>
              <a:spcBef>
                <a:spcPts val="700"/>
              </a:spcBef>
              <a:buFont typeface="Arial MT"/>
              <a:buChar char="•"/>
              <a:tabLst>
                <a:tab pos="241300" algn="l"/>
              </a:tabLst>
            </a:pPr>
            <a:r>
              <a:rPr sz="2600" spc="-5" dirty="0">
                <a:latin typeface="Times New Roman" panose="02020603050405020304"/>
                <a:cs typeface="Times New Roman" panose="02020603050405020304"/>
              </a:rPr>
              <a:t>Portable</a:t>
            </a:r>
            <a:endParaRPr sz="2600">
              <a:latin typeface="Times New Roman" panose="02020603050405020304"/>
              <a:cs typeface="Times New Roman" panose="02020603050405020304"/>
            </a:endParaRPr>
          </a:p>
          <a:p>
            <a:pPr marL="12700">
              <a:lnSpc>
                <a:spcPct val="100000"/>
              </a:lnSpc>
              <a:spcBef>
                <a:spcPts val="695"/>
              </a:spcBef>
            </a:pPr>
            <a:r>
              <a:rPr sz="2600" b="1" spc="-50" dirty="0">
                <a:latin typeface="Times New Roman" panose="02020603050405020304"/>
                <a:cs typeface="Times New Roman" panose="02020603050405020304"/>
              </a:rPr>
              <a:t>DISADVANTAGES</a:t>
            </a:r>
            <a:endParaRPr sz="2600">
              <a:latin typeface="Times New Roman" panose="02020603050405020304"/>
              <a:cs typeface="Times New Roman" panose="02020603050405020304"/>
            </a:endParaRPr>
          </a:p>
          <a:p>
            <a:pPr marL="241300" indent="-228600">
              <a:lnSpc>
                <a:spcPct val="100000"/>
              </a:lnSpc>
              <a:spcBef>
                <a:spcPts val="365"/>
              </a:spcBef>
              <a:buFont typeface="Arial MT"/>
              <a:buChar char="•"/>
              <a:tabLst>
                <a:tab pos="241300" algn="l"/>
              </a:tabLst>
            </a:pPr>
            <a:r>
              <a:rPr sz="2600" spc="-5" dirty="0">
                <a:latin typeface="Times New Roman" panose="02020603050405020304"/>
                <a:cs typeface="Times New Roman" panose="02020603050405020304"/>
              </a:rPr>
              <a:t>Internal</a:t>
            </a:r>
            <a:r>
              <a:rPr sz="2600" spc="10" dirty="0">
                <a:latin typeface="Times New Roman" panose="02020603050405020304"/>
                <a:cs typeface="Times New Roman" panose="02020603050405020304"/>
              </a:rPr>
              <a:t> </a:t>
            </a:r>
            <a:r>
              <a:rPr sz="2600" spc="-5" dirty="0">
                <a:latin typeface="Times New Roman" panose="02020603050405020304"/>
                <a:cs typeface="Times New Roman" panose="02020603050405020304"/>
              </a:rPr>
              <a:t>Codes</a:t>
            </a:r>
            <a:r>
              <a:rPr sz="2600" spc="-15" dirty="0">
                <a:latin typeface="Times New Roman" panose="02020603050405020304"/>
                <a:cs typeface="Times New Roman" panose="02020603050405020304"/>
              </a:rPr>
              <a:t> may</a:t>
            </a:r>
            <a:r>
              <a:rPr sz="2600" spc="35" dirty="0">
                <a:latin typeface="Times New Roman" panose="02020603050405020304"/>
                <a:cs typeface="Times New Roman" panose="02020603050405020304"/>
              </a:rPr>
              <a:t> </a:t>
            </a:r>
            <a:r>
              <a:rPr sz="2600" spc="-5" dirty="0">
                <a:latin typeface="Times New Roman" panose="02020603050405020304"/>
                <a:cs typeface="Times New Roman" panose="02020603050405020304"/>
              </a:rPr>
              <a:t>corrupt</a:t>
            </a:r>
            <a:r>
              <a:rPr sz="2600" spc="10" dirty="0">
                <a:latin typeface="Times New Roman" panose="02020603050405020304"/>
                <a:cs typeface="Times New Roman" panose="02020603050405020304"/>
              </a:rPr>
              <a:t> </a:t>
            </a:r>
            <a:r>
              <a:rPr sz="2600" spc="-10" dirty="0">
                <a:latin typeface="Times New Roman" panose="02020603050405020304"/>
                <a:cs typeface="Times New Roman" panose="02020603050405020304"/>
              </a:rPr>
              <a:t>sometimes</a:t>
            </a:r>
            <a:endParaRPr sz="2600">
              <a:latin typeface="Times New Roman" panose="02020603050405020304"/>
              <a:cs typeface="Times New Roman" panose="02020603050405020304"/>
            </a:endParaRPr>
          </a:p>
          <a:p>
            <a:pPr marL="323215" indent="-311150">
              <a:lnSpc>
                <a:spcPct val="100000"/>
              </a:lnSpc>
              <a:spcBef>
                <a:spcPts val="385"/>
              </a:spcBef>
              <a:buFont typeface="Arial MT"/>
              <a:buChar char="•"/>
              <a:tabLst>
                <a:tab pos="323215" algn="l"/>
                <a:tab pos="323850" algn="l"/>
              </a:tabLst>
            </a:pPr>
            <a:r>
              <a:rPr sz="2600" spc="-5" dirty="0">
                <a:latin typeface="Times New Roman" panose="02020603050405020304"/>
                <a:cs typeface="Times New Roman" panose="02020603050405020304"/>
              </a:rPr>
              <a:t>Cable</a:t>
            </a:r>
            <a:r>
              <a:rPr sz="2600" spc="-10" dirty="0">
                <a:latin typeface="Times New Roman" panose="02020603050405020304"/>
                <a:cs typeface="Times New Roman" panose="02020603050405020304"/>
              </a:rPr>
              <a:t> problems</a:t>
            </a:r>
            <a:endParaRPr sz="2600">
              <a:latin typeface="Times New Roman" panose="02020603050405020304"/>
              <a:cs typeface="Times New Roman" panose="02020603050405020304"/>
            </a:endParaRPr>
          </a:p>
        </p:txBody>
      </p:sp>
      <p:sp>
        <p:nvSpPr>
          <p:cNvPr id="4" name="object 4"/>
          <p:cNvSpPr txBox="1">
            <a:spLocks noGrp="1"/>
          </p:cNvSpPr>
          <p:nvPr>
            <p:ph type="title"/>
          </p:nvPr>
        </p:nvSpPr>
        <p:spPr>
          <a:xfrm>
            <a:off x="1295780" y="680669"/>
            <a:ext cx="8924290" cy="695325"/>
          </a:xfrm>
          <a:prstGeom prst="rect">
            <a:avLst/>
          </a:prstGeom>
        </p:spPr>
        <p:txBody>
          <a:bodyPr vert="horz" wrap="square" lIns="0" tIns="12065" rIns="0" bIns="0" rtlCol="0">
            <a:spAutoFit/>
          </a:bodyPr>
          <a:lstStyle/>
          <a:p>
            <a:pPr marL="12700">
              <a:lnSpc>
                <a:spcPct val="100000"/>
              </a:lnSpc>
              <a:spcBef>
                <a:spcPts val="95"/>
              </a:spcBef>
            </a:pPr>
            <a:r>
              <a:rPr spc="-75" dirty="0"/>
              <a:t>ADVANTGES</a:t>
            </a:r>
            <a:r>
              <a:rPr spc="50" dirty="0"/>
              <a:t> </a:t>
            </a:r>
            <a:r>
              <a:rPr spc="-5" dirty="0"/>
              <a:t>&amp;</a:t>
            </a:r>
            <a:r>
              <a:rPr spc="-15" dirty="0"/>
              <a:t> </a:t>
            </a:r>
            <a:r>
              <a:rPr spc="-80" dirty="0"/>
              <a:t>DISADVANTAGES</a:t>
            </a:r>
          </a:p>
        </p:txBody>
      </p:sp>
      <p:grpSp>
        <p:nvGrpSpPr>
          <p:cNvPr id="5" name="object 5"/>
          <p:cNvGrpSpPr/>
          <p:nvPr/>
        </p:nvGrpSpPr>
        <p:grpSpPr>
          <a:xfrm>
            <a:off x="222504" y="438912"/>
            <a:ext cx="11750040" cy="6075045"/>
            <a:chOff x="222504" y="438912"/>
            <a:chExt cx="11750040" cy="6075045"/>
          </a:xfrm>
        </p:grpSpPr>
        <p:sp>
          <p:nvSpPr>
            <p:cNvPr id="6" name="object 6"/>
            <p:cNvSpPr/>
            <p:nvPr/>
          </p:nvSpPr>
          <p:spPr>
            <a:xfrm>
              <a:off x="236220" y="452628"/>
              <a:ext cx="11722735" cy="6047740"/>
            </a:xfrm>
            <a:custGeom>
              <a:avLst/>
              <a:gdLst/>
              <a:ahLst/>
              <a:cxnLst/>
              <a:rect l="l" t="t" r="r" b="b"/>
              <a:pathLst>
                <a:path w="11722735" h="6047740">
                  <a:moveTo>
                    <a:pt x="0" y="6047232"/>
                  </a:moveTo>
                  <a:lnTo>
                    <a:pt x="11722608" y="6047232"/>
                  </a:lnTo>
                  <a:lnTo>
                    <a:pt x="11722608" y="0"/>
                  </a:lnTo>
                  <a:lnTo>
                    <a:pt x="0" y="0"/>
                  </a:lnTo>
                  <a:lnTo>
                    <a:pt x="0" y="6047232"/>
                  </a:lnTo>
                  <a:close/>
                </a:path>
              </a:pathLst>
            </a:custGeom>
            <a:ln w="27432">
              <a:solidFill>
                <a:srgbClr val="000000"/>
              </a:solidFill>
            </a:ln>
          </p:spPr>
          <p:txBody>
            <a:bodyPr wrap="square" lIns="0" tIns="0" rIns="0" bIns="0" rtlCol="0"/>
            <a:lstStyle/>
            <a:p>
              <a:endParaRPr/>
            </a:p>
          </p:txBody>
        </p:sp>
        <p:pic>
          <p:nvPicPr>
            <p:cNvPr id="7" name="object 7"/>
            <p:cNvPicPr/>
            <p:nvPr/>
          </p:nvPicPr>
          <p:blipFill>
            <a:blip r:embed="rId4" cstate="print"/>
            <a:stretch>
              <a:fillRect/>
            </a:stretch>
          </p:blipFill>
          <p:spPr>
            <a:xfrm>
              <a:off x="405384" y="630936"/>
              <a:ext cx="865632" cy="856488"/>
            </a:xfrm>
            <a:prstGeom prst="rect">
              <a:avLst/>
            </a:prstGeom>
          </p:spPr>
        </p:pic>
        <p:pic>
          <p:nvPicPr>
            <p:cNvPr id="8" name="object 8"/>
            <p:cNvPicPr/>
            <p:nvPr/>
          </p:nvPicPr>
          <p:blipFill>
            <a:blip r:embed="rId5" cstate="print"/>
            <a:stretch>
              <a:fillRect/>
            </a:stretch>
          </p:blipFill>
          <p:spPr>
            <a:xfrm>
              <a:off x="10625327" y="569976"/>
              <a:ext cx="1143000" cy="819912"/>
            </a:xfrm>
            <a:prstGeom prst="rect">
              <a:avLst/>
            </a:prstGeom>
          </p:spPr>
        </p:pic>
      </p:grpSp>
      <p:sp>
        <p:nvSpPr>
          <p:cNvPr id="9" name="object 9"/>
          <p:cNvSpPr txBox="1"/>
          <p:nvPr/>
        </p:nvSpPr>
        <p:spPr>
          <a:xfrm>
            <a:off x="312216" y="218948"/>
            <a:ext cx="1637030" cy="179070"/>
          </a:xfrm>
          <a:prstGeom prst="rect">
            <a:avLst/>
          </a:prstGeom>
        </p:spPr>
        <p:txBody>
          <a:bodyPr vert="horz" wrap="square" lIns="0" tIns="13335" rIns="0" bIns="0" rtlCol="0">
            <a:spAutoFit/>
          </a:bodyPr>
          <a:lstStyle/>
          <a:p>
            <a:pPr marL="12700">
              <a:lnSpc>
                <a:spcPct val="100000"/>
              </a:lnSpc>
              <a:spcBef>
                <a:spcPts val="105"/>
              </a:spcBef>
            </a:pPr>
            <a:r>
              <a:rPr sz="1000" dirty="0">
                <a:latin typeface="Times New Roman" panose="02020603050405020304"/>
                <a:cs typeface="Times New Roman" panose="02020603050405020304"/>
              </a:rPr>
              <a:t>IC</a:t>
            </a:r>
            <a:r>
              <a:rPr sz="1000" spc="-15" dirty="0">
                <a:latin typeface="Times New Roman" panose="02020603050405020304"/>
                <a:cs typeface="Times New Roman" panose="02020603050405020304"/>
              </a:rPr>
              <a:t> </a:t>
            </a:r>
            <a:r>
              <a:rPr sz="1000" spc="5" dirty="0">
                <a:latin typeface="Times New Roman" panose="02020603050405020304"/>
                <a:cs typeface="Times New Roman" panose="02020603050405020304"/>
              </a:rPr>
              <a:t>TE</a:t>
            </a:r>
            <a:r>
              <a:rPr sz="1000" spc="-10" dirty="0">
                <a:latin typeface="Times New Roman" panose="02020603050405020304"/>
                <a:cs typeface="Times New Roman" panose="02020603050405020304"/>
              </a:rPr>
              <a:t>S</a:t>
            </a:r>
            <a:r>
              <a:rPr sz="1000" spc="5" dirty="0">
                <a:latin typeface="Times New Roman" panose="02020603050405020304"/>
                <a:cs typeface="Times New Roman" panose="02020603050405020304"/>
              </a:rPr>
              <a:t>TER</a:t>
            </a:r>
            <a:r>
              <a:rPr sz="1000" spc="-60" dirty="0">
                <a:latin typeface="Times New Roman" panose="02020603050405020304"/>
                <a:cs typeface="Times New Roman" panose="02020603050405020304"/>
              </a:rPr>
              <a:t> </a:t>
            </a:r>
            <a:r>
              <a:rPr sz="1000" spc="-30" dirty="0">
                <a:latin typeface="Times New Roman" panose="02020603050405020304"/>
                <a:cs typeface="Times New Roman" panose="02020603050405020304"/>
              </a:rPr>
              <a:t>U</a:t>
            </a:r>
            <a:r>
              <a:rPr sz="1000" spc="-10" dirty="0">
                <a:latin typeface="Times New Roman" panose="02020603050405020304"/>
                <a:cs typeface="Times New Roman" panose="02020603050405020304"/>
              </a:rPr>
              <a:t>S</a:t>
            </a:r>
            <a:r>
              <a:rPr sz="1000" dirty="0">
                <a:latin typeface="Times New Roman" panose="02020603050405020304"/>
                <a:cs typeface="Times New Roman" panose="02020603050405020304"/>
              </a:rPr>
              <a:t>I</a:t>
            </a:r>
            <a:r>
              <a:rPr sz="1000" spc="-5" dirty="0">
                <a:latin typeface="Times New Roman" panose="02020603050405020304"/>
                <a:cs typeface="Times New Roman" panose="02020603050405020304"/>
              </a:rPr>
              <a:t>N</a:t>
            </a:r>
            <a:r>
              <a:rPr sz="1000" spc="5" dirty="0">
                <a:latin typeface="Times New Roman" panose="02020603050405020304"/>
                <a:cs typeface="Times New Roman" panose="02020603050405020304"/>
              </a:rPr>
              <a:t>G</a:t>
            </a:r>
            <a:r>
              <a:rPr sz="1000" spc="25" dirty="0">
                <a:latin typeface="Times New Roman" panose="02020603050405020304"/>
                <a:cs typeface="Times New Roman" panose="02020603050405020304"/>
              </a:rPr>
              <a:t> </a:t>
            </a:r>
            <a:r>
              <a:rPr sz="1000" spc="-5" dirty="0">
                <a:latin typeface="Times New Roman" panose="02020603050405020304"/>
                <a:cs typeface="Times New Roman" panose="02020603050405020304"/>
              </a:rPr>
              <a:t>MA</a:t>
            </a:r>
            <a:r>
              <a:rPr sz="1000" spc="5" dirty="0">
                <a:latin typeface="Times New Roman" panose="02020603050405020304"/>
                <a:cs typeface="Times New Roman" panose="02020603050405020304"/>
              </a:rPr>
              <a:t>T</a:t>
            </a:r>
            <a:r>
              <a:rPr sz="1000" spc="-20" dirty="0">
                <a:latin typeface="Times New Roman" panose="02020603050405020304"/>
                <a:cs typeface="Times New Roman" panose="02020603050405020304"/>
              </a:rPr>
              <a:t>L</a:t>
            </a:r>
            <a:r>
              <a:rPr sz="1000" spc="-5" dirty="0">
                <a:latin typeface="Times New Roman" panose="02020603050405020304"/>
                <a:cs typeface="Times New Roman" panose="02020603050405020304"/>
              </a:rPr>
              <a:t>A</a:t>
            </a:r>
            <a:r>
              <a:rPr sz="1000" spc="5" dirty="0">
                <a:latin typeface="Times New Roman" panose="02020603050405020304"/>
                <a:cs typeface="Times New Roman" panose="02020603050405020304"/>
              </a:rPr>
              <a:t>B</a:t>
            </a:r>
            <a:endParaRPr sz="1000">
              <a:latin typeface="Times New Roman" panose="02020603050405020304"/>
              <a:cs typeface="Times New Roman" panose="02020603050405020304"/>
            </a:endParaRPr>
          </a:p>
        </p:txBody>
      </p:sp>
      <p:sp>
        <p:nvSpPr>
          <p:cNvPr id="10" name="object 9"/>
          <p:cNvSpPr txBox="1">
            <a:spLocks noGrp="1"/>
          </p:cNvSpPr>
          <p:nvPr>
            <p:ph type="ftr" sz="quarter" idx="5"/>
            <p:custDataLst>
              <p:tags r:id="rId1"/>
            </p:custDataLst>
          </p:nvPr>
        </p:nvSpPr>
        <p:spPr>
          <a:prstGeom prst="rect">
            <a:avLst/>
          </a:prstGeom>
        </p:spPr>
        <p:txBody>
          <a:bodyPr vert="horz" wrap="square" lIns="0" tIns="0" rIns="0" bIns="0" rtlCol="0">
            <a:spAutoFit/>
          </a:bodyPr>
          <a:lstStyle/>
          <a:p>
            <a:pPr marL="12700">
              <a:lnSpc>
                <a:spcPts val="1240"/>
              </a:lnSpc>
            </a:pPr>
            <a:r>
              <a:rPr spc="-30" dirty="0"/>
              <a:t>DEPT.</a:t>
            </a:r>
            <a:r>
              <a:rPr spc="-15" dirty="0"/>
              <a:t> </a:t>
            </a:r>
            <a:r>
              <a:rPr spc="-5" dirty="0"/>
              <a:t>OF</a:t>
            </a:r>
            <a:r>
              <a:rPr spc="-35" dirty="0"/>
              <a:t> </a:t>
            </a:r>
            <a:r>
              <a:rPr spc="-10" dirty="0"/>
              <a:t>EEE</a:t>
            </a:r>
          </a:p>
        </p:txBody>
      </p:sp>
      <p:sp>
        <p:nvSpPr>
          <p:cNvPr id="11" name="object 9"/>
          <p:cNvSpPr txBox="1">
            <a:spLocks noGrp="1"/>
          </p:cNvSpPr>
          <p:nvPr>
            <p:ph type="dt" sz="half" idx="6"/>
            <p:custDataLst>
              <p:tags r:id="rId2"/>
            </p:custDataLst>
          </p:nvPr>
        </p:nvSpPr>
        <p:spPr>
          <a:xfrm>
            <a:off x="10723626" y="6584086"/>
            <a:ext cx="528954" cy="177800"/>
          </a:xfrm>
          <a:prstGeom prst="rect">
            <a:avLst/>
          </a:prstGeom>
        </p:spPr>
        <p:txBody>
          <a:bodyPr vert="horz" wrap="square" lIns="0" tIns="0" rIns="0" bIns="0" rtlCol="0">
            <a:spAutoFit/>
          </a:bodyPr>
          <a:lstStyle/>
          <a:p>
            <a:pPr marL="12700">
              <a:lnSpc>
                <a:spcPts val="1240"/>
              </a:lnSpc>
            </a:pPr>
            <a:r>
              <a:rPr spc="-10" dirty="0"/>
              <a:t>2023-24</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977</Words>
  <Application>Microsoft Office PowerPoint</Application>
  <PresentationFormat>Widescreen</PresentationFormat>
  <Paragraphs>160</Paragraphs>
  <Slides>15</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MT</vt:lpstr>
      <vt:lpstr>Calibri</vt:lpstr>
      <vt:lpstr>Times New Roman</vt:lpstr>
      <vt:lpstr>Wingdings</vt:lpstr>
      <vt:lpstr>Office Theme</vt:lpstr>
      <vt:lpstr>VISVESVARAYA TECHNOLOGICAL UNIVERSITY</vt:lpstr>
      <vt:lpstr>CONTENTS</vt:lpstr>
      <vt:lpstr>ABSTRACT</vt:lpstr>
      <vt:lpstr>INTRODUCTION</vt:lpstr>
      <vt:lpstr>LITERATURE SURVEY</vt:lpstr>
      <vt:lpstr>BLOCK DIAGRAM</vt:lpstr>
      <vt:lpstr>CIRCUIT DIAGRAM</vt:lpstr>
      <vt:lpstr>WORKING PRINCIPLE</vt:lpstr>
      <vt:lpstr>ADVANTGES &amp; DISADVANTAGES</vt:lpstr>
      <vt:lpstr>APPLICATIONS</vt:lpstr>
      <vt:lpstr>HARDWARE RESULT</vt:lpstr>
      <vt:lpstr>TESTING</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VISVESVARAYA TECHNOLOGICAL UNIVERSITY</dc:title>
  <dc:creator/>
  <cp:lastModifiedBy>Vishal G</cp:lastModifiedBy>
  <cp:revision>12</cp:revision>
  <dcterms:created xsi:type="dcterms:W3CDTF">2024-07-30T18:44:00Z</dcterms:created>
  <dcterms:modified xsi:type="dcterms:W3CDTF">2024-08-06T15:14:12Z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2024-07-31T03:30:00Z</vt:filetime>
  </property>
  <property fmtid="{D5CDD505-2E9C-101B-9397-08002B2CF9AE}" pid="3" name="Creator">
    <vt:lpwstr>Microsoft® PowerPoint® 2016</vt:lpwstr>
  </property>
  <property fmtid="{D5CDD505-2E9C-101B-9397-08002B2CF9AE}" pid="4" name="LastSaved">
    <vt:filetime>2024-07-31T03:30:00Z</vt:filetime>
  </property>
  <property fmtid="{D5CDD505-2E9C-101B-9397-08002B2CF9AE}" pid="5" name="ICV">
    <vt:lpwstr>FE95F254BCCA4FAAA421AE3282148E75_13</vt:lpwstr>
  </property>
  <property fmtid="{D5CDD505-2E9C-101B-9397-08002B2CF9AE}" pid="6" name="KSOProductBuildVer">
    <vt:lpwstr>1033-12.2.0.17153</vt:lpwstr>
  </property>
</Properties>
</file>