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72" r:id="rId3"/>
    <p:sldId id="347" r:id="rId4"/>
    <p:sldId id="348" r:id="rId5"/>
    <p:sldId id="349" r:id="rId6"/>
    <p:sldId id="350" r:id="rId7"/>
    <p:sldId id="351" r:id="rId8"/>
    <p:sldId id="318" r:id="rId9"/>
    <p:sldId id="320" r:id="rId10"/>
    <p:sldId id="326" r:id="rId11"/>
    <p:sldId id="352" r:id="rId12"/>
    <p:sldId id="321" r:id="rId13"/>
    <p:sldId id="353" r:id="rId14"/>
    <p:sldId id="354" r:id="rId15"/>
    <p:sldId id="355" r:id="rId16"/>
    <p:sldId id="323" r:id="rId17"/>
    <p:sldId id="322" r:id="rId18"/>
    <p:sldId id="343" r:id="rId19"/>
    <p:sldId id="344" r:id="rId20"/>
    <p:sldId id="345" r:id="rId21"/>
    <p:sldId id="346" r:id="rId22"/>
    <p:sldId id="324" r:id="rId23"/>
    <p:sldId id="325" r:id="rId24"/>
    <p:sldId id="327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1" r:id="rId37"/>
    <p:sldId id="340" r:id="rId38"/>
    <p:sldId id="34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16DDF2-04AB-1241-B25D-AFC376941162}">
          <p14:sldIdLst>
            <p14:sldId id="256"/>
          </p14:sldIdLst>
        </p14:section>
        <p14:section name="Motivation / Intro" id="{B11BEA70-8CBB-2247-93E4-07046510AA97}">
          <p14:sldIdLst>
            <p14:sldId id="272"/>
            <p14:sldId id="347"/>
            <p14:sldId id="348"/>
            <p14:sldId id="349"/>
            <p14:sldId id="350"/>
            <p14:sldId id="351"/>
            <p14:sldId id="318"/>
            <p14:sldId id="320"/>
            <p14:sldId id="326"/>
            <p14:sldId id="352"/>
            <p14:sldId id="321"/>
          </p14:sldIdLst>
        </p14:section>
        <p14:section name="Background" id="{E783BBC8-A2E5-6649-B42E-90497AA9EDB4}">
          <p14:sldIdLst>
            <p14:sldId id="353"/>
            <p14:sldId id="354"/>
            <p14:sldId id="355"/>
            <p14:sldId id="323"/>
            <p14:sldId id="322"/>
            <p14:sldId id="343"/>
            <p14:sldId id="344"/>
            <p14:sldId id="345"/>
            <p14:sldId id="346"/>
            <p14:sldId id="324"/>
          </p14:sldIdLst>
        </p14:section>
        <p14:section name="Data" id="{7D285EB5-E9F1-D647-BDB3-BFF61AD8A2D5}">
          <p14:sldIdLst>
            <p14:sldId id="325"/>
            <p14:sldId id="327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0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59"/>
    <a:srgbClr val="E97132"/>
    <a:srgbClr val="FFFFF0"/>
    <a:srgbClr val="FFFFFF"/>
    <a:srgbClr val="000000"/>
    <a:srgbClr val="47D45A"/>
    <a:srgbClr val="62C087"/>
    <a:srgbClr val="EE0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6"/>
    <p:restoredTop sz="75022"/>
  </p:normalViewPr>
  <p:slideViewPr>
    <p:cSldViewPr snapToGrid="0">
      <p:cViewPr>
        <p:scale>
          <a:sx n="188" d="100"/>
          <a:sy n="188" d="100"/>
        </p:scale>
        <p:origin x="-416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6E371-A400-8E45-8FA0-676247CF9260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49B5B-38DD-9945-A493-C32E48E5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2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goal of this talk? Get people interested in the domain and wanting to learn more</a:t>
            </a:r>
            <a:br>
              <a:rPr lang="en-US" dirty="0"/>
            </a:br>
            <a:r>
              <a:rPr lang="en-US" dirty="0"/>
              <a:t>Motivate some kind of the following: problem is worthwhile, hard and this power point solves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0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papers findings, scope of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38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papers findings, scope of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7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4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Gnns</a:t>
            </a:r>
            <a:r>
              <a:rPr lang="en-US" dirty="0"/>
              <a:t> walk through model</a:t>
            </a:r>
          </a:p>
          <a:p>
            <a:endParaRPr lang="en-US" dirty="0"/>
          </a:p>
          <a:p>
            <a:r>
              <a:rPr lang="en-US" dirty="0"/>
              <a:t> Nodes</a:t>
            </a:r>
          </a:p>
          <a:p>
            <a:endParaRPr lang="en-US" dirty="0"/>
          </a:p>
          <a:p>
            <a:r>
              <a:rPr lang="en-US" dirty="0"/>
              <a:t>Edges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9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 -&gt; symbolic regression conceptual black box</a:t>
            </a:r>
          </a:p>
          <a:p>
            <a:r>
              <a:rPr lang="en-US" dirty="0"/>
              <a:t>How it works briefly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7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 -&gt; symbolic regression conceptual black box</a:t>
            </a:r>
          </a:p>
          <a:p>
            <a:r>
              <a:rPr lang="en-US" dirty="0"/>
              <a:t>How it works briefly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8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 -&gt; symbolic regression conceptual black box</a:t>
            </a:r>
          </a:p>
          <a:p>
            <a:r>
              <a:rPr lang="en-US" dirty="0"/>
              <a:t>How it works briefly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6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Edge message aggregation and node model.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88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Edge message aggregation and node model.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55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Tie it all back together </a:t>
            </a:r>
          </a:p>
          <a:p>
            <a:endParaRPr lang="en-US" dirty="0"/>
          </a:p>
          <a:p>
            <a:r>
              <a:rPr lang="en-US" dirty="0"/>
              <a:t>+ Why the GNN is good – permutation invariant – </a:t>
            </a:r>
            <a:r>
              <a:rPr lang="en-US" dirty="0" err="1"/>
              <a:t>seperable</a:t>
            </a:r>
            <a:r>
              <a:rPr lang="en-US" dirty="0"/>
              <a:t> internal components, summation of edge message an appropriate inductive bias to 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3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Break down title -&gt; what are we talking about here discovering symbolic models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 symbolic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From deep learning</a:t>
            </a:r>
          </a:p>
          <a:p>
            <a:pPr lvl="1"/>
            <a:r>
              <a:rPr lang="en-US" dirty="0"/>
              <a:t>NN with more than 1 hidden layer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With inductive biases – choosing the architecture sensibly, so image -&gt; </a:t>
            </a:r>
            <a:r>
              <a:rPr lang="en-US" dirty="0" err="1"/>
              <a:t>cnn</a:t>
            </a:r>
            <a:r>
              <a:rPr lang="en-US" dirty="0"/>
              <a:t>, text / sequence -&gt; transformers,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49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Force laws </a:t>
            </a:r>
          </a:p>
          <a:p>
            <a:endParaRPr lang="en-US" dirty="0"/>
          </a:p>
          <a:p>
            <a:r>
              <a:rPr lang="en-US" dirty="0"/>
              <a:t>Explain in a bit more detail what the input looks like – how it was generated – using the original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09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  <a:p>
            <a:r>
              <a:rPr lang="en-US" dirty="0"/>
              <a:t>What was the need, what was the steps, what was the effect, why it is a sensible thing to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45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 the model architecture : edge and node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5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4 training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31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hyper parameters epochs and differences in training between this work and the original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48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through the plot, again </a:t>
            </a:r>
            <a:r>
              <a:rPr lang="en-US" dirty="0" err="1"/>
              <a:t>cmment</a:t>
            </a:r>
            <a:r>
              <a:rPr lang="en-US" dirty="0"/>
              <a:t> on differences in the symbolic search used here vs in the paper – </a:t>
            </a:r>
            <a:r>
              <a:rPr lang="en-US" dirty="0" err="1"/>
              <a:t>pysr</a:t>
            </a:r>
            <a:r>
              <a:rPr lang="en-US" dirty="0"/>
              <a:t> vs eureka, not using all the operators…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08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through the plot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90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what will be shown for results</a:t>
            </a:r>
          </a:p>
          <a:p>
            <a:r>
              <a:rPr lang="en-US" dirty="0"/>
              <a:t>Mae</a:t>
            </a:r>
          </a:p>
          <a:p>
            <a:r>
              <a:rPr lang="en-US" dirty="0"/>
              <a:t>R2 (!?)</a:t>
            </a:r>
          </a:p>
          <a:p>
            <a:r>
              <a:rPr lang="en-US" dirty="0"/>
              <a:t>Sparsity</a:t>
            </a:r>
          </a:p>
          <a:p>
            <a:r>
              <a:rPr lang="en-US" dirty="0"/>
              <a:t>Symbolic reconstruction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6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original MAE and reproduced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01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original R2 and reproduced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9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Break down title -&gt; what are we talking about here discovering symbolic models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 symbolic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From deep learning</a:t>
            </a:r>
          </a:p>
          <a:p>
            <a:pPr lvl="1"/>
            <a:r>
              <a:rPr lang="en-US" dirty="0"/>
              <a:t>NN with more than 1 hidden layer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With inductive biases – choosing the architecture sensibly, so image -&gt; </a:t>
            </a:r>
            <a:r>
              <a:rPr lang="en-US" dirty="0" err="1"/>
              <a:t>cnn</a:t>
            </a:r>
            <a:r>
              <a:rPr lang="en-US" dirty="0"/>
              <a:t>, text / sequence -&gt; transformers,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259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acceleration vs true force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9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Sparsity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6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Symbolic reconstructions good and bad examples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62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Symbolic reconstruction table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762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742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64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Break down title -&gt; what are we talking about here discovering symbolic models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 symbolic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From deep learning</a:t>
            </a:r>
          </a:p>
          <a:p>
            <a:pPr lvl="1"/>
            <a:r>
              <a:rPr lang="en-US" dirty="0"/>
              <a:t>NN with more than 1 hidden layer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With inductive biases – choosing the architecture sensibly, so image -&gt; </a:t>
            </a:r>
            <a:r>
              <a:rPr lang="en-US" dirty="0" err="1"/>
              <a:t>cnn</a:t>
            </a:r>
            <a:r>
              <a:rPr lang="en-US" dirty="0"/>
              <a:t>, text / sequence -&gt; transformers,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60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Break down title -&gt; what are we talking about here discovering symbolic models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 symbolic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From deep learning</a:t>
            </a:r>
          </a:p>
          <a:p>
            <a:pPr lvl="1"/>
            <a:r>
              <a:rPr lang="en-US" dirty="0"/>
              <a:t>NN with more than 1 hidden layer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With inductive biases – choosing the architecture sensibly, so image -&gt; </a:t>
            </a:r>
            <a:r>
              <a:rPr lang="en-US" dirty="0" err="1"/>
              <a:t>cnn</a:t>
            </a:r>
            <a:r>
              <a:rPr lang="en-US" dirty="0"/>
              <a:t>, text / sequence -&gt; transformers,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40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Break down title -&gt; what are we talking about here discovering symbolic models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 symbolic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From deep learning</a:t>
            </a:r>
          </a:p>
          <a:p>
            <a:pPr lvl="1"/>
            <a:r>
              <a:rPr lang="en-US" dirty="0"/>
              <a:t>NN with more than 1 hidden layer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With inductive biases – choosing the architecture sensibly, so image -&gt; </a:t>
            </a:r>
            <a:r>
              <a:rPr lang="en-US" dirty="0" err="1"/>
              <a:t>cnn</a:t>
            </a:r>
            <a:r>
              <a:rPr lang="en-US" dirty="0"/>
              <a:t>, text / sequence -&gt; transformers,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6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Explain why the CNN and BCE loss provide better inductive biases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Follow through on UDL to check that this checks out.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94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even want symbolic models, why not just train these NNs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36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are we going to do tackle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49B5B-38DD-9945-A493-C32E48E590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0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9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8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7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1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2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5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7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2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F3C778-1CA8-9343-8701-C7000EC56AB5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E99FEE-977A-4D44-91D0-D59258B4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2.wdp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microsoft.com/office/2007/relationships/hdphoto" Target="../media/hdphoto3.wdp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image" Target="../media/image33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microsoft.com/office/2007/relationships/hdphoto" Target="../media/hdphoto4.wdp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8B74-5099-513F-0A9E-B52C7AA71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22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"/>
              </a:rPr>
              <a:t>Discovering symbolic models from deep learning with inductive biases – reproduction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19334-DAB7-C817-2B17-0F985CCDE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6701"/>
            <a:ext cx="9144000" cy="1655762"/>
          </a:xfrm>
        </p:spPr>
        <p:txBody>
          <a:bodyPr/>
          <a:lstStyle/>
          <a:p>
            <a:r>
              <a:rPr lang="en-US" dirty="0">
                <a:latin typeface=""/>
              </a:rPr>
              <a:t>Vishal Jain </a:t>
            </a:r>
          </a:p>
          <a:p>
            <a:r>
              <a:rPr lang="en-US" dirty="0">
                <a:latin typeface=""/>
              </a:rPr>
              <a:t>Oral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1612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05B7-EA4D-6D92-2549-83BEBC1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FE8509-D7BB-B499-446E-5BBA3121AC91}"/>
              </a:ext>
            </a:extLst>
          </p:cNvPr>
          <p:cNvSpPr/>
          <p:nvPr/>
        </p:nvSpPr>
        <p:spPr>
          <a:xfrm>
            <a:off x="1367554" y="2095837"/>
            <a:ext cx="2727016" cy="24195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Rediscovering Hamiltonians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40CA-7196-42EC-97A1-BB46D99A6B6A}"/>
              </a:ext>
            </a:extLst>
          </p:cNvPr>
          <p:cNvSpPr/>
          <p:nvPr/>
        </p:nvSpPr>
        <p:spPr>
          <a:xfrm>
            <a:off x="4732492" y="2095836"/>
            <a:ext cx="2727016" cy="24195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Rediscovering Force Laws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DCD9C-CB51-E52A-C97C-177DB5F4E0AB}"/>
              </a:ext>
            </a:extLst>
          </p:cNvPr>
          <p:cNvSpPr/>
          <p:nvPr/>
        </p:nvSpPr>
        <p:spPr>
          <a:xfrm>
            <a:off x="8097430" y="2095835"/>
            <a:ext cx="2727016" cy="241951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Discovering a new equation for a real-world cosmology</a:t>
            </a:r>
          </a:p>
          <a:p>
            <a:pPr algn="ctr"/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29749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05B7-EA4D-6D92-2549-83BEBC1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ACE6CF-99FD-AC7C-ED48-A00D341AC84E}"/>
              </a:ext>
            </a:extLst>
          </p:cNvPr>
          <p:cNvGrpSpPr/>
          <p:nvPr/>
        </p:nvGrpSpPr>
        <p:grpSpPr>
          <a:xfrm>
            <a:off x="1038141" y="1745751"/>
            <a:ext cx="10196639" cy="3204658"/>
            <a:chOff x="997680" y="1826671"/>
            <a:chExt cx="10196639" cy="320465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E3D980A-B8DD-A0F4-4DD0-5B8CF5390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4578" t="5117" r="34789" b="6505"/>
            <a:stretch>
              <a:fillRect/>
            </a:stretch>
          </p:blipFill>
          <p:spPr>
            <a:xfrm>
              <a:off x="4523448" y="1990641"/>
              <a:ext cx="3123525" cy="2832212"/>
            </a:xfrm>
            <a:custGeom>
              <a:avLst/>
              <a:gdLst>
                <a:gd name="connsiteX0" fmla="*/ 472045 w 3123525"/>
                <a:gd name="connsiteY0" fmla="*/ 0 h 2832212"/>
                <a:gd name="connsiteX1" fmla="*/ 2651480 w 3123525"/>
                <a:gd name="connsiteY1" fmla="*/ 0 h 2832212"/>
                <a:gd name="connsiteX2" fmla="*/ 3123525 w 3123525"/>
                <a:gd name="connsiteY2" fmla="*/ 472045 h 2832212"/>
                <a:gd name="connsiteX3" fmla="*/ 3123525 w 3123525"/>
                <a:gd name="connsiteY3" fmla="*/ 2360167 h 2832212"/>
                <a:gd name="connsiteX4" fmla="*/ 2651480 w 3123525"/>
                <a:gd name="connsiteY4" fmla="*/ 2832212 h 2832212"/>
                <a:gd name="connsiteX5" fmla="*/ 472045 w 3123525"/>
                <a:gd name="connsiteY5" fmla="*/ 2832212 h 2832212"/>
                <a:gd name="connsiteX6" fmla="*/ 0 w 3123525"/>
                <a:gd name="connsiteY6" fmla="*/ 2360167 h 2832212"/>
                <a:gd name="connsiteX7" fmla="*/ 0 w 3123525"/>
                <a:gd name="connsiteY7" fmla="*/ 472045 h 2832212"/>
                <a:gd name="connsiteX8" fmla="*/ 472045 w 3123525"/>
                <a:gd name="connsiteY8" fmla="*/ 0 h 283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3525" h="2832212">
                  <a:moveTo>
                    <a:pt x="472045" y="0"/>
                  </a:moveTo>
                  <a:lnTo>
                    <a:pt x="2651480" y="0"/>
                  </a:lnTo>
                  <a:cubicBezTo>
                    <a:pt x="2912183" y="0"/>
                    <a:pt x="3123525" y="211342"/>
                    <a:pt x="3123525" y="472045"/>
                  </a:cubicBezTo>
                  <a:lnTo>
                    <a:pt x="3123525" y="2360167"/>
                  </a:lnTo>
                  <a:cubicBezTo>
                    <a:pt x="3123525" y="2620870"/>
                    <a:pt x="2912183" y="2832212"/>
                    <a:pt x="2651480" y="2832212"/>
                  </a:cubicBezTo>
                  <a:lnTo>
                    <a:pt x="472045" y="2832212"/>
                  </a:lnTo>
                  <a:cubicBezTo>
                    <a:pt x="211342" y="2832212"/>
                    <a:pt x="0" y="2620870"/>
                    <a:pt x="0" y="2360167"/>
                  </a:cubicBezTo>
                  <a:lnTo>
                    <a:pt x="0" y="472045"/>
                  </a:lnTo>
                  <a:cubicBezTo>
                    <a:pt x="0" y="211342"/>
                    <a:pt x="211342" y="0"/>
                    <a:pt x="472045" y="0"/>
                  </a:cubicBezTo>
                  <a:close/>
                </a:path>
              </a:pathLst>
            </a:cu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B54CFA3-3081-9FEA-CD46-73CAFBD2A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39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997680" y="1826671"/>
              <a:ext cx="10196639" cy="3204658"/>
            </a:xfrm>
            <a:custGeom>
              <a:avLst/>
              <a:gdLst>
                <a:gd name="connsiteX0" fmla="*/ 0 w 10196639"/>
                <a:gd name="connsiteY0" fmla="*/ 0 h 3204658"/>
                <a:gd name="connsiteX1" fmla="*/ 10196639 w 10196639"/>
                <a:gd name="connsiteY1" fmla="*/ 0 h 3204658"/>
                <a:gd name="connsiteX2" fmla="*/ 10196639 w 10196639"/>
                <a:gd name="connsiteY2" fmla="*/ 3204658 h 3204658"/>
                <a:gd name="connsiteX3" fmla="*/ 0 w 10196639"/>
                <a:gd name="connsiteY3" fmla="*/ 3204658 h 3204658"/>
                <a:gd name="connsiteX4" fmla="*/ 0 w 10196639"/>
                <a:gd name="connsiteY4" fmla="*/ 0 h 3204658"/>
                <a:gd name="connsiteX5" fmla="*/ 3997813 w 10196639"/>
                <a:gd name="connsiteY5" fmla="*/ 163970 h 3204658"/>
                <a:gd name="connsiteX6" fmla="*/ 3525768 w 10196639"/>
                <a:gd name="connsiteY6" fmla="*/ 636015 h 3204658"/>
                <a:gd name="connsiteX7" fmla="*/ 3525768 w 10196639"/>
                <a:gd name="connsiteY7" fmla="*/ 2524137 h 3204658"/>
                <a:gd name="connsiteX8" fmla="*/ 3997813 w 10196639"/>
                <a:gd name="connsiteY8" fmla="*/ 2996182 h 3204658"/>
                <a:gd name="connsiteX9" fmla="*/ 6177248 w 10196639"/>
                <a:gd name="connsiteY9" fmla="*/ 2996182 h 3204658"/>
                <a:gd name="connsiteX10" fmla="*/ 6649293 w 10196639"/>
                <a:gd name="connsiteY10" fmla="*/ 2524137 h 3204658"/>
                <a:gd name="connsiteX11" fmla="*/ 6649293 w 10196639"/>
                <a:gd name="connsiteY11" fmla="*/ 636015 h 3204658"/>
                <a:gd name="connsiteX12" fmla="*/ 6177248 w 10196639"/>
                <a:gd name="connsiteY12" fmla="*/ 163970 h 3204658"/>
                <a:gd name="connsiteX13" fmla="*/ 3997813 w 10196639"/>
                <a:gd name="connsiteY13" fmla="*/ 163970 h 320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196639" h="3204658">
                  <a:moveTo>
                    <a:pt x="0" y="0"/>
                  </a:moveTo>
                  <a:lnTo>
                    <a:pt x="10196639" y="0"/>
                  </a:lnTo>
                  <a:lnTo>
                    <a:pt x="10196639" y="3204658"/>
                  </a:lnTo>
                  <a:lnTo>
                    <a:pt x="0" y="3204658"/>
                  </a:lnTo>
                  <a:lnTo>
                    <a:pt x="0" y="0"/>
                  </a:lnTo>
                  <a:close/>
                  <a:moveTo>
                    <a:pt x="3997813" y="163970"/>
                  </a:moveTo>
                  <a:cubicBezTo>
                    <a:pt x="3737110" y="163970"/>
                    <a:pt x="3525768" y="375312"/>
                    <a:pt x="3525768" y="636015"/>
                  </a:cubicBezTo>
                  <a:lnTo>
                    <a:pt x="3525768" y="2524137"/>
                  </a:lnTo>
                  <a:cubicBezTo>
                    <a:pt x="3525768" y="2784840"/>
                    <a:pt x="3737110" y="2996182"/>
                    <a:pt x="3997813" y="2996182"/>
                  </a:cubicBezTo>
                  <a:lnTo>
                    <a:pt x="6177248" y="2996182"/>
                  </a:lnTo>
                  <a:cubicBezTo>
                    <a:pt x="6437951" y="2996182"/>
                    <a:pt x="6649293" y="2784840"/>
                    <a:pt x="6649293" y="2524137"/>
                  </a:cubicBezTo>
                  <a:lnTo>
                    <a:pt x="6649293" y="636015"/>
                  </a:lnTo>
                  <a:cubicBezTo>
                    <a:pt x="6649293" y="375312"/>
                    <a:pt x="6437951" y="163970"/>
                    <a:pt x="6177248" y="163970"/>
                  </a:cubicBezTo>
                  <a:lnTo>
                    <a:pt x="3997813" y="16397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417091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126D-7F16-9424-16F1-0D2FC1D6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22337-D39B-7F2D-7DF5-223E282B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sz="6400" dirty="0"/>
              <a:t>Background</a:t>
            </a:r>
          </a:p>
          <a:p>
            <a:r>
              <a:rPr lang="en-US" sz="6400" dirty="0"/>
              <a:t>Data </a:t>
            </a:r>
          </a:p>
          <a:p>
            <a:r>
              <a:rPr lang="en-US" sz="6400" dirty="0"/>
              <a:t>Model</a:t>
            </a:r>
          </a:p>
          <a:p>
            <a:r>
              <a:rPr lang="en-US" sz="6400" dirty="0"/>
              <a:t>Training</a:t>
            </a:r>
          </a:p>
          <a:p>
            <a:r>
              <a:rPr lang="en-US" sz="6400" dirty="0"/>
              <a:t>Symbolic distillation</a:t>
            </a:r>
          </a:p>
          <a:p>
            <a:r>
              <a:rPr lang="en-US" sz="6400" dirty="0"/>
              <a:t>Evaluation</a:t>
            </a:r>
          </a:p>
          <a:p>
            <a:r>
              <a:rPr lang="en-US" sz="6400" dirty="0"/>
              <a:t>Results</a:t>
            </a:r>
          </a:p>
          <a:p>
            <a:r>
              <a:rPr lang="en-US" sz="6400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1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79DE-70A9-3960-AD56-41A1AAC3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pt 1 – Symbolic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1B57CC1-7C4C-C205-CD92-317D6DCEBD6F}"/>
                  </a:ext>
                </a:extLst>
              </p:cNvPr>
              <p:cNvSpPr/>
              <p:nvPr/>
            </p:nvSpPr>
            <p:spPr>
              <a:xfrm>
                <a:off x="1330116" y="2528041"/>
                <a:ext cx="1772157" cy="1205714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Dataset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1B57CC1-7C4C-C205-CD92-317D6DCEB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16" y="2528041"/>
                <a:ext cx="1772157" cy="12057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432C10C-5873-D639-A4D9-6693AECA0C93}"/>
              </a:ext>
            </a:extLst>
          </p:cNvPr>
          <p:cNvSpPr/>
          <p:nvPr/>
        </p:nvSpPr>
        <p:spPr>
          <a:xfrm>
            <a:off x="1011507" y="2138320"/>
            <a:ext cx="2427610" cy="355037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38CC8-CF58-5027-E97D-55A94B5E1ADA}"/>
              </a:ext>
            </a:extLst>
          </p:cNvPr>
          <p:cNvSpPr txBox="1"/>
          <p:nvPr/>
        </p:nvSpPr>
        <p:spPr>
          <a:xfrm>
            <a:off x="1418168" y="1574128"/>
            <a:ext cx="161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specified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258FF5D-978A-9656-3D35-8B8C74662434}"/>
                  </a:ext>
                </a:extLst>
              </p:cNvPr>
              <p:cNvSpPr/>
              <p:nvPr/>
            </p:nvSpPr>
            <p:spPr>
              <a:xfrm>
                <a:off x="1336203" y="3948246"/>
                <a:ext cx="1772156" cy="1043873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258FF5D-978A-9656-3D35-8B8C74662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03" y="3948246"/>
                <a:ext cx="1772156" cy="1043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B7FD8E-DBBD-0E73-F7F7-9B62EFBBD09A}"/>
              </a:ext>
            </a:extLst>
          </p:cNvPr>
          <p:cNvCxnSpPr>
            <a:cxnSpLocks/>
          </p:cNvCxnSpPr>
          <p:nvPr/>
        </p:nvCxnSpPr>
        <p:spPr>
          <a:xfrm>
            <a:off x="3665691" y="3913509"/>
            <a:ext cx="2880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C4E730-787A-74A5-617B-AF3F8111BF8C}"/>
              </a:ext>
            </a:extLst>
          </p:cNvPr>
          <p:cNvSpPr txBox="1"/>
          <p:nvPr/>
        </p:nvSpPr>
        <p:spPr>
          <a:xfrm>
            <a:off x="4034747" y="4023999"/>
            <a:ext cx="185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via grad descent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383969-C293-D694-8C96-EFDD58E90D59}"/>
              </a:ext>
            </a:extLst>
          </p:cNvPr>
          <p:cNvSpPr txBox="1"/>
          <p:nvPr/>
        </p:nvSpPr>
        <p:spPr>
          <a:xfrm>
            <a:off x="3754705" y="3683876"/>
            <a:ext cx="120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D4AF90-0174-7CD7-ED09-B29E2E095A23}"/>
                  </a:ext>
                </a:extLst>
              </p:cNvPr>
              <p:cNvSpPr txBox="1"/>
              <p:nvPr/>
            </p:nvSpPr>
            <p:spPr>
              <a:xfrm>
                <a:off x="3665691" y="3461048"/>
                <a:ext cx="2937727" cy="29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𝑐𝑜𝑛𝑠𝑡𝑠</m:t>
                              </m:r>
                            </m:e>
                          </m:d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D4AF90-0174-7CD7-ED09-B29E2E095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91" y="3461048"/>
                <a:ext cx="2937727" cy="297004"/>
              </a:xfrm>
              <a:prstGeom prst="rect">
                <a:avLst/>
              </a:prstGeom>
              <a:blipFill>
                <a:blip r:embed="rId4"/>
                <a:stretch>
                  <a:fillRect l="-2155" r="-2586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7577EF-7ED9-2166-A218-3F8B7BF97C8F}"/>
                  </a:ext>
                </a:extLst>
              </p:cNvPr>
              <p:cNvSpPr txBox="1"/>
              <p:nvPr/>
            </p:nvSpPr>
            <p:spPr>
              <a:xfrm>
                <a:off x="7456191" y="5213697"/>
                <a:ext cx="519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7577EF-7ED9-2166-A218-3F8B7BF97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191" y="5213697"/>
                <a:ext cx="519758" cy="276999"/>
              </a:xfrm>
              <a:prstGeom prst="rect">
                <a:avLst/>
              </a:prstGeom>
              <a:blipFill>
                <a:blip r:embed="rId5"/>
                <a:stretch>
                  <a:fillRect l="-7317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216C05F-6071-AA11-DC59-E39F00E20797}"/>
                  </a:ext>
                </a:extLst>
              </p:cNvPr>
              <p:cNvSpPr txBox="1"/>
              <p:nvPr/>
            </p:nvSpPr>
            <p:spPr>
              <a:xfrm>
                <a:off x="9461567" y="3809746"/>
                <a:ext cx="508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216C05F-6071-AA11-DC59-E39F00E20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67" y="3809746"/>
                <a:ext cx="508152" cy="276999"/>
              </a:xfrm>
              <a:prstGeom prst="rect">
                <a:avLst/>
              </a:prstGeom>
              <a:blipFill>
                <a:blip r:embed="rId6"/>
                <a:stretch>
                  <a:fillRect l="-9756" r="-243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7CEC918-993C-ABE0-0D32-C352CE28639B}"/>
                  </a:ext>
                </a:extLst>
              </p:cNvPr>
              <p:cNvSpPr/>
              <p:nvPr/>
            </p:nvSpPr>
            <p:spPr>
              <a:xfrm>
                <a:off x="6829992" y="3426310"/>
                <a:ext cx="1772156" cy="1043873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Fitted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7CEC918-993C-ABE0-0D32-C352CE286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992" y="3426310"/>
                <a:ext cx="1772156" cy="10438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F72CED-2522-3E93-7CC5-698D66CE304D}"/>
              </a:ext>
            </a:extLst>
          </p:cNvPr>
          <p:cNvCxnSpPr>
            <a:cxnSpLocks/>
          </p:cNvCxnSpPr>
          <p:nvPr/>
        </p:nvCxnSpPr>
        <p:spPr>
          <a:xfrm flipV="1">
            <a:off x="7730906" y="4634279"/>
            <a:ext cx="0" cy="44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086F69-DFA7-CED5-435C-BC0757DA327F}"/>
              </a:ext>
            </a:extLst>
          </p:cNvPr>
          <p:cNvCxnSpPr>
            <a:cxnSpLocks/>
          </p:cNvCxnSpPr>
          <p:nvPr/>
        </p:nvCxnSpPr>
        <p:spPr>
          <a:xfrm>
            <a:off x="8732970" y="3948246"/>
            <a:ext cx="572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235897-31FB-8CB2-4FE4-4CCD874DDA75}"/>
              </a:ext>
            </a:extLst>
          </p:cNvPr>
          <p:cNvSpPr txBox="1"/>
          <p:nvPr/>
        </p:nvSpPr>
        <p:spPr>
          <a:xfrm>
            <a:off x="1890335" y="5154384"/>
            <a:ext cx="6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248198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/>
      <p:bldP spid="11" grpId="0" animBg="1"/>
      <p:bldP spid="15" grpId="0"/>
      <p:bldP spid="19" grpId="0"/>
      <p:bldP spid="21" grpId="0"/>
      <p:bldP spid="28" grpId="0"/>
      <p:bldP spid="32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79DE-70A9-3960-AD56-41A1AAC3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pt 1 – Symbolic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1B57CC1-7C4C-C205-CD92-317D6DCEBD6F}"/>
                  </a:ext>
                </a:extLst>
              </p:cNvPr>
              <p:cNvSpPr/>
              <p:nvPr/>
            </p:nvSpPr>
            <p:spPr>
              <a:xfrm>
                <a:off x="1330116" y="2528041"/>
                <a:ext cx="1772157" cy="1205714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Dataset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1B57CC1-7C4C-C205-CD92-317D6DCEB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16" y="2528041"/>
                <a:ext cx="1772157" cy="12057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432C10C-5873-D639-A4D9-6693AECA0C93}"/>
              </a:ext>
            </a:extLst>
          </p:cNvPr>
          <p:cNvSpPr/>
          <p:nvPr/>
        </p:nvSpPr>
        <p:spPr>
          <a:xfrm>
            <a:off x="1011507" y="2138320"/>
            <a:ext cx="2427610" cy="355037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38CC8-CF58-5027-E97D-55A94B5E1ADA}"/>
              </a:ext>
            </a:extLst>
          </p:cNvPr>
          <p:cNvSpPr txBox="1"/>
          <p:nvPr/>
        </p:nvSpPr>
        <p:spPr>
          <a:xfrm>
            <a:off x="1418168" y="1574128"/>
            <a:ext cx="161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specified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B7FD8E-DBBD-0E73-F7F7-9B62EFBBD09A}"/>
              </a:ext>
            </a:extLst>
          </p:cNvPr>
          <p:cNvCxnSpPr>
            <a:cxnSpLocks/>
          </p:cNvCxnSpPr>
          <p:nvPr/>
        </p:nvCxnSpPr>
        <p:spPr>
          <a:xfrm>
            <a:off x="3665691" y="3913509"/>
            <a:ext cx="2880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C4E730-787A-74A5-617B-AF3F8111BF8C}"/>
              </a:ext>
            </a:extLst>
          </p:cNvPr>
          <p:cNvSpPr txBox="1"/>
          <p:nvPr/>
        </p:nvSpPr>
        <p:spPr>
          <a:xfrm>
            <a:off x="3969367" y="3976157"/>
            <a:ext cx="233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via genetic algorithm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383969-C293-D694-8C96-EFDD58E90D59}"/>
              </a:ext>
            </a:extLst>
          </p:cNvPr>
          <p:cNvSpPr txBox="1"/>
          <p:nvPr/>
        </p:nvSpPr>
        <p:spPr>
          <a:xfrm>
            <a:off x="3754705" y="3683876"/>
            <a:ext cx="120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D4AF90-0174-7CD7-ED09-B29E2E095A23}"/>
                  </a:ext>
                </a:extLst>
              </p:cNvPr>
              <p:cNvSpPr txBox="1"/>
              <p:nvPr/>
            </p:nvSpPr>
            <p:spPr>
              <a:xfrm>
                <a:off x="3665691" y="3461048"/>
                <a:ext cx="2993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D4AF90-0174-7CD7-ED09-B29E2E095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91" y="3461048"/>
                <a:ext cx="2993127" cy="276999"/>
              </a:xfrm>
              <a:prstGeom prst="rect">
                <a:avLst/>
              </a:prstGeom>
              <a:blipFill>
                <a:blip r:embed="rId3"/>
                <a:stretch>
                  <a:fillRect l="-2110" r="-211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7577EF-7ED9-2166-A218-3F8B7BF97C8F}"/>
                  </a:ext>
                </a:extLst>
              </p:cNvPr>
              <p:cNvSpPr txBox="1"/>
              <p:nvPr/>
            </p:nvSpPr>
            <p:spPr>
              <a:xfrm>
                <a:off x="7456191" y="5213697"/>
                <a:ext cx="519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7577EF-7ED9-2166-A218-3F8B7BF97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191" y="5213697"/>
                <a:ext cx="519758" cy="276999"/>
              </a:xfrm>
              <a:prstGeom prst="rect">
                <a:avLst/>
              </a:prstGeom>
              <a:blipFill>
                <a:blip r:embed="rId4"/>
                <a:stretch>
                  <a:fillRect l="-7317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216C05F-6071-AA11-DC59-E39F00E20797}"/>
                  </a:ext>
                </a:extLst>
              </p:cNvPr>
              <p:cNvSpPr txBox="1"/>
              <p:nvPr/>
            </p:nvSpPr>
            <p:spPr>
              <a:xfrm>
                <a:off x="9461567" y="3809746"/>
                <a:ext cx="508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216C05F-6071-AA11-DC59-E39F00E20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67" y="3809746"/>
                <a:ext cx="508152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7CEC918-993C-ABE0-0D32-C352CE28639B}"/>
                  </a:ext>
                </a:extLst>
              </p:cNvPr>
              <p:cNvSpPr/>
              <p:nvPr/>
            </p:nvSpPr>
            <p:spPr>
              <a:xfrm>
                <a:off x="6829992" y="3426310"/>
                <a:ext cx="1772156" cy="1043873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Fitted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7CEC918-993C-ABE0-0D32-C352CE286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992" y="3426310"/>
                <a:ext cx="1772156" cy="1043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F72CED-2522-3E93-7CC5-698D66CE304D}"/>
              </a:ext>
            </a:extLst>
          </p:cNvPr>
          <p:cNvCxnSpPr>
            <a:cxnSpLocks/>
          </p:cNvCxnSpPr>
          <p:nvPr/>
        </p:nvCxnSpPr>
        <p:spPr>
          <a:xfrm flipV="1">
            <a:off x="7730906" y="4634279"/>
            <a:ext cx="0" cy="44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086F69-DFA7-CED5-435C-BC0757DA327F}"/>
              </a:ext>
            </a:extLst>
          </p:cNvPr>
          <p:cNvCxnSpPr>
            <a:cxnSpLocks/>
          </p:cNvCxnSpPr>
          <p:nvPr/>
        </p:nvCxnSpPr>
        <p:spPr>
          <a:xfrm>
            <a:off x="8732970" y="3948246"/>
            <a:ext cx="572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34D582-A1C7-21E2-B065-A0E78A833949}"/>
              </a:ext>
            </a:extLst>
          </p:cNvPr>
          <p:cNvSpPr txBox="1"/>
          <p:nvPr/>
        </p:nvSpPr>
        <p:spPr>
          <a:xfrm>
            <a:off x="1890335" y="5154384"/>
            <a:ext cx="6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CC7EC2-1A40-D05A-D185-53A6A1A71F6E}"/>
                  </a:ext>
                </a:extLst>
              </p:cNvPr>
              <p:cNvSpPr/>
              <p:nvPr/>
            </p:nvSpPr>
            <p:spPr>
              <a:xfrm>
                <a:off x="1336203" y="3948246"/>
                <a:ext cx="1772156" cy="1043873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CC7EC2-1A40-D05A-D185-53A6A1A71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03" y="3948246"/>
                <a:ext cx="1772156" cy="10438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A9724CC-B93F-3245-481B-D43D5039FF40}"/>
                  </a:ext>
                </a:extLst>
              </p:cNvPr>
              <p:cNvSpPr/>
              <p:nvPr/>
            </p:nvSpPr>
            <p:spPr>
              <a:xfrm>
                <a:off x="1339234" y="3945529"/>
                <a:ext cx="1772156" cy="1043873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Operators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+, −, ×, ÷,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pPr algn="ctr"/>
                <a:r>
                  <a:rPr lang="en-GB" dirty="0"/>
                  <a:t>…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A9724CC-B93F-3245-481B-D43D5039F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234" y="3945529"/>
                <a:ext cx="1772156" cy="1043873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78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8" grpId="0"/>
      <p:bldP spid="32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79DE-70A9-3960-AD56-41A1AAC3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pt 1 – Symbolic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DF536-D410-7AAE-501E-E52918556FF8}"/>
              </a:ext>
            </a:extLst>
          </p:cNvPr>
          <p:cNvSpPr txBox="1"/>
          <p:nvPr/>
        </p:nvSpPr>
        <p:spPr>
          <a:xfrm>
            <a:off x="1116082" y="186116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1100E0-B7C8-C9AB-D7AA-3B2591CD8EA4}"/>
              </a:ext>
            </a:extLst>
          </p:cNvPr>
          <p:cNvSpPr txBox="1"/>
          <p:nvPr/>
        </p:nvSpPr>
        <p:spPr>
          <a:xfrm>
            <a:off x="2943533" y="1861168"/>
            <a:ext cx="6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BFC817-B692-EA4B-94CE-9E2D1183ACE9}"/>
              </a:ext>
            </a:extLst>
          </p:cNvPr>
          <p:cNvSpPr txBox="1"/>
          <p:nvPr/>
        </p:nvSpPr>
        <p:spPr>
          <a:xfrm>
            <a:off x="4298675" y="1861168"/>
            <a:ext cx="131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8397DD-90E3-E27B-AAAF-2B4EA50747A1}"/>
                  </a:ext>
                </a:extLst>
              </p:cNvPr>
              <p:cNvSpPr txBox="1"/>
              <p:nvPr/>
            </p:nvSpPr>
            <p:spPr>
              <a:xfrm>
                <a:off x="1110724" y="2229356"/>
                <a:ext cx="1116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8397DD-90E3-E27B-AAAF-2B4EA5074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24" y="2229356"/>
                <a:ext cx="111613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84C0C87-4E85-8269-26EF-8746E53507A3}"/>
              </a:ext>
            </a:extLst>
          </p:cNvPr>
          <p:cNvSpPr txBox="1"/>
          <p:nvPr/>
        </p:nvSpPr>
        <p:spPr>
          <a:xfrm>
            <a:off x="2938175" y="222935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F1A99E-B685-5BB3-7CAA-7BE7280672F5}"/>
              </a:ext>
            </a:extLst>
          </p:cNvPr>
          <p:cNvSpPr txBox="1"/>
          <p:nvPr/>
        </p:nvSpPr>
        <p:spPr>
          <a:xfrm>
            <a:off x="4293317" y="22293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DBB788-F656-43D2-66A8-2CCB9DD4BE10}"/>
                  </a:ext>
                </a:extLst>
              </p:cNvPr>
              <p:cNvSpPr txBox="1"/>
              <p:nvPr/>
            </p:nvSpPr>
            <p:spPr>
              <a:xfrm>
                <a:off x="1110724" y="2597544"/>
                <a:ext cx="1172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x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DBB788-F656-43D2-66A8-2CCB9DD4B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24" y="2597544"/>
                <a:ext cx="1172244" cy="369332"/>
              </a:xfrm>
              <a:prstGeom prst="rect">
                <a:avLst/>
              </a:prstGeom>
              <a:blipFill>
                <a:blip r:embed="rId4"/>
                <a:stretch>
                  <a:fillRect l="-2151" t="-6667" r="-32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71F7F4F-544B-2698-1B00-EBAC4EAFA2E1}"/>
              </a:ext>
            </a:extLst>
          </p:cNvPr>
          <p:cNvSpPr txBox="1"/>
          <p:nvPr/>
        </p:nvSpPr>
        <p:spPr>
          <a:xfrm>
            <a:off x="2938175" y="259754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F3F322-2E87-B6F9-18A4-16CFA37E02B5}"/>
              </a:ext>
            </a:extLst>
          </p:cNvPr>
          <p:cNvSpPr txBox="1"/>
          <p:nvPr/>
        </p:nvSpPr>
        <p:spPr>
          <a:xfrm>
            <a:off x="4293317" y="25975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1E1646-351A-6788-8E9F-F84359AC9B59}"/>
                  </a:ext>
                </a:extLst>
              </p:cNvPr>
              <p:cNvSpPr txBox="1"/>
              <p:nvPr/>
            </p:nvSpPr>
            <p:spPr>
              <a:xfrm>
                <a:off x="1110724" y="2964588"/>
                <a:ext cx="1919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x + sin(x)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1E1646-351A-6788-8E9F-F84359AC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24" y="2964588"/>
                <a:ext cx="1919243" cy="369332"/>
              </a:xfrm>
              <a:prstGeom prst="rect">
                <a:avLst/>
              </a:prstGeom>
              <a:blipFill>
                <a:blip r:embed="rId5"/>
                <a:stretch>
                  <a:fillRect l="-1316" t="-6667" r="-131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7B9B7AE-E9FE-CB51-FB6A-B9A630929E94}"/>
              </a:ext>
            </a:extLst>
          </p:cNvPr>
          <p:cNvSpPr txBox="1"/>
          <p:nvPr/>
        </p:nvSpPr>
        <p:spPr>
          <a:xfrm>
            <a:off x="2938175" y="29645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F85A66-5D44-8D4E-7646-F5243B173C90}"/>
              </a:ext>
            </a:extLst>
          </p:cNvPr>
          <p:cNvSpPr txBox="1"/>
          <p:nvPr/>
        </p:nvSpPr>
        <p:spPr>
          <a:xfrm>
            <a:off x="4293317" y="29645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A17FC9-4088-A07C-C9EE-41DD68923204}"/>
              </a:ext>
            </a:extLst>
          </p:cNvPr>
          <p:cNvCxnSpPr/>
          <p:nvPr/>
        </p:nvCxnSpPr>
        <p:spPr>
          <a:xfrm flipV="1">
            <a:off x="7379936" y="2290046"/>
            <a:ext cx="0" cy="200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C7D79B1-A68C-96C1-AD26-6E1BFE6C4CEC}"/>
              </a:ext>
            </a:extLst>
          </p:cNvPr>
          <p:cNvSpPr txBox="1"/>
          <p:nvPr/>
        </p:nvSpPr>
        <p:spPr>
          <a:xfrm rot="16200000">
            <a:off x="6781126" y="3149253"/>
            <a:ext cx="6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E62F1C-B1B6-5B80-CD99-590B28A4DBD2}"/>
              </a:ext>
            </a:extLst>
          </p:cNvPr>
          <p:cNvCxnSpPr>
            <a:cxnSpLocks/>
          </p:cNvCxnSpPr>
          <p:nvPr/>
        </p:nvCxnSpPr>
        <p:spPr>
          <a:xfrm>
            <a:off x="7379936" y="4296871"/>
            <a:ext cx="19919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168377-A22F-3D39-A8D8-498EB288B7F3}"/>
              </a:ext>
            </a:extLst>
          </p:cNvPr>
          <p:cNvSpPr txBox="1"/>
          <p:nvPr/>
        </p:nvSpPr>
        <p:spPr>
          <a:xfrm>
            <a:off x="8658478" y="4377791"/>
            <a:ext cx="131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40E6585-D7B3-CB6F-B4F7-07B4E31FACA7}"/>
                  </a:ext>
                </a:extLst>
              </p:cNvPr>
              <p:cNvSpPr txBox="1"/>
              <p:nvPr/>
            </p:nvSpPr>
            <p:spPr>
              <a:xfrm>
                <a:off x="7517329" y="2414022"/>
                <a:ext cx="211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40E6585-D7B3-CB6F-B4F7-07B4E31FA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329" y="2414022"/>
                <a:ext cx="211596" cy="276999"/>
              </a:xfrm>
              <a:prstGeom prst="rect">
                <a:avLst/>
              </a:prstGeom>
              <a:blipFill>
                <a:blip r:embed="rId6"/>
                <a:stretch>
                  <a:fillRect l="-16667" r="-16667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C340EF-F7BE-A0C4-BD47-F68A40969415}"/>
                  </a:ext>
                </a:extLst>
              </p:cNvPr>
              <p:cNvSpPr txBox="1"/>
              <p:nvPr/>
            </p:nvSpPr>
            <p:spPr>
              <a:xfrm>
                <a:off x="7866317" y="2687589"/>
                <a:ext cx="211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C340EF-F7BE-A0C4-BD47-F68A40969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317" y="2687589"/>
                <a:ext cx="211596" cy="276999"/>
              </a:xfrm>
              <a:prstGeom prst="rect">
                <a:avLst/>
              </a:prstGeom>
              <a:blipFill>
                <a:blip r:embed="rId7"/>
                <a:stretch>
                  <a:fillRect l="-23529" r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5421CE-80EC-8D57-0A2F-3F8E14FADE55}"/>
                  </a:ext>
                </a:extLst>
              </p:cNvPr>
              <p:cNvSpPr txBox="1"/>
              <p:nvPr/>
            </p:nvSpPr>
            <p:spPr>
              <a:xfrm>
                <a:off x="8164335" y="3802669"/>
                <a:ext cx="211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5421CE-80EC-8D57-0A2F-3F8E14FAD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335" y="3802669"/>
                <a:ext cx="211596" cy="276999"/>
              </a:xfrm>
              <a:prstGeom prst="rect">
                <a:avLst/>
              </a:prstGeom>
              <a:blipFill>
                <a:blip r:embed="rId8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2F3254E-6659-1A85-B9A5-E41D2C050DD0}"/>
                  </a:ext>
                </a:extLst>
              </p:cNvPr>
              <p:cNvSpPr txBox="1"/>
              <p:nvPr/>
            </p:nvSpPr>
            <p:spPr>
              <a:xfrm>
                <a:off x="1192925" y="4700347"/>
                <a:ext cx="3875355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𝑏𝑒𝑠𝑡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e>
                          </m:d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2F3254E-6659-1A85-B9A5-E41D2C050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925" y="4700347"/>
                <a:ext cx="3875355" cy="520463"/>
              </a:xfrm>
              <a:prstGeom prst="rect">
                <a:avLst/>
              </a:prstGeom>
              <a:blipFill>
                <a:blip r:embed="rId9"/>
                <a:stretch>
                  <a:fillRect l="-656" t="-4878" r="-1311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riangle 57">
            <a:extLst>
              <a:ext uri="{FF2B5EF4-FFF2-40B4-BE49-F238E27FC236}">
                <a16:creationId xmlns:a16="http://schemas.microsoft.com/office/drawing/2014/main" id="{F692678F-6F5A-F2CC-D8EB-4512FB478E6C}"/>
              </a:ext>
            </a:extLst>
          </p:cNvPr>
          <p:cNvSpPr/>
          <p:nvPr/>
        </p:nvSpPr>
        <p:spPr>
          <a:xfrm rot="10800000">
            <a:off x="7972114" y="2837959"/>
            <a:ext cx="298019" cy="1082867"/>
          </a:xfrm>
          <a:prstGeom prst="triangle">
            <a:avLst>
              <a:gd name="adj" fmla="val 0"/>
            </a:avLst>
          </a:prstGeom>
          <a:solidFill>
            <a:srgbClr val="E97132">
              <a:alpha val="38824"/>
            </a:srgb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C96323-701C-19DC-1B13-7ED8B248D701}"/>
              </a:ext>
            </a:extLst>
          </p:cNvPr>
          <p:cNvSpPr txBox="1"/>
          <p:nvPr/>
        </p:nvSpPr>
        <p:spPr>
          <a:xfrm>
            <a:off x="8578920" y="3429000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Sharpest drop</a:t>
            </a:r>
          </a:p>
        </p:txBody>
      </p:sp>
      <p:sp>
        <p:nvSpPr>
          <p:cNvPr id="60" name="Doughnut 59">
            <a:extLst>
              <a:ext uri="{FF2B5EF4-FFF2-40B4-BE49-F238E27FC236}">
                <a16:creationId xmlns:a16="http://schemas.microsoft.com/office/drawing/2014/main" id="{38331FB3-7C11-C3F0-496F-DB3F23820100}"/>
              </a:ext>
            </a:extLst>
          </p:cNvPr>
          <p:cNvSpPr/>
          <p:nvPr/>
        </p:nvSpPr>
        <p:spPr>
          <a:xfrm>
            <a:off x="425451" y="2867672"/>
            <a:ext cx="5580408" cy="655691"/>
          </a:xfrm>
          <a:prstGeom prst="donut">
            <a:avLst>
              <a:gd name="adj" fmla="val 1428"/>
            </a:avLst>
          </a:prstGeom>
          <a:solidFill>
            <a:srgbClr val="FF0059"/>
          </a:solidFill>
          <a:ln>
            <a:solidFill>
              <a:srgbClr val="FF00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55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44" grpId="0"/>
      <p:bldP spid="45" grpId="0"/>
      <p:bldP spid="46" grpId="0"/>
      <p:bldP spid="48" grpId="0"/>
      <p:bldP spid="58" grpId="0" animBg="1"/>
      <p:bldP spid="59" grpId="0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05B7-EA4D-6D92-2549-83BEBC1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pt 2 – Graph Neural Networks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B4E72A-0297-D445-C6F2-07D84DEFFC3B}"/>
              </a:ext>
            </a:extLst>
          </p:cNvPr>
          <p:cNvSpPr/>
          <p:nvPr/>
        </p:nvSpPr>
        <p:spPr>
          <a:xfrm>
            <a:off x="5763985" y="2249599"/>
            <a:ext cx="664029" cy="664029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EF37C8-712C-7732-1C29-4A8EFC352182}"/>
              </a:ext>
            </a:extLst>
          </p:cNvPr>
          <p:cNvSpPr/>
          <p:nvPr/>
        </p:nvSpPr>
        <p:spPr>
          <a:xfrm>
            <a:off x="7053946" y="4136570"/>
            <a:ext cx="664029" cy="664029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0DAAB8-5F00-EA5E-5274-98DFE4527C31}"/>
              </a:ext>
            </a:extLst>
          </p:cNvPr>
          <p:cNvSpPr/>
          <p:nvPr/>
        </p:nvSpPr>
        <p:spPr>
          <a:xfrm>
            <a:off x="4474027" y="4136570"/>
            <a:ext cx="664029" cy="664029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6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05B7-EA4D-6D92-2549-83BEBC1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pt 2 – Graph Neural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906DF4-87E4-0B4A-0D6E-2C4A325AF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616" y="1941086"/>
            <a:ext cx="3805643" cy="299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66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05B7-EA4D-6D92-2549-83BEBC1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pt 2 – Graph 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8FE1C0-AE1A-C002-A1F5-2377156D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769" t="73241" r="9782" b="4606"/>
          <a:stretch>
            <a:fillRect/>
          </a:stretch>
        </p:blipFill>
        <p:spPr>
          <a:xfrm>
            <a:off x="7053946" y="4136570"/>
            <a:ext cx="664030" cy="664030"/>
          </a:xfrm>
          <a:custGeom>
            <a:avLst/>
            <a:gdLst>
              <a:gd name="connsiteX0" fmla="*/ 332015 w 664030"/>
              <a:gd name="connsiteY0" fmla="*/ 0 h 664030"/>
              <a:gd name="connsiteX1" fmla="*/ 664030 w 664030"/>
              <a:gd name="connsiteY1" fmla="*/ 332015 h 664030"/>
              <a:gd name="connsiteX2" fmla="*/ 332015 w 664030"/>
              <a:gd name="connsiteY2" fmla="*/ 664030 h 664030"/>
              <a:gd name="connsiteX3" fmla="*/ 0 w 664030"/>
              <a:gd name="connsiteY3" fmla="*/ 332015 h 664030"/>
              <a:gd name="connsiteX4" fmla="*/ 332015 w 664030"/>
              <a:gd name="connsiteY4" fmla="*/ 0 h 66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030" h="664030">
                <a:moveTo>
                  <a:pt x="332015" y="0"/>
                </a:moveTo>
                <a:cubicBezTo>
                  <a:pt x="515382" y="0"/>
                  <a:pt x="664030" y="148648"/>
                  <a:pt x="664030" y="332015"/>
                </a:cubicBezTo>
                <a:cubicBezTo>
                  <a:pt x="664030" y="515382"/>
                  <a:pt x="515382" y="664030"/>
                  <a:pt x="332015" y="664030"/>
                </a:cubicBezTo>
                <a:cubicBezTo>
                  <a:pt x="148648" y="664030"/>
                  <a:pt x="0" y="515382"/>
                  <a:pt x="0" y="332015"/>
                </a:cubicBezTo>
                <a:cubicBezTo>
                  <a:pt x="0" y="148648"/>
                  <a:pt x="148648" y="0"/>
                  <a:pt x="332015" y="0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E8F453-95C1-CAAE-52BB-5031B748E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284616" y="1941086"/>
            <a:ext cx="3805643" cy="2997596"/>
          </a:xfrm>
          <a:custGeom>
            <a:avLst/>
            <a:gdLst>
              <a:gd name="connsiteX0" fmla="*/ 0 w 3805643"/>
              <a:gd name="connsiteY0" fmla="*/ 0 h 2997596"/>
              <a:gd name="connsiteX1" fmla="*/ 3805643 w 3805643"/>
              <a:gd name="connsiteY1" fmla="*/ 0 h 2997596"/>
              <a:gd name="connsiteX2" fmla="*/ 3805643 w 3805643"/>
              <a:gd name="connsiteY2" fmla="*/ 2997596 h 2997596"/>
              <a:gd name="connsiteX3" fmla="*/ 0 w 3805643"/>
              <a:gd name="connsiteY3" fmla="*/ 2997596 h 2997596"/>
              <a:gd name="connsiteX4" fmla="*/ 0 w 3805643"/>
              <a:gd name="connsiteY4" fmla="*/ 0 h 2997596"/>
              <a:gd name="connsiteX5" fmla="*/ 3101345 w 3805643"/>
              <a:gd name="connsiteY5" fmla="*/ 2195484 h 2997596"/>
              <a:gd name="connsiteX6" fmla="*/ 2769330 w 3805643"/>
              <a:gd name="connsiteY6" fmla="*/ 2527499 h 2997596"/>
              <a:gd name="connsiteX7" fmla="*/ 3101345 w 3805643"/>
              <a:gd name="connsiteY7" fmla="*/ 2859514 h 2997596"/>
              <a:gd name="connsiteX8" fmla="*/ 3433360 w 3805643"/>
              <a:gd name="connsiteY8" fmla="*/ 2527499 h 2997596"/>
              <a:gd name="connsiteX9" fmla="*/ 3101345 w 3805643"/>
              <a:gd name="connsiteY9" fmla="*/ 2195484 h 299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5643" h="2997596">
                <a:moveTo>
                  <a:pt x="0" y="0"/>
                </a:moveTo>
                <a:lnTo>
                  <a:pt x="3805643" y="0"/>
                </a:lnTo>
                <a:lnTo>
                  <a:pt x="3805643" y="2997596"/>
                </a:lnTo>
                <a:lnTo>
                  <a:pt x="0" y="2997596"/>
                </a:lnTo>
                <a:lnTo>
                  <a:pt x="0" y="0"/>
                </a:lnTo>
                <a:close/>
                <a:moveTo>
                  <a:pt x="3101345" y="2195484"/>
                </a:moveTo>
                <a:cubicBezTo>
                  <a:pt x="2917978" y="2195484"/>
                  <a:pt x="2769330" y="2344132"/>
                  <a:pt x="2769330" y="2527499"/>
                </a:cubicBezTo>
                <a:cubicBezTo>
                  <a:pt x="2769330" y="2710866"/>
                  <a:pt x="2917978" y="2859514"/>
                  <a:pt x="3101345" y="2859514"/>
                </a:cubicBezTo>
                <a:cubicBezTo>
                  <a:pt x="3284712" y="2859514"/>
                  <a:pt x="3433360" y="2710866"/>
                  <a:pt x="3433360" y="2527499"/>
                </a:cubicBezTo>
                <a:cubicBezTo>
                  <a:pt x="3433360" y="2344132"/>
                  <a:pt x="3284712" y="2195484"/>
                  <a:pt x="3101345" y="2195484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F2B90F-FAE5-6F68-B610-080AA05F2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3162" y="4898569"/>
            <a:ext cx="4800600" cy="927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F9FF2-2C93-FA85-DA7D-771EAEAE0420}"/>
              </a:ext>
            </a:extLst>
          </p:cNvPr>
          <p:cNvSpPr txBox="1"/>
          <p:nvPr/>
        </p:nvSpPr>
        <p:spPr>
          <a:xfrm>
            <a:off x="11594870" y="471390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18A4C27-9219-8193-F7F2-425CBD5C3B45}"/>
                  </a:ext>
                </a:extLst>
              </p:cNvPr>
              <p:cNvSpPr/>
              <p:nvPr/>
            </p:nvSpPr>
            <p:spPr>
              <a:xfrm>
                <a:off x="7053946" y="4136570"/>
                <a:ext cx="664029" cy="6640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18A4C27-9219-8193-F7F2-425CBD5C3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6" y="4136570"/>
                <a:ext cx="664029" cy="66402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3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05B7-EA4D-6D92-2549-83BEBC1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pt 2 – Graph Neural Networks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841C4A-D875-9A24-BD1C-BA56275CD0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898" t="73241" r="9654" b="4606"/>
          <a:stretch>
            <a:fillRect/>
          </a:stretch>
        </p:blipFill>
        <p:spPr>
          <a:xfrm>
            <a:off x="7058836" y="4136570"/>
            <a:ext cx="664030" cy="664030"/>
          </a:xfrm>
          <a:custGeom>
            <a:avLst/>
            <a:gdLst>
              <a:gd name="connsiteX0" fmla="*/ 332015 w 664030"/>
              <a:gd name="connsiteY0" fmla="*/ 0 h 664030"/>
              <a:gd name="connsiteX1" fmla="*/ 664030 w 664030"/>
              <a:gd name="connsiteY1" fmla="*/ 332015 h 664030"/>
              <a:gd name="connsiteX2" fmla="*/ 332015 w 664030"/>
              <a:gd name="connsiteY2" fmla="*/ 664030 h 664030"/>
              <a:gd name="connsiteX3" fmla="*/ 0 w 664030"/>
              <a:gd name="connsiteY3" fmla="*/ 332015 h 664030"/>
              <a:gd name="connsiteX4" fmla="*/ 332015 w 664030"/>
              <a:gd name="connsiteY4" fmla="*/ 0 h 66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030" h="664030">
                <a:moveTo>
                  <a:pt x="332015" y="0"/>
                </a:moveTo>
                <a:cubicBezTo>
                  <a:pt x="515382" y="0"/>
                  <a:pt x="664030" y="148648"/>
                  <a:pt x="664030" y="332015"/>
                </a:cubicBezTo>
                <a:cubicBezTo>
                  <a:pt x="664030" y="515382"/>
                  <a:pt x="515382" y="664030"/>
                  <a:pt x="332015" y="664030"/>
                </a:cubicBezTo>
                <a:cubicBezTo>
                  <a:pt x="148648" y="664030"/>
                  <a:pt x="0" y="515382"/>
                  <a:pt x="0" y="332015"/>
                </a:cubicBezTo>
                <a:cubicBezTo>
                  <a:pt x="0" y="148648"/>
                  <a:pt x="148648" y="0"/>
                  <a:pt x="332015" y="0"/>
                </a:cubicBez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7A5007-DEE9-0D9F-7BF0-E60B16E66F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002" t="10292" r="43550" b="67556"/>
          <a:stretch>
            <a:fillRect/>
          </a:stretch>
        </p:blipFill>
        <p:spPr>
          <a:xfrm>
            <a:off x="5768875" y="2249599"/>
            <a:ext cx="664030" cy="664030"/>
          </a:xfrm>
          <a:custGeom>
            <a:avLst/>
            <a:gdLst>
              <a:gd name="connsiteX0" fmla="*/ 332015 w 664030"/>
              <a:gd name="connsiteY0" fmla="*/ 0 h 664030"/>
              <a:gd name="connsiteX1" fmla="*/ 664030 w 664030"/>
              <a:gd name="connsiteY1" fmla="*/ 332015 h 664030"/>
              <a:gd name="connsiteX2" fmla="*/ 332015 w 664030"/>
              <a:gd name="connsiteY2" fmla="*/ 664030 h 664030"/>
              <a:gd name="connsiteX3" fmla="*/ 0 w 664030"/>
              <a:gd name="connsiteY3" fmla="*/ 332015 h 664030"/>
              <a:gd name="connsiteX4" fmla="*/ 332015 w 664030"/>
              <a:gd name="connsiteY4" fmla="*/ 0 h 66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030" h="664030">
                <a:moveTo>
                  <a:pt x="332015" y="0"/>
                </a:moveTo>
                <a:cubicBezTo>
                  <a:pt x="515382" y="0"/>
                  <a:pt x="664030" y="148648"/>
                  <a:pt x="664030" y="332015"/>
                </a:cubicBezTo>
                <a:cubicBezTo>
                  <a:pt x="664030" y="515382"/>
                  <a:pt x="515382" y="664030"/>
                  <a:pt x="332015" y="664030"/>
                </a:cubicBezTo>
                <a:cubicBezTo>
                  <a:pt x="148648" y="664030"/>
                  <a:pt x="0" y="515382"/>
                  <a:pt x="0" y="332015"/>
                </a:cubicBezTo>
                <a:cubicBezTo>
                  <a:pt x="0" y="148648"/>
                  <a:pt x="148648" y="0"/>
                  <a:pt x="332015" y="0"/>
                </a:cubicBez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2C25C9-D2E1-E336-EF42-EB1BDEF27F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898" t="73241" r="9654" b="4606"/>
          <a:stretch>
            <a:fillRect/>
          </a:stretch>
        </p:blipFill>
        <p:spPr>
          <a:xfrm>
            <a:off x="7058836" y="4136570"/>
            <a:ext cx="664030" cy="664030"/>
          </a:xfrm>
          <a:custGeom>
            <a:avLst/>
            <a:gdLst>
              <a:gd name="connsiteX0" fmla="*/ 332015 w 664030"/>
              <a:gd name="connsiteY0" fmla="*/ 0 h 664030"/>
              <a:gd name="connsiteX1" fmla="*/ 664030 w 664030"/>
              <a:gd name="connsiteY1" fmla="*/ 332015 h 664030"/>
              <a:gd name="connsiteX2" fmla="*/ 332015 w 664030"/>
              <a:gd name="connsiteY2" fmla="*/ 664030 h 664030"/>
              <a:gd name="connsiteX3" fmla="*/ 0 w 664030"/>
              <a:gd name="connsiteY3" fmla="*/ 332015 h 664030"/>
              <a:gd name="connsiteX4" fmla="*/ 332015 w 664030"/>
              <a:gd name="connsiteY4" fmla="*/ 0 h 66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030" h="664030">
                <a:moveTo>
                  <a:pt x="332015" y="0"/>
                </a:moveTo>
                <a:cubicBezTo>
                  <a:pt x="515382" y="0"/>
                  <a:pt x="664030" y="148648"/>
                  <a:pt x="664030" y="332015"/>
                </a:cubicBezTo>
                <a:cubicBezTo>
                  <a:pt x="664030" y="515382"/>
                  <a:pt x="515382" y="664030"/>
                  <a:pt x="332015" y="664030"/>
                </a:cubicBezTo>
                <a:cubicBezTo>
                  <a:pt x="148648" y="664030"/>
                  <a:pt x="0" y="515382"/>
                  <a:pt x="0" y="332015"/>
                </a:cubicBezTo>
                <a:cubicBezTo>
                  <a:pt x="0" y="148648"/>
                  <a:pt x="148648" y="0"/>
                  <a:pt x="332015" y="0"/>
                </a:cubicBez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9C3E12-9087-629B-8AC5-6459AF8F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002" t="10292" r="43550" b="67556"/>
          <a:stretch>
            <a:fillRect/>
          </a:stretch>
        </p:blipFill>
        <p:spPr>
          <a:xfrm>
            <a:off x="5768875" y="2249599"/>
            <a:ext cx="664030" cy="664030"/>
          </a:xfrm>
          <a:custGeom>
            <a:avLst/>
            <a:gdLst>
              <a:gd name="connsiteX0" fmla="*/ 332015 w 664030"/>
              <a:gd name="connsiteY0" fmla="*/ 0 h 664030"/>
              <a:gd name="connsiteX1" fmla="*/ 664030 w 664030"/>
              <a:gd name="connsiteY1" fmla="*/ 332015 h 664030"/>
              <a:gd name="connsiteX2" fmla="*/ 332015 w 664030"/>
              <a:gd name="connsiteY2" fmla="*/ 664030 h 664030"/>
              <a:gd name="connsiteX3" fmla="*/ 0 w 664030"/>
              <a:gd name="connsiteY3" fmla="*/ 332015 h 664030"/>
              <a:gd name="connsiteX4" fmla="*/ 332015 w 664030"/>
              <a:gd name="connsiteY4" fmla="*/ 0 h 66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030" h="664030">
                <a:moveTo>
                  <a:pt x="332015" y="0"/>
                </a:moveTo>
                <a:cubicBezTo>
                  <a:pt x="515382" y="0"/>
                  <a:pt x="664030" y="148648"/>
                  <a:pt x="664030" y="332015"/>
                </a:cubicBezTo>
                <a:cubicBezTo>
                  <a:pt x="664030" y="515382"/>
                  <a:pt x="515382" y="664030"/>
                  <a:pt x="332015" y="664030"/>
                </a:cubicBezTo>
                <a:cubicBezTo>
                  <a:pt x="148648" y="664030"/>
                  <a:pt x="0" y="515382"/>
                  <a:pt x="0" y="332015"/>
                </a:cubicBezTo>
                <a:cubicBezTo>
                  <a:pt x="0" y="148648"/>
                  <a:pt x="148648" y="0"/>
                  <a:pt x="332015" y="0"/>
                </a:cubicBez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016C41-0B50-CFF6-4FE5-79A6391E2B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759" t="27791" r="16771" b="30935"/>
          <a:stretch>
            <a:fillRect/>
          </a:stretch>
        </p:blipFill>
        <p:spPr>
          <a:xfrm>
            <a:off x="6482722" y="2774162"/>
            <a:ext cx="969300" cy="1237209"/>
          </a:xfrm>
          <a:custGeom>
            <a:avLst/>
            <a:gdLst>
              <a:gd name="connsiteX0" fmla="*/ 105852 w 969300"/>
              <a:gd name="connsiteY0" fmla="*/ 0 h 1237209"/>
              <a:gd name="connsiteX1" fmla="*/ 969300 w 969300"/>
              <a:gd name="connsiteY1" fmla="*/ 1158302 h 1237209"/>
              <a:gd name="connsiteX2" fmla="*/ 863449 w 969300"/>
              <a:gd name="connsiteY2" fmla="*/ 1237209 h 1237209"/>
              <a:gd name="connsiteX3" fmla="*/ 0 w 969300"/>
              <a:gd name="connsiteY3" fmla="*/ 78907 h 1237209"/>
              <a:gd name="connsiteX4" fmla="*/ 105852 w 969300"/>
              <a:gd name="connsiteY4" fmla="*/ 0 h 123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300" h="1237209">
                <a:moveTo>
                  <a:pt x="105852" y="0"/>
                </a:moveTo>
                <a:lnTo>
                  <a:pt x="969300" y="1158302"/>
                </a:lnTo>
                <a:lnTo>
                  <a:pt x="863449" y="1237209"/>
                </a:lnTo>
                <a:lnTo>
                  <a:pt x="0" y="78907"/>
                </a:lnTo>
                <a:lnTo>
                  <a:pt x="105852" y="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D54EC1-02C0-D6D5-6EE0-32A3D37C98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898" t="73241" r="9654" b="4606"/>
          <a:stretch>
            <a:fillRect/>
          </a:stretch>
        </p:blipFill>
        <p:spPr>
          <a:xfrm>
            <a:off x="7058836" y="4136570"/>
            <a:ext cx="664030" cy="664030"/>
          </a:xfrm>
          <a:custGeom>
            <a:avLst/>
            <a:gdLst>
              <a:gd name="connsiteX0" fmla="*/ 332015 w 664030"/>
              <a:gd name="connsiteY0" fmla="*/ 0 h 664030"/>
              <a:gd name="connsiteX1" fmla="*/ 664030 w 664030"/>
              <a:gd name="connsiteY1" fmla="*/ 332015 h 664030"/>
              <a:gd name="connsiteX2" fmla="*/ 332015 w 664030"/>
              <a:gd name="connsiteY2" fmla="*/ 664030 h 664030"/>
              <a:gd name="connsiteX3" fmla="*/ 0 w 664030"/>
              <a:gd name="connsiteY3" fmla="*/ 332015 h 664030"/>
              <a:gd name="connsiteX4" fmla="*/ 332015 w 664030"/>
              <a:gd name="connsiteY4" fmla="*/ 0 h 66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030" h="664030">
                <a:moveTo>
                  <a:pt x="332015" y="0"/>
                </a:moveTo>
                <a:cubicBezTo>
                  <a:pt x="515382" y="0"/>
                  <a:pt x="664030" y="148648"/>
                  <a:pt x="664030" y="332015"/>
                </a:cubicBezTo>
                <a:cubicBezTo>
                  <a:pt x="664030" y="515382"/>
                  <a:pt x="515382" y="664030"/>
                  <a:pt x="332015" y="664030"/>
                </a:cubicBezTo>
                <a:cubicBezTo>
                  <a:pt x="148648" y="664030"/>
                  <a:pt x="0" y="515382"/>
                  <a:pt x="0" y="332015"/>
                </a:cubicBezTo>
                <a:cubicBezTo>
                  <a:pt x="0" y="148648"/>
                  <a:pt x="148648" y="0"/>
                  <a:pt x="332015" y="0"/>
                </a:cubicBezTo>
                <a:close/>
              </a:path>
            </a:pathLst>
          </a:cu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0A5472-D0FB-7654-0637-C0D778FA1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284616" y="1941086"/>
            <a:ext cx="3805643" cy="2997596"/>
          </a:xfrm>
          <a:custGeom>
            <a:avLst/>
            <a:gdLst>
              <a:gd name="connsiteX0" fmla="*/ 0 w 3805643"/>
              <a:gd name="connsiteY0" fmla="*/ 0 h 2997596"/>
              <a:gd name="connsiteX1" fmla="*/ 3805643 w 3805643"/>
              <a:gd name="connsiteY1" fmla="*/ 0 h 2997596"/>
              <a:gd name="connsiteX2" fmla="*/ 3805643 w 3805643"/>
              <a:gd name="connsiteY2" fmla="*/ 2997596 h 2997596"/>
              <a:gd name="connsiteX3" fmla="*/ 0 w 3805643"/>
              <a:gd name="connsiteY3" fmla="*/ 2997596 h 2997596"/>
              <a:gd name="connsiteX4" fmla="*/ 0 w 3805643"/>
              <a:gd name="connsiteY4" fmla="*/ 0 h 2997596"/>
              <a:gd name="connsiteX5" fmla="*/ 1816274 w 3805643"/>
              <a:gd name="connsiteY5" fmla="*/ 308513 h 2997596"/>
              <a:gd name="connsiteX6" fmla="*/ 1484259 w 3805643"/>
              <a:gd name="connsiteY6" fmla="*/ 640528 h 2997596"/>
              <a:gd name="connsiteX7" fmla="*/ 1816274 w 3805643"/>
              <a:gd name="connsiteY7" fmla="*/ 972543 h 2997596"/>
              <a:gd name="connsiteX8" fmla="*/ 2148289 w 3805643"/>
              <a:gd name="connsiteY8" fmla="*/ 640528 h 2997596"/>
              <a:gd name="connsiteX9" fmla="*/ 1816274 w 3805643"/>
              <a:gd name="connsiteY9" fmla="*/ 308513 h 2997596"/>
              <a:gd name="connsiteX10" fmla="*/ 2303958 w 3805643"/>
              <a:gd name="connsiteY10" fmla="*/ 833075 h 2997596"/>
              <a:gd name="connsiteX11" fmla="*/ 2198106 w 3805643"/>
              <a:gd name="connsiteY11" fmla="*/ 911982 h 2997596"/>
              <a:gd name="connsiteX12" fmla="*/ 3061555 w 3805643"/>
              <a:gd name="connsiteY12" fmla="*/ 2070284 h 2997596"/>
              <a:gd name="connsiteX13" fmla="*/ 3167406 w 3805643"/>
              <a:gd name="connsiteY13" fmla="*/ 1991377 h 2997596"/>
              <a:gd name="connsiteX14" fmla="*/ 2303958 w 3805643"/>
              <a:gd name="connsiteY14" fmla="*/ 833075 h 2997596"/>
              <a:gd name="connsiteX15" fmla="*/ 3106235 w 3805643"/>
              <a:gd name="connsiteY15" fmla="*/ 2195484 h 2997596"/>
              <a:gd name="connsiteX16" fmla="*/ 2774220 w 3805643"/>
              <a:gd name="connsiteY16" fmla="*/ 2527499 h 2997596"/>
              <a:gd name="connsiteX17" fmla="*/ 3106235 w 3805643"/>
              <a:gd name="connsiteY17" fmla="*/ 2859514 h 2997596"/>
              <a:gd name="connsiteX18" fmla="*/ 3438250 w 3805643"/>
              <a:gd name="connsiteY18" fmla="*/ 2527499 h 2997596"/>
              <a:gd name="connsiteX19" fmla="*/ 3106235 w 3805643"/>
              <a:gd name="connsiteY19" fmla="*/ 2195484 h 299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05643" h="2997596">
                <a:moveTo>
                  <a:pt x="0" y="0"/>
                </a:moveTo>
                <a:lnTo>
                  <a:pt x="3805643" y="0"/>
                </a:lnTo>
                <a:lnTo>
                  <a:pt x="3805643" y="2997596"/>
                </a:lnTo>
                <a:lnTo>
                  <a:pt x="0" y="2997596"/>
                </a:lnTo>
                <a:lnTo>
                  <a:pt x="0" y="0"/>
                </a:lnTo>
                <a:close/>
                <a:moveTo>
                  <a:pt x="1816274" y="308513"/>
                </a:moveTo>
                <a:cubicBezTo>
                  <a:pt x="1632907" y="308513"/>
                  <a:pt x="1484259" y="457161"/>
                  <a:pt x="1484259" y="640528"/>
                </a:cubicBezTo>
                <a:cubicBezTo>
                  <a:pt x="1484259" y="823895"/>
                  <a:pt x="1632907" y="972543"/>
                  <a:pt x="1816274" y="972543"/>
                </a:cubicBezTo>
                <a:cubicBezTo>
                  <a:pt x="1999641" y="972543"/>
                  <a:pt x="2148289" y="823895"/>
                  <a:pt x="2148289" y="640528"/>
                </a:cubicBezTo>
                <a:cubicBezTo>
                  <a:pt x="2148289" y="457161"/>
                  <a:pt x="1999641" y="308513"/>
                  <a:pt x="1816274" y="308513"/>
                </a:cubicBezTo>
                <a:close/>
                <a:moveTo>
                  <a:pt x="2303958" y="833075"/>
                </a:moveTo>
                <a:lnTo>
                  <a:pt x="2198106" y="911982"/>
                </a:lnTo>
                <a:lnTo>
                  <a:pt x="3061555" y="2070284"/>
                </a:lnTo>
                <a:lnTo>
                  <a:pt x="3167406" y="1991377"/>
                </a:lnTo>
                <a:lnTo>
                  <a:pt x="2303958" y="833075"/>
                </a:lnTo>
                <a:close/>
                <a:moveTo>
                  <a:pt x="3106235" y="2195484"/>
                </a:moveTo>
                <a:cubicBezTo>
                  <a:pt x="2922868" y="2195484"/>
                  <a:pt x="2774220" y="2344132"/>
                  <a:pt x="2774220" y="2527499"/>
                </a:cubicBezTo>
                <a:cubicBezTo>
                  <a:pt x="2774220" y="2710866"/>
                  <a:pt x="2922868" y="2859514"/>
                  <a:pt x="3106235" y="2859514"/>
                </a:cubicBezTo>
                <a:cubicBezTo>
                  <a:pt x="3289602" y="2859514"/>
                  <a:pt x="3438250" y="2710866"/>
                  <a:pt x="3438250" y="2527499"/>
                </a:cubicBezTo>
                <a:cubicBezTo>
                  <a:pt x="3438250" y="2344132"/>
                  <a:pt x="3289602" y="2195484"/>
                  <a:pt x="3106235" y="2195484"/>
                </a:cubicBezTo>
                <a:close/>
              </a:path>
            </a:pathLst>
          </a:cu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E58D34E-C67A-9DC9-4D14-33F7F9BB39CB}"/>
                  </a:ext>
                </a:extLst>
              </p:cNvPr>
              <p:cNvSpPr/>
              <p:nvPr/>
            </p:nvSpPr>
            <p:spPr>
              <a:xfrm>
                <a:off x="5763985" y="2249599"/>
                <a:ext cx="664029" cy="6640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E58D34E-C67A-9DC9-4D14-33F7F9BB3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85" y="2249599"/>
                <a:ext cx="664029" cy="66402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BD6EB0C-648D-42FF-13D7-4ED94F25784F}"/>
                  </a:ext>
                </a:extLst>
              </p:cNvPr>
              <p:cNvSpPr/>
              <p:nvPr/>
            </p:nvSpPr>
            <p:spPr>
              <a:xfrm>
                <a:off x="7053946" y="4136570"/>
                <a:ext cx="664029" cy="6640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BD6EB0C-648D-42FF-13D7-4ED94F257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6" y="4136570"/>
                <a:ext cx="664029" cy="66402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EC69E7-D88B-10CD-5E2B-F96A66B7BB32}"/>
                  </a:ext>
                </a:extLst>
              </p:cNvPr>
              <p:cNvSpPr txBox="1"/>
              <p:nvPr/>
            </p:nvSpPr>
            <p:spPr>
              <a:xfrm>
                <a:off x="6983689" y="3027831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EC69E7-D88B-10CD-5E2B-F96A66B7B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89" y="3027831"/>
                <a:ext cx="4683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BE2C88-BB65-5D3E-A665-95961AF6C731}"/>
                  </a:ext>
                </a:extLst>
              </p:cNvPr>
              <p:cNvSpPr txBox="1"/>
              <p:nvPr/>
            </p:nvSpPr>
            <p:spPr>
              <a:xfrm>
                <a:off x="5282314" y="5216912"/>
                <a:ext cx="1627369" cy="323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BE2C88-BB65-5D3E-A665-95961AF6C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314" y="5216912"/>
                <a:ext cx="1627369" cy="323037"/>
              </a:xfrm>
              <a:prstGeom prst="rect">
                <a:avLst/>
              </a:prstGeom>
              <a:blipFill>
                <a:blip r:embed="rId9"/>
                <a:stretch>
                  <a:fillRect l="-4688" r="-156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A5B-1FA2-8ED9-816E-B5AFF26C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Prelude…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8F4F88-E2A1-8CC9-08D0-7EF47D7811C5}"/>
              </a:ext>
            </a:extLst>
          </p:cNvPr>
          <p:cNvSpPr txBox="1">
            <a:spLocks/>
          </p:cNvSpPr>
          <p:nvPr/>
        </p:nvSpPr>
        <p:spPr>
          <a:xfrm>
            <a:off x="838200" y="1041400"/>
            <a:ext cx="911500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"/>
              </a:rPr>
              <a:t>Discovering symbolic models from deep learning with inductive biases.</a:t>
            </a:r>
          </a:p>
        </p:txBody>
      </p:sp>
    </p:spTree>
    <p:extLst>
      <p:ext uri="{BB962C8B-B14F-4D97-AF65-F5344CB8AC3E}">
        <p14:creationId xmlns:p14="http://schemas.microsoft.com/office/powerpoint/2010/main" val="4073678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05B7-EA4D-6D92-2549-83BEBC1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pt 2 – Graph Neural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906DF4-87E4-0B4A-0D6E-2C4A325AF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616" y="1941086"/>
            <a:ext cx="3805643" cy="29975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DDCA9C-39FF-37CE-40C3-F2207A2ECF82}"/>
                  </a:ext>
                </a:extLst>
              </p:cNvPr>
              <p:cNvSpPr txBox="1"/>
              <p:nvPr/>
            </p:nvSpPr>
            <p:spPr>
              <a:xfrm>
                <a:off x="6983689" y="3027831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DDCA9C-39FF-37CE-40C3-F2207A2EC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89" y="3027831"/>
                <a:ext cx="4683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3E0BED-B303-168E-A727-4B217E986100}"/>
                  </a:ext>
                </a:extLst>
              </p:cNvPr>
              <p:cNvSpPr txBox="1"/>
              <p:nvPr/>
            </p:nvSpPr>
            <p:spPr>
              <a:xfrm>
                <a:off x="6407806" y="339716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3E0BED-B303-168E-A727-4B217E986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806" y="3397163"/>
                <a:ext cx="4683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88AA72-8B5D-E120-124F-7256131785BD}"/>
                  </a:ext>
                </a:extLst>
              </p:cNvPr>
              <p:cNvSpPr txBox="1"/>
              <p:nvPr/>
            </p:nvSpPr>
            <p:spPr>
              <a:xfrm>
                <a:off x="5953270" y="401689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88AA72-8B5D-E120-124F-725613178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270" y="4016893"/>
                <a:ext cx="4683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B2503-73A7-C0C7-D5C7-B058AFD6C5D3}"/>
                  </a:ext>
                </a:extLst>
              </p:cNvPr>
              <p:cNvSpPr txBox="1"/>
              <p:nvPr/>
            </p:nvSpPr>
            <p:spPr>
              <a:xfrm>
                <a:off x="4931653" y="3070552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B2503-73A7-C0C7-D5C7-B058AFD6C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653" y="3070552"/>
                <a:ext cx="4683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67E316-CF1A-79AF-0457-7B8E6390911A}"/>
                  </a:ext>
                </a:extLst>
              </p:cNvPr>
              <p:cNvSpPr txBox="1"/>
              <p:nvPr/>
            </p:nvSpPr>
            <p:spPr>
              <a:xfrm>
                <a:off x="5399986" y="339716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67E316-CF1A-79AF-0457-7B8E63909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86" y="3397163"/>
                <a:ext cx="4683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BAFC5-66D6-274E-52E7-8BFE0BC08798}"/>
                  </a:ext>
                </a:extLst>
              </p:cNvPr>
              <p:cNvSpPr txBox="1"/>
              <p:nvPr/>
            </p:nvSpPr>
            <p:spPr>
              <a:xfrm>
                <a:off x="5953270" y="4569350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BAFC5-66D6-274E-52E7-8BFE0BC08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270" y="4569350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C111863-73F4-F3A8-D096-45AC6B556B17}"/>
                  </a:ext>
                </a:extLst>
              </p:cNvPr>
              <p:cNvSpPr/>
              <p:nvPr/>
            </p:nvSpPr>
            <p:spPr>
              <a:xfrm>
                <a:off x="5763985" y="2249599"/>
                <a:ext cx="664029" cy="6640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C111863-73F4-F3A8-D096-45AC6B556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985" y="2249599"/>
                <a:ext cx="664029" cy="66402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04D9E77-CA4A-6276-1543-E40AA6E37EB7}"/>
                  </a:ext>
                </a:extLst>
              </p:cNvPr>
              <p:cNvSpPr/>
              <p:nvPr/>
            </p:nvSpPr>
            <p:spPr>
              <a:xfrm>
                <a:off x="4474027" y="4136570"/>
                <a:ext cx="664029" cy="6640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04D9E77-CA4A-6276-1543-E40AA6E37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027" y="4136570"/>
                <a:ext cx="664029" cy="66402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CD4A938-C2F4-93E8-16F5-890E4320E999}"/>
                  </a:ext>
                </a:extLst>
              </p:cNvPr>
              <p:cNvSpPr/>
              <p:nvPr/>
            </p:nvSpPr>
            <p:spPr>
              <a:xfrm>
                <a:off x="7053946" y="4136570"/>
                <a:ext cx="664029" cy="6640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CD4A938-C2F4-93E8-16F5-890E4320E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6" y="4136570"/>
                <a:ext cx="664029" cy="66402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C731E3-1A10-B5D4-3928-4FB0A7836B9A}"/>
                  </a:ext>
                </a:extLst>
              </p:cNvPr>
              <p:cNvSpPr txBox="1"/>
              <p:nvPr/>
            </p:nvSpPr>
            <p:spPr>
              <a:xfrm>
                <a:off x="5282314" y="5216912"/>
                <a:ext cx="1627369" cy="323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C731E3-1A10-B5D4-3928-4FB0A7836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314" y="5216912"/>
                <a:ext cx="1627369" cy="323037"/>
              </a:xfrm>
              <a:prstGeom prst="rect">
                <a:avLst/>
              </a:prstGeom>
              <a:blipFill>
                <a:blip r:embed="rId13"/>
                <a:stretch>
                  <a:fillRect l="-4688" r="-156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822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05B7-EA4D-6D92-2549-83BEBC1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pt 2 – Graph Neural Networks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279918D-0DFD-3C1D-04BA-109B7D873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93" t="71394" r="8181" b="3231"/>
          <a:stretch/>
        </p:blipFill>
        <p:spPr>
          <a:xfrm>
            <a:off x="6991520" y="4070294"/>
            <a:ext cx="784926" cy="760652"/>
          </a:xfrm>
          <a:custGeom>
            <a:avLst/>
            <a:gdLst>
              <a:gd name="connsiteX0" fmla="*/ 392463 w 784926"/>
              <a:gd name="connsiteY0" fmla="*/ 0 h 760652"/>
              <a:gd name="connsiteX1" fmla="*/ 784926 w 784926"/>
              <a:gd name="connsiteY1" fmla="*/ 380326 h 760652"/>
              <a:gd name="connsiteX2" fmla="*/ 392463 w 784926"/>
              <a:gd name="connsiteY2" fmla="*/ 760652 h 760652"/>
              <a:gd name="connsiteX3" fmla="*/ 0 w 784926"/>
              <a:gd name="connsiteY3" fmla="*/ 380326 h 760652"/>
              <a:gd name="connsiteX4" fmla="*/ 392463 w 784926"/>
              <a:gd name="connsiteY4" fmla="*/ 0 h 7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26" h="760652">
                <a:moveTo>
                  <a:pt x="392463" y="0"/>
                </a:moveTo>
                <a:cubicBezTo>
                  <a:pt x="609214" y="0"/>
                  <a:pt x="784926" y="170278"/>
                  <a:pt x="784926" y="380326"/>
                </a:cubicBezTo>
                <a:cubicBezTo>
                  <a:pt x="784926" y="590374"/>
                  <a:pt x="609214" y="760652"/>
                  <a:pt x="392463" y="760652"/>
                </a:cubicBezTo>
                <a:cubicBezTo>
                  <a:pt x="175712" y="760652"/>
                  <a:pt x="0" y="590374"/>
                  <a:pt x="0" y="380326"/>
                </a:cubicBezTo>
                <a:cubicBezTo>
                  <a:pt x="0" y="170278"/>
                  <a:pt x="175712" y="0"/>
                  <a:pt x="392463" y="0"/>
                </a:cubicBez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55FE9D1-4228-1CFA-B54F-9A6D98EE1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06" t="19530" r="9422" b="29647"/>
          <a:stretch/>
        </p:blipFill>
        <p:spPr>
          <a:xfrm>
            <a:off x="6443999" y="2515635"/>
            <a:ext cx="1285212" cy="1523456"/>
          </a:xfrm>
          <a:custGeom>
            <a:avLst/>
            <a:gdLst>
              <a:gd name="connsiteX0" fmla="*/ 395458 w 1285212"/>
              <a:gd name="connsiteY0" fmla="*/ 0 h 1523456"/>
              <a:gd name="connsiteX1" fmla="*/ 1285212 w 1285212"/>
              <a:gd name="connsiteY1" fmla="*/ 1239608 h 1523456"/>
              <a:gd name="connsiteX2" fmla="*/ 889754 w 1285212"/>
              <a:gd name="connsiteY2" fmla="*/ 1523456 h 1523456"/>
              <a:gd name="connsiteX3" fmla="*/ 0 w 1285212"/>
              <a:gd name="connsiteY3" fmla="*/ 283848 h 1523456"/>
              <a:gd name="connsiteX4" fmla="*/ 395458 w 1285212"/>
              <a:gd name="connsiteY4" fmla="*/ 0 h 152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212" h="1523456">
                <a:moveTo>
                  <a:pt x="395458" y="0"/>
                </a:moveTo>
                <a:lnTo>
                  <a:pt x="1285212" y="1239608"/>
                </a:lnTo>
                <a:lnTo>
                  <a:pt x="889754" y="1523456"/>
                </a:lnTo>
                <a:lnTo>
                  <a:pt x="0" y="283848"/>
                </a:lnTo>
                <a:lnTo>
                  <a:pt x="395458" y="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320A7E7-39BA-F54F-69E7-C403BAB84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93" t="71394" r="8181" b="3231"/>
          <a:stretch/>
        </p:blipFill>
        <p:spPr>
          <a:xfrm>
            <a:off x="6991520" y="4070294"/>
            <a:ext cx="784926" cy="760652"/>
          </a:xfrm>
          <a:custGeom>
            <a:avLst/>
            <a:gdLst>
              <a:gd name="connsiteX0" fmla="*/ 392463 w 784926"/>
              <a:gd name="connsiteY0" fmla="*/ 0 h 760652"/>
              <a:gd name="connsiteX1" fmla="*/ 784926 w 784926"/>
              <a:gd name="connsiteY1" fmla="*/ 380326 h 760652"/>
              <a:gd name="connsiteX2" fmla="*/ 392463 w 784926"/>
              <a:gd name="connsiteY2" fmla="*/ 760652 h 760652"/>
              <a:gd name="connsiteX3" fmla="*/ 0 w 784926"/>
              <a:gd name="connsiteY3" fmla="*/ 380326 h 760652"/>
              <a:gd name="connsiteX4" fmla="*/ 392463 w 784926"/>
              <a:gd name="connsiteY4" fmla="*/ 0 h 7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26" h="760652">
                <a:moveTo>
                  <a:pt x="392463" y="0"/>
                </a:moveTo>
                <a:cubicBezTo>
                  <a:pt x="609214" y="0"/>
                  <a:pt x="784926" y="170278"/>
                  <a:pt x="784926" y="380326"/>
                </a:cubicBezTo>
                <a:cubicBezTo>
                  <a:pt x="784926" y="590374"/>
                  <a:pt x="609214" y="760652"/>
                  <a:pt x="392463" y="760652"/>
                </a:cubicBezTo>
                <a:cubicBezTo>
                  <a:pt x="175712" y="760652"/>
                  <a:pt x="0" y="590374"/>
                  <a:pt x="0" y="380326"/>
                </a:cubicBezTo>
                <a:cubicBezTo>
                  <a:pt x="0" y="170278"/>
                  <a:pt x="175712" y="0"/>
                  <a:pt x="392463" y="0"/>
                </a:cubicBezTo>
                <a:close/>
              </a:path>
            </a:pathLst>
          </a:cu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89B29E7-2326-E036-ADCF-8BCACD676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806" t="19530" r="9422" b="29647"/>
          <a:stretch/>
        </p:blipFill>
        <p:spPr>
          <a:xfrm>
            <a:off x="6443999" y="2515635"/>
            <a:ext cx="1285212" cy="1523456"/>
          </a:xfrm>
          <a:custGeom>
            <a:avLst/>
            <a:gdLst>
              <a:gd name="connsiteX0" fmla="*/ 395458 w 1285212"/>
              <a:gd name="connsiteY0" fmla="*/ 0 h 1523456"/>
              <a:gd name="connsiteX1" fmla="*/ 1285212 w 1285212"/>
              <a:gd name="connsiteY1" fmla="*/ 1239608 h 1523456"/>
              <a:gd name="connsiteX2" fmla="*/ 889754 w 1285212"/>
              <a:gd name="connsiteY2" fmla="*/ 1523456 h 1523456"/>
              <a:gd name="connsiteX3" fmla="*/ 0 w 1285212"/>
              <a:gd name="connsiteY3" fmla="*/ 283848 h 1523456"/>
              <a:gd name="connsiteX4" fmla="*/ 395458 w 1285212"/>
              <a:gd name="connsiteY4" fmla="*/ 0 h 152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212" h="1523456">
                <a:moveTo>
                  <a:pt x="395458" y="0"/>
                </a:moveTo>
                <a:lnTo>
                  <a:pt x="1285212" y="1239608"/>
                </a:lnTo>
                <a:lnTo>
                  <a:pt x="889754" y="1523456"/>
                </a:lnTo>
                <a:lnTo>
                  <a:pt x="0" y="283848"/>
                </a:lnTo>
                <a:lnTo>
                  <a:pt x="395458" y="0"/>
                </a:lnTo>
                <a:close/>
              </a:path>
            </a:pathLst>
          </a:cu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8917461-F13E-E64B-B0CF-49E8E5BF9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30" t="71394" r="30720" b="15109"/>
          <a:stretch/>
        </p:blipFill>
        <p:spPr>
          <a:xfrm>
            <a:off x="5413572" y="4070294"/>
            <a:ext cx="1505118" cy="404602"/>
          </a:xfrm>
          <a:custGeom>
            <a:avLst/>
            <a:gdLst>
              <a:gd name="connsiteX0" fmla="*/ 0 w 1505118"/>
              <a:gd name="connsiteY0" fmla="*/ 0 h 404602"/>
              <a:gd name="connsiteX1" fmla="*/ 1505118 w 1505118"/>
              <a:gd name="connsiteY1" fmla="*/ 0 h 404602"/>
              <a:gd name="connsiteX2" fmla="*/ 1505118 w 1505118"/>
              <a:gd name="connsiteY2" fmla="*/ 404602 h 404602"/>
              <a:gd name="connsiteX3" fmla="*/ 0 w 1505118"/>
              <a:gd name="connsiteY3" fmla="*/ 404602 h 404602"/>
              <a:gd name="connsiteX4" fmla="*/ 0 w 1505118"/>
              <a:gd name="connsiteY4" fmla="*/ 0 h 40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5118" h="404602">
                <a:moveTo>
                  <a:pt x="0" y="0"/>
                </a:moveTo>
                <a:lnTo>
                  <a:pt x="1505118" y="0"/>
                </a:lnTo>
                <a:lnTo>
                  <a:pt x="1505118" y="404602"/>
                </a:lnTo>
                <a:lnTo>
                  <a:pt x="0" y="40460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C95ACF3-83D4-FFD2-2B91-EC7876EA85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93" t="71394" r="8181" b="3231"/>
          <a:stretch/>
        </p:blipFill>
        <p:spPr>
          <a:xfrm>
            <a:off x="6991520" y="4070294"/>
            <a:ext cx="784926" cy="760652"/>
          </a:xfrm>
          <a:custGeom>
            <a:avLst/>
            <a:gdLst>
              <a:gd name="connsiteX0" fmla="*/ 392463 w 784926"/>
              <a:gd name="connsiteY0" fmla="*/ 0 h 760652"/>
              <a:gd name="connsiteX1" fmla="*/ 784926 w 784926"/>
              <a:gd name="connsiteY1" fmla="*/ 380326 h 760652"/>
              <a:gd name="connsiteX2" fmla="*/ 392463 w 784926"/>
              <a:gd name="connsiteY2" fmla="*/ 760652 h 760652"/>
              <a:gd name="connsiteX3" fmla="*/ 0 w 784926"/>
              <a:gd name="connsiteY3" fmla="*/ 380326 h 760652"/>
              <a:gd name="connsiteX4" fmla="*/ 392463 w 784926"/>
              <a:gd name="connsiteY4" fmla="*/ 0 h 76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926" h="760652">
                <a:moveTo>
                  <a:pt x="392463" y="0"/>
                </a:moveTo>
                <a:cubicBezTo>
                  <a:pt x="609214" y="0"/>
                  <a:pt x="784926" y="170278"/>
                  <a:pt x="784926" y="380326"/>
                </a:cubicBezTo>
                <a:cubicBezTo>
                  <a:pt x="784926" y="590374"/>
                  <a:pt x="609214" y="760652"/>
                  <a:pt x="392463" y="760652"/>
                </a:cubicBezTo>
                <a:cubicBezTo>
                  <a:pt x="175712" y="760652"/>
                  <a:pt x="0" y="590374"/>
                  <a:pt x="0" y="380326"/>
                </a:cubicBezTo>
                <a:cubicBezTo>
                  <a:pt x="0" y="170278"/>
                  <a:pt x="175712" y="0"/>
                  <a:pt x="392463" y="0"/>
                </a:cubicBezTo>
                <a:close/>
              </a:path>
            </a:pathLst>
          </a:cu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CAB9420-0189-363B-B7C9-F4132702EF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 l="1024" t="1746" r="1164" b="1341"/>
          <a:stretch/>
        </p:blipFill>
        <p:spPr>
          <a:xfrm>
            <a:off x="4321148" y="1982548"/>
            <a:ext cx="3722336" cy="2905041"/>
          </a:xfrm>
          <a:custGeom>
            <a:avLst/>
            <a:gdLst>
              <a:gd name="connsiteX0" fmla="*/ 0 w 3722336"/>
              <a:gd name="connsiteY0" fmla="*/ 0 h 2905041"/>
              <a:gd name="connsiteX1" fmla="*/ 3722336 w 3722336"/>
              <a:gd name="connsiteY1" fmla="*/ 0 h 2905041"/>
              <a:gd name="connsiteX2" fmla="*/ 3722336 w 3722336"/>
              <a:gd name="connsiteY2" fmla="*/ 2905041 h 2905041"/>
              <a:gd name="connsiteX3" fmla="*/ 0 w 3722336"/>
              <a:gd name="connsiteY3" fmla="*/ 2905041 h 2905041"/>
              <a:gd name="connsiteX4" fmla="*/ 0 w 3722336"/>
              <a:gd name="connsiteY4" fmla="*/ 0 h 2905041"/>
              <a:gd name="connsiteX5" fmla="*/ 2518309 w 3722336"/>
              <a:gd name="connsiteY5" fmla="*/ 533087 h 2905041"/>
              <a:gd name="connsiteX6" fmla="*/ 2122851 w 3722336"/>
              <a:gd name="connsiteY6" fmla="*/ 816935 h 2905041"/>
              <a:gd name="connsiteX7" fmla="*/ 3012605 w 3722336"/>
              <a:gd name="connsiteY7" fmla="*/ 2056543 h 2905041"/>
              <a:gd name="connsiteX8" fmla="*/ 3408063 w 3722336"/>
              <a:gd name="connsiteY8" fmla="*/ 1772695 h 2905041"/>
              <a:gd name="connsiteX9" fmla="*/ 2518309 w 3722336"/>
              <a:gd name="connsiteY9" fmla="*/ 533087 h 2905041"/>
              <a:gd name="connsiteX10" fmla="*/ 1092424 w 3722336"/>
              <a:gd name="connsiteY10" fmla="*/ 2087746 h 2905041"/>
              <a:gd name="connsiteX11" fmla="*/ 1092424 w 3722336"/>
              <a:gd name="connsiteY11" fmla="*/ 2492348 h 2905041"/>
              <a:gd name="connsiteX12" fmla="*/ 2597542 w 3722336"/>
              <a:gd name="connsiteY12" fmla="*/ 2492348 h 2905041"/>
              <a:gd name="connsiteX13" fmla="*/ 2597542 w 3722336"/>
              <a:gd name="connsiteY13" fmla="*/ 2087746 h 2905041"/>
              <a:gd name="connsiteX14" fmla="*/ 1092424 w 3722336"/>
              <a:gd name="connsiteY14" fmla="*/ 2087746 h 2905041"/>
              <a:gd name="connsiteX15" fmla="*/ 3062835 w 3722336"/>
              <a:gd name="connsiteY15" fmla="*/ 2087746 h 2905041"/>
              <a:gd name="connsiteX16" fmla="*/ 2670372 w 3722336"/>
              <a:gd name="connsiteY16" fmla="*/ 2468072 h 2905041"/>
              <a:gd name="connsiteX17" fmla="*/ 3062835 w 3722336"/>
              <a:gd name="connsiteY17" fmla="*/ 2848398 h 2905041"/>
              <a:gd name="connsiteX18" fmla="*/ 3455298 w 3722336"/>
              <a:gd name="connsiteY18" fmla="*/ 2468072 h 2905041"/>
              <a:gd name="connsiteX19" fmla="*/ 3062835 w 3722336"/>
              <a:gd name="connsiteY19" fmla="*/ 2087746 h 290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22336" h="2905041">
                <a:moveTo>
                  <a:pt x="0" y="0"/>
                </a:moveTo>
                <a:lnTo>
                  <a:pt x="3722336" y="0"/>
                </a:lnTo>
                <a:lnTo>
                  <a:pt x="3722336" y="2905041"/>
                </a:lnTo>
                <a:lnTo>
                  <a:pt x="0" y="2905041"/>
                </a:lnTo>
                <a:lnTo>
                  <a:pt x="0" y="0"/>
                </a:lnTo>
                <a:close/>
                <a:moveTo>
                  <a:pt x="2518309" y="533087"/>
                </a:moveTo>
                <a:lnTo>
                  <a:pt x="2122851" y="816935"/>
                </a:lnTo>
                <a:lnTo>
                  <a:pt x="3012605" y="2056543"/>
                </a:lnTo>
                <a:lnTo>
                  <a:pt x="3408063" y="1772695"/>
                </a:lnTo>
                <a:lnTo>
                  <a:pt x="2518309" y="533087"/>
                </a:lnTo>
                <a:close/>
                <a:moveTo>
                  <a:pt x="1092424" y="2087746"/>
                </a:moveTo>
                <a:lnTo>
                  <a:pt x="1092424" y="2492348"/>
                </a:lnTo>
                <a:lnTo>
                  <a:pt x="2597542" y="2492348"/>
                </a:lnTo>
                <a:lnTo>
                  <a:pt x="2597542" y="2087746"/>
                </a:lnTo>
                <a:lnTo>
                  <a:pt x="1092424" y="2087746"/>
                </a:lnTo>
                <a:close/>
                <a:moveTo>
                  <a:pt x="3062835" y="2087746"/>
                </a:moveTo>
                <a:cubicBezTo>
                  <a:pt x="2846084" y="2087746"/>
                  <a:pt x="2670372" y="2258024"/>
                  <a:pt x="2670372" y="2468072"/>
                </a:cubicBezTo>
                <a:cubicBezTo>
                  <a:pt x="2670372" y="2678120"/>
                  <a:pt x="2846084" y="2848398"/>
                  <a:pt x="3062835" y="2848398"/>
                </a:cubicBezTo>
                <a:cubicBezTo>
                  <a:pt x="3279586" y="2848398"/>
                  <a:pt x="3455298" y="2678120"/>
                  <a:pt x="3455298" y="2468072"/>
                </a:cubicBezTo>
                <a:cubicBezTo>
                  <a:pt x="3455298" y="2258024"/>
                  <a:pt x="3279586" y="2087746"/>
                  <a:pt x="3062835" y="2087746"/>
                </a:cubicBezTo>
                <a:close/>
              </a:path>
            </a:pathLst>
          </a:cu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6508B4-DF28-2714-D913-0929CEA4A751}"/>
                  </a:ext>
                </a:extLst>
              </p:cNvPr>
              <p:cNvSpPr txBox="1"/>
              <p:nvPr/>
            </p:nvSpPr>
            <p:spPr>
              <a:xfrm>
                <a:off x="6742878" y="4887589"/>
                <a:ext cx="1224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6508B4-DF28-2714-D913-0929CEA4A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78" y="4887589"/>
                <a:ext cx="1224566" cy="276999"/>
              </a:xfrm>
              <a:prstGeom prst="rect">
                <a:avLst/>
              </a:prstGeom>
              <a:blipFill>
                <a:blip r:embed="rId6"/>
                <a:stretch>
                  <a:fillRect l="-2041" r="-204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074C863-8E05-F149-0F6B-D44DABA8C715}"/>
                  </a:ext>
                </a:extLst>
              </p:cNvPr>
              <p:cNvSpPr txBox="1"/>
              <p:nvPr/>
            </p:nvSpPr>
            <p:spPr>
              <a:xfrm>
                <a:off x="5324058" y="5282176"/>
                <a:ext cx="15438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074C863-8E05-F149-0F6B-D44DABA8C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058" y="5282176"/>
                <a:ext cx="1543884" cy="276999"/>
              </a:xfrm>
              <a:prstGeom prst="rect">
                <a:avLst/>
              </a:prstGeom>
              <a:blipFill>
                <a:blip r:embed="rId7"/>
                <a:stretch>
                  <a:fillRect l="-4918" r="-409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504E73-51B1-3032-BBA4-9077CA7BD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3737" y="1390197"/>
            <a:ext cx="63645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40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51883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pruning</a:t>
            </a:r>
          </a:p>
        </p:txBody>
      </p:sp>
    </p:spTree>
    <p:extLst>
      <p:ext uri="{BB962C8B-B14F-4D97-AF65-F5344CB8AC3E}">
        <p14:creationId xmlns:p14="http://schemas.microsoft.com/office/powerpoint/2010/main" val="113691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655001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74956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3916546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Distillation : Edge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69438-0DB2-6C07-75C4-D2D3B325E6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54"/>
          <a:stretch/>
        </p:blipFill>
        <p:spPr>
          <a:xfrm>
            <a:off x="2209800" y="1690688"/>
            <a:ext cx="7772400" cy="35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64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Distillation : Node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5046B-A49F-BAB7-19BD-44BEE7A861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88"/>
          <a:stretch/>
        </p:blipFill>
        <p:spPr>
          <a:xfrm>
            <a:off x="2209800" y="1690688"/>
            <a:ext cx="7772400" cy="36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3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A5B-1FA2-8ED9-816E-B5AFF26C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Prelude…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8F4F88-E2A1-8CC9-08D0-7EF47D7811C5}"/>
              </a:ext>
            </a:extLst>
          </p:cNvPr>
          <p:cNvSpPr txBox="1">
            <a:spLocks/>
          </p:cNvSpPr>
          <p:nvPr/>
        </p:nvSpPr>
        <p:spPr>
          <a:xfrm>
            <a:off x="838200" y="1041400"/>
            <a:ext cx="911500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ighlight>
                  <a:srgbClr val="FFFF00"/>
                </a:highlight>
                <a:latin typeface=""/>
              </a:rPr>
              <a:t>Discovering symbolic models </a:t>
            </a:r>
            <a:r>
              <a:rPr lang="en-US" dirty="0">
                <a:latin typeface=""/>
              </a:rPr>
              <a:t>from deep learning with inductive biases.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59155C-99B7-DB62-3DB7-8DFABDF805C1}"/>
                  </a:ext>
                </a:extLst>
              </p:cNvPr>
              <p:cNvSpPr txBox="1"/>
              <p:nvPr/>
            </p:nvSpPr>
            <p:spPr>
              <a:xfrm rot="20574016">
                <a:off x="2768534" y="3657994"/>
                <a:ext cx="145550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20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59155C-99B7-DB62-3DB7-8DFABDF80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74016">
                <a:off x="2768534" y="3657994"/>
                <a:ext cx="1455508" cy="492443"/>
              </a:xfrm>
              <a:prstGeom prst="rect">
                <a:avLst/>
              </a:prstGeom>
              <a:blipFill>
                <a:blip r:embed="rId3"/>
                <a:stretch>
                  <a:fillRect l="-7377" t="-2740" r="-1639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AACB78-0972-9AF9-2CBB-91721B1424AE}"/>
                  </a:ext>
                </a:extLst>
              </p:cNvPr>
              <p:cNvSpPr txBox="1"/>
              <p:nvPr/>
            </p:nvSpPr>
            <p:spPr>
              <a:xfrm rot="371757">
                <a:off x="5567320" y="4016408"/>
                <a:ext cx="5407699" cy="151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AACB78-0972-9AF9-2CBB-91721B142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71757">
                <a:off x="5567320" y="4016408"/>
                <a:ext cx="5407699" cy="1512786"/>
              </a:xfrm>
              <a:prstGeom prst="rect">
                <a:avLst/>
              </a:prstGeom>
              <a:blipFill>
                <a:blip r:embed="rId4"/>
                <a:stretch>
                  <a:fillRect t="-83735" b="-124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5FDAEA-ABFD-EC7A-FC09-387B5BDCAD68}"/>
                  </a:ext>
                </a:extLst>
              </p:cNvPr>
              <p:cNvSpPr txBox="1"/>
              <p:nvPr/>
            </p:nvSpPr>
            <p:spPr>
              <a:xfrm>
                <a:off x="914400" y="5114166"/>
                <a:ext cx="2404569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5FDAEA-ABFD-EC7A-FC09-387B5BDCA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114166"/>
                <a:ext cx="2404569" cy="1014317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0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 </a:t>
            </a:r>
          </a:p>
        </p:txBody>
      </p:sp>
    </p:spTree>
    <p:extLst>
      <p:ext uri="{BB962C8B-B14F-4D97-AF65-F5344CB8AC3E}">
        <p14:creationId xmlns:p14="http://schemas.microsoft.com/office/powerpoint/2010/main" val="2204169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MAE</a:t>
            </a:r>
          </a:p>
        </p:txBody>
      </p:sp>
    </p:spTree>
    <p:extLst>
      <p:ext uri="{BB962C8B-B14F-4D97-AF65-F5344CB8AC3E}">
        <p14:creationId xmlns:p14="http://schemas.microsoft.com/office/powerpoint/2010/main" val="3715199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R2</a:t>
            </a:r>
          </a:p>
        </p:txBody>
      </p:sp>
    </p:spTree>
    <p:extLst>
      <p:ext uri="{BB962C8B-B14F-4D97-AF65-F5344CB8AC3E}">
        <p14:creationId xmlns:p14="http://schemas.microsoft.com/office/powerpoint/2010/main" val="521870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R2 aside</a:t>
            </a:r>
          </a:p>
        </p:txBody>
      </p:sp>
    </p:spTree>
    <p:extLst>
      <p:ext uri="{BB962C8B-B14F-4D97-AF65-F5344CB8AC3E}">
        <p14:creationId xmlns:p14="http://schemas.microsoft.com/office/powerpoint/2010/main" val="2259291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Sparsity</a:t>
            </a:r>
          </a:p>
        </p:txBody>
      </p:sp>
    </p:spTree>
    <p:extLst>
      <p:ext uri="{BB962C8B-B14F-4D97-AF65-F5344CB8AC3E}">
        <p14:creationId xmlns:p14="http://schemas.microsoft.com/office/powerpoint/2010/main" val="1776884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Symbolic reconstructions examples</a:t>
            </a:r>
          </a:p>
        </p:txBody>
      </p:sp>
    </p:spTree>
    <p:extLst>
      <p:ext uri="{BB962C8B-B14F-4D97-AF65-F5344CB8AC3E}">
        <p14:creationId xmlns:p14="http://schemas.microsoft.com/office/powerpoint/2010/main" val="656700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Symbolic reconstructions</a:t>
            </a:r>
          </a:p>
        </p:txBody>
      </p:sp>
    </p:spTree>
    <p:extLst>
      <p:ext uri="{BB962C8B-B14F-4D97-AF65-F5344CB8AC3E}">
        <p14:creationId xmlns:p14="http://schemas.microsoft.com/office/powerpoint/2010/main" val="711192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Symbolic model vs NN model</a:t>
            </a:r>
          </a:p>
        </p:txBody>
      </p:sp>
    </p:spTree>
    <p:extLst>
      <p:ext uri="{BB962C8B-B14F-4D97-AF65-F5344CB8AC3E}">
        <p14:creationId xmlns:p14="http://schemas.microsoft.com/office/powerpoint/2010/main" val="150740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0A74-53CB-4304-09D4-ECCE1680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57105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A5B-1FA2-8ED9-816E-B5AFF26C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Prelude…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8F4F88-E2A1-8CC9-08D0-7EF47D7811C5}"/>
              </a:ext>
            </a:extLst>
          </p:cNvPr>
          <p:cNvSpPr txBox="1">
            <a:spLocks/>
          </p:cNvSpPr>
          <p:nvPr/>
        </p:nvSpPr>
        <p:spPr>
          <a:xfrm>
            <a:off x="838200" y="1041400"/>
            <a:ext cx="911500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"/>
              </a:rPr>
              <a:t>Discovering symbolic models </a:t>
            </a:r>
            <a:r>
              <a:rPr lang="en-US" dirty="0">
                <a:highlight>
                  <a:srgbClr val="FFFF00"/>
                </a:highlight>
                <a:latin typeface=""/>
              </a:rPr>
              <a:t>from deep learning</a:t>
            </a:r>
            <a:r>
              <a:rPr lang="en-US" dirty="0">
                <a:latin typeface=""/>
              </a:rPr>
              <a:t> with inductive biases.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8B8FB-BA9E-968A-FBA9-C01E7B43C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78934"/>
            <a:ext cx="44831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0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A5B-1FA2-8ED9-816E-B5AFF26C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Prelude…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8F4F88-E2A1-8CC9-08D0-7EF47D7811C5}"/>
              </a:ext>
            </a:extLst>
          </p:cNvPr>
          <p:cNvSpPr txBox="1">
            <a:spLocks/>
          </p:cNvSpPr>
          <p:nvPr/>
        </p:nvSpPr>
        <p:spPr>
          <a:xfrm>
            <a:off x="838200" y="1041400"/>
            <a:ext cx="911500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"/>
              </a:rPr>
              <a:t>Discovering symbolic models from deep learning </a:t>
            </a:r>
            <a:r>
              <a:rPr lang="en-US" dirty="0">
                <a:highlight>
                  <a:srgbClr val="FFFF00"/>
                </a:highlight>
                <a:latin typeface=""/>
              </a:rPr>
              <a:t>with inductive biases</a:t>
            </a:r>
            <a:r>
              <a:rPr lang="en-US" dirty="0">
                <a:latin typeface=""/>
              </a:rPr>
              <a:t>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7D4871-8216-0496-138B-79A52586C53D}"/>
              </a:ext>
            </a:extLst>
          </p:cNvPr>
          <p:cNvGrpSpPr/>
          <p:nvPr/>
        </p:nvGrpSpPr>
        <p:grpSpPr>
          <a:xfrm>
            <a:off x="5019285" y="3275251"/>
            <a:ext cx="3378430" cy="2794870"/>
            <a:chOff x="1600872" y="3429000"/>
            <a:chExt cx="3378430" cy="27948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1342F-4890-890F-E9E3-ECBC3D7175E4}"/>
                </a:ext>
              </a:extLst>
            </p:cNvPr>
            <p:cNvSpPr/>
            <p:nvPr/>
          </p:nvSpPr>
          <p:spPr>
            <a:xfrm>
              <a:off x="2727016" y="3429000"/>
              <a:ext cx="679731" cy="681754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52929D-17FB-CC61-0641-4A4A0A92B610}"/>
                </a:ext>
              </a:extLst>
            </p:cNvPr>
            <p:cNvSpPr/>
            <p:nvPr/>
          </p:nvSpPr>
          <p:spPr>
            <a:xfrm>
              <a:off x="2727016" y="4485558"/>
              <a:ext cx="679731" cy="681754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F89B3A-B63F-F73F-054C-A098FD7C905C}"/>
                </a:ext>
              </a:extLst>
            </p:cNvPr>
            <p:cNvSpPr/>
            <p:nvPr/>
          </p:nvSpPr>
          <p:spPr>
            <a:xfrm>
              <a:off x="2727015" y="5542116"/>
              <a:ext cx="679731" cy="681754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535B38-A234-089E-0400-92123CA4DAA4}"/>
                </a:ext>
              </a:extLst>
            </p:cNvPr>
            <p:cNvSpPr/>
            <p:nvPr/>
          </p:nvSpPr>
          <p:spPr>
            <a:xfrm>
              <a:off x="1600873" y="3979005"/>
              <a:ext cx="679731" cy="681754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BBC6C3F-6496-1437-0962-69D3FE90820B}"/>
                </a:ext>
              </a:extLst>
            </p:cNvPr>
            <p:cNvSpPr/>
            <p:nvPr/>
          </p:nvSpPr>
          <p:spPr>
            <a:xfrm>
              <a:off x="1600872" y="5134846"/>
              <a:ext cx="679731" cy="681754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412B4D-E856-1822-50FA-F1713C89B62D}"/>
                </a:ext>
              </a:extLst>
            </p:cNvPr>
            <p:cNvCxnSpPr>
              <a:stCxn id="7" idx="7"/>
              <a:endCxn id="3" idx="2"/>
            </p:cNvCxnSpPr>
            <p:nvPr/>
          </p:nvCxnSpPr>
          <p:spPr>
            <a:xfrm flipV="1">
              <a:off x="2181060" y="3769877"/>
              <a:ext cx="545956" cy="3089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7FDA16B-8BB0-8887-0620-B0D2E8ECBB52}"/>
                </a:ext>
              </a:extLst>
            </p:cNvPr>
            <p:cNvCxnSpPr>
              <a:cxnSpLocks/>
              <a:stCxn id="7" idx="6"/>
              <a:endCxn id="4" idx="2"/>
            </p:cNvCxnSpPr>
            <p:nvPr/>
          </p:nvCxnSpPr>
          <p:spPr>
            <a:xfrm>
              <a:off x="2280604" y="4319882"/>
              <a:ext cx="446412" cy="5065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919EBE5-AF92-912A-66A0-B08362AF1685}"/>
                </a:ext>
              </a:extLst>
            </p:cNvPr>
            <p:cNvCxnSpPr>
              <a:cxnSpLocks/>
              <a:stCxn id="7" idx="5"/>
              <a:endCxn id="6" idx="1"/>
            </p:cNvCxnSpPr>
            <p:nvPr/>
          </p:nvCxnSpPr>
          <p:spPr>
            <a:xfrm>
              <a:off x="2181060" y="4560918"/>
              <a:ext cx="645499" cy="10810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3B46C30-BED1-89A1-4324-A65EBD43837B}"/>
                </a:ext>
              </a:extLst>
            </p:cNvPr>
            <p:cNvCxnSpPr>
              <a:cxnSpLocks/>
              <a:stCxn id="8" idx="7"/>
              <a:endCxn id="3" idx="3"/>
            </p:cNvCxnSpPr>
            <p:nvPr/>
          </p:nvCxnSpPr>
          <p:spPr>
            <a:xfrm flipV="1">
              <a:off x="2181059" y="4010913"/>
              <a:ext cx="645501" cy="12237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88175-96E4-1B9F-1A8C-51E3443EA366}"/>
                </a:ext>
              </a:extLst>
            </p:cNvPr>
            <p:cNvCxnSpPr>
              <a:cxnSpLocks/>
              <a:stCxn id="8" idx="6"/>
              <a:endCxn id="4" idx="2"/>
            </p:cNvCxnSpPr>
            <p:nvPr/>
          </p:nvCxnSpPr>
          <p:spPr>
            <a:xfrm flipV="1">
              <a:off x="2280603" y="4826435"/>
              <a:ext cx="446413" cy="6492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6B94B34-54DA-C5DA-91D2-C78FE21E90D0}"/>
                </a:ext>
              </a:extLst>
            </p:cNvPr>
            <p:cNvCxnSpPr>
              <a:cxnSpLocks/>
              <a:stCxn id="8" idx="5"/>
              <a:endCxn id="6" idx="2"/>
            </p:cNvCxnSpPr>
            <p:nvPr/>
          </p:nvCxnSpPr>
          <p:spPr>
            <a:xfrm>
              <a:off x="2181059" y="5716759"/>
              <a:ext cx="545956" cy="1662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D8E09EC-A54B-C7FA-C5FD-786C64679756}"/>
                </a:ext>
              </a:extLst>
            </p:cNvPr>
            <p:cNvSpPr/>
            <p:nvPr/>
          </p:nvSpPr>
          <p:spPr>
            <a:xfrm>
              <a:off x="3853159" y="4485558"/>
              <a:ext cx="679731" cy="681754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1CD9D4-2F47-CE0F-A339-4914C94B6C7C}"/>
                </a:ext>
              </a:extLst>
            </p:cNvPr>
            <p:cNvCxnSpPr>
              <a:cxnSpLocks/>
              <a:stCxn id="4" idx="6"/>
              <a:endCxn id="27" idx="2"/>
            </p:cNvCxnSpPr>
            <p:nvPr/>
          </p:nvCxnSpPr>
          <p:spPr>
            <a:xfrm>
              <a:off x="3406747" y="4826435"/>
              <a:ext cx="4464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E4DD0F-5F8E-B762-12C9-D28FB2C532D5}"/>
                </a:ext>
              </a:extLst>
            </p:cNvPr>
            <p:cNvCxnSpPr>
              <a:cxnSpLocks/>
              <a:stCxn id="3" idx="6"/>
              <a:endCxn id="27" idx="1"/>
            </p:cNvCxnSpPr>
            <p:nvPr/>
          </p:nvCxnSpPr>
          <p:spPr>
            <a:xfrm>
              <a:off x="3406747" y="3769877"/>
              <a:ext cx="545956" cy="8155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E66C82F-C53C-5067-80C2-5DB3F204211B}"/>
                </a:ext>
              </a:extLst>
            </p:cNvPr>
            <p:cNvCxnSpPr>
              <a:cxnSpLocks/>
              <a:stCxn id="6" idx="6"/>
              <a:endCxn id="27" idx="3"/>
            </p:cNvCxnSpPr>
            <p:nvPr/>
          </p:nvCxnSpPr>
          <p:spPr>
            <a:xfrm flipV="1">
              <a:off x="3406746" y="5067471"/>
              <a:ext cx="545957" cy="8155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727F388-9418-808B-9D4D-6D1B7AF4DC03}"/>
                </a:ext>
              </a:extLst>
            </p:cNvPr>
            <p:cNvCxnSpPr>
              <a:cxnSpLocks/>
            </p:cNvCxnSpPr>
            <p:nvPr/>
          </p:nvCxnSpPr>
          <p:spPr>
            <a:xfrm>
              <a:off x="4532890" y="4826435"/>
              <a:ext cx="4464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The 30 Cutest Dog Breeds - Most Adorable Dogs and Puppies">
            <a:extLst>
              <a:ext uri="{FF2B5EF4-FFF2-40B4-BE49-F238E27FC236}">
                <a16:creationId xmlns:a16="http://schemas.microsoft.com/office/drawing/2014/main" id="{0D0E53B0-BA02-28E5-774B-B7D5993BF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64" y="3334726"/>
            <a:ext cx="2682735" cy="2675921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7193D1-BF73-F3A3-85AC-C7B35947FA02}"/>
                  </a:ext>
                </a:extLst>
              </p:cNvPr>
              <p:cNvSpPr txBox="1"/>
              <p:nvPr/>
            </p:nvSpPr>
            <p:spPr>
              <a:xfrm>
                <a:off x="9176368" y="4479390"/>
                <a:ext cx="2016129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7193D1-BF73-F3A3-85AC-C7B35947F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368" y="4479390"/>
                <a:ext cx="2016129" cy="40498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42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A5B-1FA2-8ED9-816E-B5AFF26C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Prelude…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8F4F88-E2A1-8CC9-08D0-7EF47D7811C5}"/>
              </a:ext>
            </a:extLst>
          </p:cNvPr>
          <p:cNvSpPr txBox="1">
            <a:spLocks/>
          </p:cNvSpPr>
          <p:nvPr/>
        </p:nvSpPr>
        <p:spPr>
          <a:xfrm>
            <a:off x="838200" y="1041400"/>
            <a:ext cx="911500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"/>
              </a:rPr>
              <a:t>Discovering symbolic models from deep learning </a:t>
            </a:r>
            <a:r>
              <a:rPr lang="en-US" dirty="0">
                <a:highlight>
                  <a:srgbClr val="FFFF00"/>
                </a:highlight>
                <a:latin typeface=""/>
              </a:rPr>
              <a:t>with inductive biases</a:t>
            </a:r>
            <a:r>
              <a:rPr lang="en-US" dirty="0">
                <a:latin typeface=""/>
              </a:rPr>
              <a:t>.</a:t>
            </a:r>
          </a:p>
        </p:txBody>
      </p:sp>
      <p:pic>
        <p:nvPicPr>
          <p:cNvPr id="1026" name="Picture 2" descr="The 30 Cutest Dog Breeds - Most Adorable Dogs and Puppies">
            <a:extLst>
              <a:ext uri="{FF2B5EF4-FFF2-40B4-BE49-F238E27FC236}">
                <a16:creationId xmlns:a16="http://schemas.microsoft.com/office/drawing/2014/main" id="{0D0E53B0-BA02-28E5-774B-B7D5993BF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64" y="3334726"/>
            <a:ext cx="2682735" cy="2675921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7193D1-BF73-F3A3-85AC-C7B35947FA02}"/>
                  </a:ext>
                </a:extLst>
              </p:cNvPr>
              <p:cNvSpPr txBox="1"/>
              <p:nvPr/>
            </p:nvSpPr>
            <p:spPr>
              <a:xfrm>
                <a:off x="9176368" y="4479390"/>
                <a:ext cx="2016129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7193D1-BF73-F3A3-85AC-C7B35947F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368" y="4479390"/>
                <a:ext cx="2016129" cy="40498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onvolutional Neural Network: A Complete Guide">
            <a:extLst>
              <a:ext uri="{FF2B5EF4-FFF2-40B4-BE49-F238E27FC236}">
                <a16:creationId xmlns:a16="http://schemas.microsoft.com/office/drawing/2014/main" id="{52448B11-DA8F-C85E-64EF-22E736933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2"/>
          <a:stretch/>
        </p:blipFill>
        <p:spPr bwMode="auto">
          <a:xfrm>
            <a:off x="4515356" y="3211288"/>
            <a:ext cx="4143122" cy="292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0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6A5B-1FA2-8ED9-816E-B5AFF26C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"/>
              </a:rPr>
              <a:t>Prelude…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8F4F88-E2A1-8CC9-08D0-7EF47D7811C5}"/>
              </a:ext>
            </a:extLst>
          </p:cNvPr>
          <p:cNvSpPr txBox="1">
            <a:spLocks/>
          </p:cNvSpPr>
          <p:nvPr/>
        </p:nvSpPr>
        <p:spPr>
          <a:xfrm>
            <a:off x="838200" y="1041400"/>
            <a:ext cx="911500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"/>
              </a:rPr>
              <a:t>Discovering symbolic models from deep learning </a:t>
            </a:r>
            <a:r>
              <a:rPr lang="en-US" dirty="0">
                <a:highlight>
                  <a:srgbClr val="FFFF00"/>
                </a:highlight>
                <a:latin typeface=""/>
              </a:rPr>
              <a:t>with inductive biases</a:t>
            </a:r>
            <a:r>
              <a:rPr lang="en-US" dirty="0">
                <a:latin typeface=""/>
              </a:rPr>
              <a:t>.</a:t>
            </a:r>
          </a:p>
        </p:txBody>
      </p:sp>
      <p:pic>
        <p:nvPicPr>
          <p:cNvPr id="1026" name="Picture 2" descr="The 30 Cutest Dog Breeds - Most Adorable Dogs and Puppies">
            <a:extLst>
              <a:ext uri="{FF2B5EF4-FFF2-40B4-BE49-F238E27FC236}">
                <a16:creationId xmlns:a16="http://schemas.microsoft.com/office/drawing/2014/main" id="{0D0E53B0-BA02-28E5-774B-B7D5993BF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64" y="3334726"/>
            <a:ext cx="2682735" cy="2675921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7193D1-BF73-F3A3-85AC-C7B35947FA02}"/>
                  </a:ext>
                </a:extLst>
              </p:cNvPr>
              <p:cNvSpPr txBox="1"/>
              <p:nvPr/>
            </p:nvSpPr>
            <p:spPr>
              <a:xfrm>
                <a:off x="9176368" y="4479390"/>
                <a:ext cx="198727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𝐵𝐶𝐸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7193D1-BF73-F3A3-85AC-C7B35947F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368" y="4479390"/>
                <a:ext cx="1987275" cy="40498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onvolutional Neural Network: A Complete Guide">
            <a:extLst>
              <a:ext uri="{FF2B5EF4-FFF2-40B4-BE49-F238E27FC236}">
                <a16:creationId xmlns:a16="http://schemas.microsoft.com/office/drawing/2014/main" id="{52448B11-DA8F-C85E-64EF-22E736933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2"/>
          <a:stretch/>
        </p:blipFill>
        <p:spPr bwMode="auto">
          <a:xfrm>
            <a:off x="4515356" y="3211288"/>
            <a:ext cx="4143122" cy="292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58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3882-E8A8-DA82-5759-52F6D07A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C802A-4F0D-0CBD-E60F-7C58BCC6B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19550"/>
            <a:ext cx="7772400" cy="401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3882-E8A8-DA82-5759-52F6D07A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distillation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596A-FD22-7342-DE07-73B663E95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496"/>
            <a:ext cx="8726586" cy="374716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Design a neural network with a separable internal structure and suitable inductive bias.</a:t>
            </a:r>
          </a:p>
          <a:p>
            <a:endParaRPr lang="en-GB" dirty="0"/>
          </a:p>
          <a:p>
            <a:r>
              <a:rPr lang="en-GB" dirty="0"/>
              <a:t>Train the model and encourage learning a low-dimensional representation.</a:t>
            </a:r>
          </a:p>
          <a:p>
            <a:endParaRPr lang="en-GB" dirty="0"/>
          </a:p>
          <a:p>
            <a:r>
              <a:rPr lang="en-GB" dirty="0"/>
              <a:t>Replace a learned component with a symbolic model.</a:t>
            </a:r>
          </a:p>
          <a:p>
            <a:endParaRPr lang="en-GB" dirty="0"/>
          </a:p>
          <a:p>
            <a:r>
              <a:rPr lang="en-GB" dirty="0"/>
              <a:t>Retrain model and repeat until all components are replaced.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13920</TotalTime>
  <Words>1072</Words>
  <Application>Microsoft Macintosh PowerPoint</Application>
  <PresentationFormat>Widescreen</PresentationFormat>
  <Paragraphs>278</Paragraphs>
  <Slides>38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Aptos</vt:lpstr>
      <vt:lpstr>Aptos Display</vt:lpstr>
      <vt:lpstr>Arial</vt:lpstr>
      <vt:lpstr>Cambria Math</vt:lpstr>
      <vt:lpstr>Office Theme</vt:lpstr>
      <vt:lpstr>Discovering symbolic models from deep learning with inductive biases – reproduction </vt:lpstr>
      <vt:lpstr>Prelude…</vt:lpstr>
      <vt:lpstr>Prelude…</vt:lpstr>
      <vt:lpstr>Prelude…</vt:lpstr>
      <vt:lpstr>Prelude…</vt:lpstr>
      <vt:lpstr>Prelude…</vt:lpstr>
      <vt:lpstr>Prelude…</vt:lpstr>
      <vt:lpstr>Motivation</vt:lpstr>
      <vt:lpstr>Symbolic distillation framework</vt:lpstr>
      <vt:lpstr>Scope </vt:lpstr>
      <vt:lpstr>Scope </vt:lpstr>
      <vt:lpstr>Outline</vt:lpstr>
      <vt:lpstr>Background pt 1 – Symbolic regression</vt:lpstr>
      <vt:lpstr>Background pt 1 – Symbolic regression</vt:lpstr>
      <vt:lpstr>Background pt 1 – Symbolic regression</vt:lpstr>
      <vt:lpstr>Background pt 2 – Graph Neural Networks</vt:lpstr>
      <vt:lpstr>Background pt 2 – Graph Neural Networks</vt:lpstr>
      <vt:lpstr>Background pt 2 – Graph Neural Networks</vt:lpstr>
      <vt:lpstr>Background pt 2 – Graph Neural Networks</vt:lpstr>
      <vt:lpstr>Background pt 2 – Graph Neural Networks</vt:lpstr>
      <vt:lpstr>Background pt 2 – Graph Neural Networks</vt:lpstr>
      <vt:lpstr>Overview</vt:lpstr>
      <vt:lpstr>Data</vt:lpstr>
      <vt:lpstr>Dataset pruning</vt:lpstr>
      <vt:lpstr>Model architecture </vt:lpstr>
      <vt:lpstr>Training strategies</vt:lpstr>
      <vt:lpstr>Model Training</vt:lpstr>
      <vt:lpstr>Model Distillation : Edge Model</vt:lpstr>
      <vt:lpstr>Model Distillation : Node Model</vt:lpstr>
      <vt:lpstr>Evaluation criteria </vt:lpstr>
      <vt:lpstr>Results: MAE</vt:lpstr>
      <vt:lpstr>Results: R2</vt:lpstr>
      <vt:lpstr>Results: R2 aside</vt:lpstr>
      <vt:lpstr>Results: Sparsity</vt:lpstr>
      <vt:lpstr>Results: Symbolic reconstructions examples</vt:lpstr>
      <vt:lpstr>Results: Symbolic reconstructions</vt:lpstr>
      <vt:lpstr>Results: Symbolic model vs NN model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tbd</dc:title>
  <dc:creator>Vishal Jain</dc:creator>
  <cp:lastModifiedBy>Dinesh Jain</cp:lastModifiedBy>
  <cp:revision>14</cp:revision>
  <dcterms:created xsi:type="dcterms:W3CDTF">2024-04-20T11:39:04Z</dcterms:created>
  <dcterms:modified xsi:type="dcterms:W3CDTF">2024-07-16T23:01:39Z</dcterms:modified>
</cp:coreProperties>
</file>