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9460-7BF7-4E53-9348-A2D93A4A496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7D52-65A4-4642-8DCB-0D0611C8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https://www.open-electronics.org/the-power-of-arduino-this-unknown/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7D52-65A4-4642-8DCB-0D0611C8D4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https://www.arduino.cc/en/Tutorial/Blink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7D52-65A4-4642-8DCB-0D0611C8D4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Senorssss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Jagannathan</a:t>
            </a:r>
          </a:p>
        </p:txBody>
      </p:sp>
    </p:spTree>
    <p:extLst>
      <p:ext uri="{BB962C8B-B14F-4D97-AF65-F5344CB8AC3E}">
        <p14:creationId xmlns:p14="http://schemas.microsoft.com/office/powerpoint/2010/main" val="21332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 that looks like an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learn.adafruit.com/guides/images/000/000/179/medium800/2013_01_12_IMG_1168-1024.jpg?144830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86" y="155046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9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sz="3500" dirty="0"/>
              <a:t>The reverse of a mic, this </a:t>
            </a:r>
          </a:p>
          <a:p>
            <a:pPr marL="0" indent="0">
              <a:buNone/>
            </a:pPr>
            <a:r>
              <a:rPr lang="en-US" sz="3500" dirty="0"/>
              <a:t>Device converts the electrical</a:t>
            </a:r>
          </a:p>
          <a:p>
            <a:pPr marL="0" indent="0">
              <a:buNone/>
            </a:pPr>
            <a:r>
              <a:rPr lang="en-US" sz="3500" dirty="0"/>
              <a:t>Signals into sound waves.</a:t>
            </a:r>
          </a:p>
          <a:p>
            <a:r>
              <a:rPr lang="en-US" sz="3500" dirty="0"/>
              <a:t>(2x check this) To use this, the output wire to the speaker must support Pulse Width Modulation (PWM, denoted by ~ on an Arduino), meaning that you can specify a voltage value from 0 – 5V </a:t>
            </a:r>
          </a:p>
          <a:p>
            <a:r>
              <a:rPr lang="en-US" sz="3500" dirty="0"/>
              <a:t>This gives control </a:t>
            </a:r>
            <a:r>
              <a:rPr lang="en-US" sz="3500" dirty="0" err="1"/>
              <a:t>ove</a:t>
            </a:r>
            <a:endParaRPr lang="en-US" sz="3500" dirty="0"/>
          </a:p>
        </p:txBody>
      </p:sp>
      <p:pic>
        <p:nvPicPr>
          <p:cNvPr id="9218" name="Picture 2" descr="https://cdn.instructables.com/F3D/DJQ4/IAP6UGTG/F3DDJQ4IAP6UGTG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i.ytimg.com/vi/23aMjljCLZ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9163"/>
            <a:ext cx="9759885" cy="54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52" y="2128490"/>
            <a:ext cx="10807148" cy="4714323"/>
          </a:xfrm>
        </p:spPr>
        <p:txBody>
          <a:bodyPr>
            <a:normAutofit/>
          </a:bodyPr>
          <a:lstStyle/>
          <a:p>
            <a:r>
              <a:rPr lang="en-US" sz="3500" dirty="0"/>
              <a:t>This is used to sign-in here!</a:t>
            </a:r>
          </a:p>
          <a:p>
            <a:r>
              <a:rPr lang="en-US" sz="3500" dirty="0"/>
              <a:t>Note that this is 3.3V</a:t>
            </a:r>
          </a:p>
          <a:p>
            <a:r>
              <a:rPr lang="en-US" sz="3500" dirty="0"/>
              <a:t>Simply put, data is sent over SDA, SCK, MOSI, MISO when an RFID tag is tapped to the sensing area of the board</a:t>
            </a:r>
          </a:p>
          <a:p>
            <a:r>
              <a:rPr lang="en-US" sz="3500" dirty="0"/>
              <a:t>This specific chip can also write data to RFID chips</a:t>
            </a:r>
          </a:p>
          <a:p>
            <a:endParaRPr lang="en-US" sz="3500" dirty="0"/>
          </a:p>
        </p:txBody>
      </p:sp>
      <p:pic>
        <p:nvPicPr>
          <p:cNvPr id="11266" name="Picture 2" descr="https://i.gyazo.com/098f2931f3ee4580af6ff05290cad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06" y="-587057"/>
            <a:ext cx="4509792" cy="3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E828A845-869D-41A4-84D2-1B8C94CDCC8B}"/>
              </a:ext>
            </a:extLst>
          </p:cNvPr>
          <p:cNvSpPr/>
          <p:nvPr/>
        </p:nvSpPr>
        <p:spPr>
          <a:xfrm>
            <a:off x="6887817" y="248478"/>
            <a:ext cx="685800" cy="805070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0ECB02-06C4-4ACC-9119-BBC56584B5B0}"/>
              </a:ext>
            </a:extLst>
          </p:cNvPr>
          <p:cNvSpPr/>
          <p:nvPr/>
        </p:nvSpPr>
        <p:spPr>
          <a:xfrm>
            <a:off x="6887817" y="1188484"/>
            <a:ext cx="685800" cy="805070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FC17F-B884-4936-A8DB-4CF385B0615A}"/>
              </a:ext>
            </a:extLst>
          </p:cNvPr>
          <p:cNvSpPr txBox="1"/>
          <p:nvPr/>
        </p:nvSpPr>
        <p:spPr>
          <a:xfrm>
            <a:off x="5742289" y="372441"/>
            <a:ext cx="795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DE5A5-7C19-426D-9678-14710B697518}"/>
              </a:ext>
            </a:extLst>
          </p:cNvPr>
          <p:cNvSpPr txBox="1"/>
          <p:nvPr/>
        </p:nvSpPr>
        <p:spPr>
          <a:xfrm>
            <a:off x="5641217" y="1330281"/>
            <a:ext cx="116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43537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</a:t>
            </a:r>
          </a:p>
        </p:txBody>
      </p:sp>
      <p:pic>
        <p:nvPicPr>
          <p:cNvPr id="4" name="Picture 2" descr="https://a.pololu-files.com/picture/0J3975.1200.jpg?773731625ebad6f459b06cf5cde22f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63" y="0"/>
            <a:ext cx="5598966" cy="44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rduino.cc/en/uploads/Main/ArduinoMega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1" y="2786757"/>
            <a:ext cx="6674047" cy="44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70" y="512679"/>
            <a:ext cx="3980009" cy="2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artofcircuits.com/wp-content/uploads/2014/04/Arduino-Pro-Micro-1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i.gyazo.com/de25e2439afa5064dc47ecb39887c5c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42" y="4442155"/>
            <a:ext cx="3294158" cy="22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6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– Arduino 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Copy stuff from specs page</a:t>
            </a:r>
          </a:p>
        </p:txBody>
      </p:sp>
      <p:pic>
        <p:nvPicPr>
          <p:cNvPr id="2050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Power</a:t>
            </a:r>
          </a:p>
        </p:txBody>
      </p:sp>
      <p:pic>
        <p:nvPicPr>
          <p:cNvPr id="4" name="Picture 2" descr="https://i.gyazo.com/5507c0e221933436b5d21c0ad48ac56d.png">
            <a:extLst>
              <a:ext uri="{FF2B5EF4-FFF2-40B4-BE49-F238E27FC236}">
                <a16:creationId xmlns:a16="http://schemas.microsoft.com/office/drawing/2014/main" id="{0826642B-DE12-4370-9A9A-A3B1E68E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38" y="1243238"/>
            <a:ext cx="7732997" cy="558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7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Arduinos have analog and digital pins</a:t>
            </a:r>
          </a:p>
          <a:p>
            <a:r>
              <a:rPr lang="en-US" dirty="0"/>
              <a:t>Digital: </a:t>
            </a:r>
          </a:p>
          <a:p>
            <a:pPr lvl="1"/>
            <a:r>
              <a:rPr lang="en-US" dirty="0"/>
              <a:t>Can send power 0 – 5V (or 3.3V on some other </a:t>
            </a:r>
            <a:r>
              <a:rPr lang="en-US" dirty="0" err="1"/>
              <a:t>Arudino</a:t>
            </a:r>
            <a:r>
              <a:rPr lang="en-US" dirty="0"/>
              <a:t> models)</a:t>
            </a:r>
          </a:p>
          <a:p>
            <a:pPr lvl="2"/>
            <a:r>
              <a:rPr lang="en-US" dirty="0"/>
              <a:t>Special PWM pins (denoted by ~) can send between 0 and 5V</a:t>
            </a:r>
          </a:p>
          <a:p>
            <a:pPr lvl="1"/>
            <a:r>
              <a:rPr lang="en-US" dirty="0"/>
              <a:t>Can read inputs, but not the intensity of it (just on or off)</a:t>
            </a:r>
          </a:p>
          <a:p>
            <a:r>
              <a:rPr lang="en-US" dirty="0"/>
              <a:t>Analog</a:t>
            </a:r>
          </a:p>
          <a:p>
            <a:pPr lvl="1"/>
            <a:r>
              <a:rPr lang="en-US" dirty="0"/>
              <a:t>Can only read, but can read the intensity of an input</a:t>
            </a:r>
          </a:p>
          <a:p>
            <a:pPr lvl="1"/>
            <a:r>
              <a:rPr lang="en-US" dirty="0"/>
              <a:t>Reported as a number between 0 – 1023 (scaled 0 – 5V)</a:t>
            </a:r>
          </a:p>
        </p:txBody>
      </p:sp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22" y="-128686"/>
            <a:ext cx="4308049" cy="32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2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rduino.cc/en/uploads/Tutorial/ExampleCircuit_bb.png">
            <a:extLst>
              <a:ext uri="{FF2B5EF4-FFF2-40B4-BE49-F238E27FC236}">
                <a16:creationId xmlns:a16="http://schemas.microsoft.com/office/drawing/2014/main" id="{224D5882-2E7E-4D33-8479-711943AD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91350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i.gyazo.com/1ffd6f210b9942362c01c77d6007581c.png">
            <a:extLst>
              <a:ext uri="{FF2B5EF4-FFF2-40B4-BE49-F238E27FC236}">
                <a16:creationId xmlns:a16="http://schemas.microsoft.com/office/drawing/2014/main" id="{1798390D-2118-44D0-A474-4C059D38E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6"/>
          <a:stretch/>
        </p:blipFill>
        <p:spPr bwMode="auto">
          <a:xfrm>
            <a:off x="5831812" y="1690688"/>
            <a:ext cx="6253352" cy="31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698E51-FA2C-463D-B58C-5D0165C608DB}"/>
              </a:ext>
            </a:extLst>
          </p:cNvPr>
          <p:cNvCxnSpPr>
            <a:cxnSpLocks/>
          </p:cNvCxnSpPr>
          <p:nvPr/>
        </p:nvCxnSpPr>
        <p:spPr>
          <a:xfrm flipH="1">
            <a:off x="2777450" y="864704"/>
            <a:ext cx="2322998" cy="1191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A53B16-BD41-48B1-9CA3-30EDD296A8AE}"/>
              </a:ext>
            </a:extLst>
          </p:cNvPr>
          <p:cNvSpPr txBox="1"/>
          <p:nvPr/>
        </p:nvSpPr>
        <p:spPr>
          <a:xfrm>
            <a:off x="5100448" y="365125"/>
            <a:ext cx="4282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Power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97960-F5FC-42C8-BE42-0C5D029C1AC8}"/>
              </a:ext>
            </a:extLst>
          </p:cNvPr>
          <p:cNvCxnSpPr>
            <a:cxnSpLocks/>
          </p:cNvCxnSpPr>
          <p:nvPr/>
        </p:nvCxnSpPr>
        <p:spPr>
          <a:xfrm>
            <a:off x="1222513" y="1027906"/>
            <a:ext cx="1152939" cy="1027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4F43B3-644E-4F87-9CE7-F0131D1134AB}"/>
              </a:ext>
            </a:extLst>
          </p:cNvPr>
          <p:cNvSpPr txBox="1"/>
          <p:nvPr/>
        </p:nvSpPr>
        <p:spPr>
          <a:xfrm>
            <a:off x="451473" y="550852"/>
            <a:ext cx="2124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BC9F-EEC7-4E49-8533-FAE32BEAC4A3}"/>
              </a:ext>
            </a:extLst>
          </p:cNvPr>
          <p:cNvSpPr txBox="1"/>
          <p:nvPr/>
        </p:nvSpPr>
        <p:spPr>
          <a:xfrm>
            <a:off x="6877878" y="2708865"/>
            <a:ext cx="26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(LED_BUILTIN = 13)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A2DDEF-25DF-4886-935E-058E4B880836}"/>
              </a:ext>
            </a:extLst>
          </p:cNvPr>
          <p:cNvCxnSpPr>
            <a:cxnSpLocks/>
          </p:cNvCxnSpPr>
          <p:nvPr/>
        </p:nvCxnSpPr>
        <p:spPr>
          <a:xfrm>
            <a:off x="7056783" y="2708865"/>
            <a:ext cx="122251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722F5B-B002-4DEC-A6F4-452FF68CAAD4}"/>
              </a:ext>
            </a:extLst>
          </p:cNvPr>
          <p:cNvCxnSpPr>
            <a:cxnSpLocks/>
          </p:cNvCxnSpPr>
          <p:nvPr/>
        </p:nvCxnSpPr>
        <p:spPr>
          <a:xfrm>
            <a:off x="8965096" y="3875056"/>
            <a:ext cx="5267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12DF4-7AC2-4033-8262-B2619A891884}"/>
              </a:ext>
            </a:extLst>
          </p:cNvPr>
          <p:cNvCxnSpPr>
            <a:cxnSpLocks/>
          </p:cNvCxnSpPr>
          <p:nvPr/>
        </p:nvCxnSpPr>
        <p:spPr>
          <a:xfrm>
            <a:off x="8965096" y="4345508"/>
            <a:ext cx="4174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A8114-7680-4492-86FF-D9BB9D6B3A94}"/>
              </a:ext>
            </a:extLst>
          </p:cNvPr>
          <p:cNvSpPr txBox="1"/>
          <p:nvPr/>
        </p:nvSpPr>
        <p:spPr>
          <a:xfrm>
            <a:off x="6152322" y="523792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Note: Times are always given in Milliseconds</a:t>
            </a:r>
          </a:p>
        </p:txBody>
      </p:sp>
      <p:pic>
        <p:nvPicPr>
          <p:cNvPr id="32" name="Picture 2" descr="https://www.arduino.cc/en/uploads/Tutorial/ExampleCircuit_bb.png">
            <a:extLst>
              <a:ext uri="{FF2B5EF4-FFF2-40B4-BE49-F238E27FC236}">
                <a16:creationId xmlns:a16="http://schemas.microsoft.com/office/drawing/2014/main" id="{65622CEA-0D57-4256-AE1B-87AC5089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29" y="509088"/>
            <a:ext cx="5691350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26771 -0.07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Works by providing a value from</a:t>
            </a:r>
          </a:p>
          <a:p>
            <a:pPr marL="0" indent="0">
              <a:buNone/>
            </a:pPr>
            <a:r>
              <a:rPr lang="en-US" sz="3500" dirty="0"/>
              <a:t>0-1023, which is delivered to an analog</a:t>
            </a:r>
          </a:p>
          <a:p>
            <a:pPr marL="0" indent="0">
              <a:buNone/>
            </a:pPr>
            <a:r>
              <a:rPr lang="en-US" sz="3500" dirty="0"/>
              <a:t>Pin onto an Arduino</a:t>
            </a:r>
          </a:p>
          <a:p>
            <a:r>
              <a:rPr lang="en-US" sz="3500" dirty="0"/>
              <a:t>Mention the formula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1026" name="Picture 2" descr="https://i.gyazo.com/8e5d2f5d5f544080f64af9a4f23127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3" y="230188"/>
            <a:ext cx="69437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bfe1d0246af1adebf356d9d58cc45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53" y="1497013"/>
            <a:ext cx="4392547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wiring pic here too</a:t>
            </a:r>
          </a:p>
        </p:txBody>
      </p:sp>
      <p:pic>
        <p:nvPicPr>
          <p:cNvPr id="4" name="Picture 6" descr="https://i.gyazo.com/54c680e655ecf07a417ea7afef986c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63" y="1515195"/>
            <a:ext cx="44196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7" y="2150456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1" y="1825625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resistor</a:t>
            </a:r>
          </a:p>
          <a:p>
            <a:r>
              <a:rPr lang="en-US" sz="3500" dirty="0"/>
              <a:t>5-10K</a:t>
            </a:r>
            <a:r>
              <a:rPr lang="el-GR" sz="3500" dirty="0"/>
              <a:t>Ω</a:t>
            </a:r>
            <a:r>
              <a:rPr lang="en-US" sz="3500" dirty="0"/>
              <a:t> in light, 200K</a:t>
            </a:r>
            <a:r>
              <a:rPr lang="el-GR" sz="3500" dirty="0"/>
              <a:t>Ω</a:t>
            </a:r>
            <a:r>
              <a:rPr lang="en-US" sz="3500" dirty="0"/>
              <a:t> in the dark</a:t>
            </a:r>
          </a:p>
          <a:p>
            <a:r>
              <a:rPr lang="en-US" sz="3500" dirty="0"/>
              <a:t>Can be read by the Arduino as</a:t>
            </a:r>
          </a:p>
          <a:p>
            <a:pPr marL="0" indent="0">
              <a:buNone/>
            </a:pPr>
            <a:r>
              <a:rPr lang="en-US" sz="3500" dirty="0"/>
              <a:t>a normal resistor, up to the user </a:t>
            </a:r>
          </a:p>
          <a:p>
            <a:pPr marL="0" indent="0">
              <a:buNone/>
            </a:pPr>
            <a:r>
              <a:rPr lang="en-US" sz="3500" dirty="0"/>
              <a:t>To make a meaningful interpretation of the data</a:t>
            </a:r>
          </a:p>
          <a:p>
            <a:pPr marL="0" indent="0">
              <a:buNone/>
            </a:pPr>
            <a:r>
              <a:rPr lang="en-US" sz="3500" dirty="0"/>
              <a:t>(put serial log pic here)</a:t>
            </a:r>
          </a:p>
        </p:txBody>
      </p:sp>
      <p:pic>
        <p:nvPicPr>
          <p:cNvPr id="4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37" y="0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Acts as a transistor</a:t>
            </a:r>
          </a:p>
          <a:p>
            <a:r>
              <a:rPr lang="en-US" sz="3500" dirty="0"/>
              <a:t>More light = sends more voltage to the </a:t>
            </a:r>
          </a:p>
          <a:p>
            <a:pPr marL="0" indent="0">
              <a:buNone/>
            </a:pPr>
            <a:r>
              <a:rPr lang="en-US" sz="3500" dirty="0"/>
              <a:t>Analog pin</a:t>
            </a:r>
          </a:p>
          <a:p>
            <a:r>
              <a:rPr lang="en-US" sz="3500" dirty="0"/>
              <a:t>This particular pic is a breakout board</a:t>
            </a:r>
          </a:p>
          <a:p>
            <a:pPr marL="0" indent="0">
              <a:buNone/>
            </a:pPr>
            <a:r>
              <a:rPr lang="en-US" sz="3500" dirty="0"/>
              <a:t> for Arduino and similar devices</a:t>
            </a:r>
          </a:p>
        </p:txBody>
      </p:sp>
      <p:pic>
        <p:nvPicPr>
          <p:cNvPr id="4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33" y="82321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Both serve the same purpose: determine surrounding light levels</a:t>
            </a:r>
          </a:p>
          <a:p>
            <a:r>
              <a:rPr lang="en-US" sz="3500" dirty="0"/>
              <a:t>Different implementations but in both cases the voltage on the analog pin is higher in lighted scenarios</a:t>
            </a:r>
          </a:p>
          <a:p>
            <a:r>
              <a:rPr lang="en-US" sz="3500" dirty="0"/>
              <a:t>Different Photoresistors and light sensors act differently so it is important to look at the specification sheet of the particular device you are using!</a:t>
            </a:r>
          </a:p>
        </p:txBody>
      </p:sp>
    </p:spTree>
    <p:extLst>
      <p:ext uri="{BB962C8B-B14F-4D97-AF65-F5344CB8AC3E}">
        <p14:creationId xmlns:p14="http://schemas.microsoft.com/office/powerpoint/2010/main" val="1331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and Speaker</a:t>
            </a:r>
          </a:p>
        </p:txBody>
      </p:sp>
      <p:pic>
        <p:nvPicPr>
          <p:cNvPr id="4098" name="Picture 2" descr="http://img.dxcdn.com/productimages/sku_138322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0932" y="6249971"/>
            <a:ext cx="41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 a speaker/buzzer module</a:t>
            </a:r>
          </a:p>
        </p:txBody>
      </p:sp>
      <p:pic>
        <p:nvPicPr>
          <p:cNvPr id="4100" name="Picture 4" descr="https://cdn.instructables.com/FK3/AF92/I10JDZZC/FK3AF92I10JDZZC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8" y="2221976"/>
            <a:ext cx="4636023" cy="46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sound waves hit the mic, it is </a:t>
            </a:r>
          </a:p>
          <a:p>
            <a:pPr marL="0" indent="0">
              <a:buNone/>
            </a:pPr>
            <a:r>
              <a:rPr lang="en-US" sz="3500" dirty="0"/>
              <a:t>Converted into an electrical signal</a:t>
            </a:r>
          </a:p>
          <a:p>
            <a:r>
              <a:rPr lang="en-US" sz="3500" dirty="0"/>
              <a:t>Read here by the analog input 0.</a:t>
            </a:r>
          </a:p>
          <a:p>
            <a:r>
              <a:rPr lang="en-US" sz="3500" dirty="0"/>
              <a:t>The Arduino can then interpret this </a:t>
            </a:r>
          </a:p>
          <a:p>
            <a:pPr marL="0" indent="0">
              <a:buNone/>
            </a:pPr>
            <a:r>
              <a:rPr lang="en-US" sz="3500" dirty="0"/>
              <a:t>Information and act on it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For example….</a:t>
            </a:r>
          </a:p>
        </p:txBody>
      </p:sp>
      <p:pic>
        <p:nvPicPr>
          <p:cNvPr id="7170" name="Picture 2" descr="Image result for arduino 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19" y="254523"/>
            <a:ext cx="4204551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470</Words>
  <Application>Microsoft Office PowerPoint</Application>
  <PresentationFormat>Widescreen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Senorssss</vt:lpstr>
      <vt:lpstr>Thermal</vt:lpstr>
      <vt:lpstr>PowerPoint Presentation</vt:lpstr>
      <vt:lpstr>Photoresistor and Light Sensor</vt:lpstr>
      <vt:lpstr>Photoresistor</vt:lpstr>
      <vt:lpstr>Light Sensor</vt:lpstr>
      <vt:lpstr>Photoresistor and Light Sensor</vt:lpstr>
      <vt:lpstr>Mic and Speaker</vt:lpstr>
      <vt:lpstr>Mic</vt:lpstr>
      <vt:lpstr>Cool thing that looks like an equalizer</vt:lpstr>
      <vt:lpstr>Speaker</vt:lpstr>
      <vt:lpstr>RFID</vt:lpstr>
      <vt:lpstr>Closer Look</vt:lpstr>
      <vt:lpstr>Arduino</vt:lpstr>
      <vt:lpstr>Details – Arduino Uno</vt:lpstr>
      <vt:lpstr>Arduino Power</vt:lpstr>
      <vt:lpstr>Arduino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Senorssss</dc:title>
  <dc:creator>Vishal Jagannathan</dc:creator>
  <cp:lastModifiedBy>Vishal Jagannathan</cp:lastModifiedBy>
  <cp:revision>49</cp:revision>
  <dcterms:created xsi:type="dcterms:W3CDTF">2017-06-20T23:54:03Z</dcterms:created>
  <dcterms:modified xsi:type="dcterms:W3CDTF">2017-07-01T23:30:23Z</dcterms:modified>
</cp:coreProperties>
</file>