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3" r:id="rId8"/>
    <p:sldId id="264" r:id="rId9"/>
    <p:sldId id="267" r:id="rId10"/>
    <p:sldId id="265" r:id="rId11"/>
    <p:sldId id="266" r:id="rId12"/>
    <p:sldId id="268" r:id="rId13"/>
    <p:sldId id="269" r:id="rId14"/>
    <p:sldId id="270" r:id="rId15"/>
    <p:sldId id="271" r:id="rId16"/>
    <p:sldId id="272" r:id="rId17"/>
    <p:sldId id="273" r:id="rId18"/>
    <p:sldId id="274" r:id="rId19"/>
    <p:sldId id="275" r:id="rId20"/>
    <p:sldId id="276" r:id="rId21"/>
    <p:sldId id="262"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3" d="100"/>
          <a:sy n="73" d="100"/>
        </p:scale>
        <p:origin x="21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90EDB-48E8-4588-AE4C-7A36CFDC68F2}"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D9E0C784-E174-402C-B2B4-15560728404C}">
      <dgm:prSet/>
      <dgm:spPr/>
      <dgm:t>
        <a:bodyPr/>
        <a:lstStyle/>
        <a:p>
          <a:r>
            <a:rPr lang="en-GB"/>
            <a:t>Game.py: Defines an abstract game class.</a:t>
          </a:r>
          <a:endParaRPr lang="en-US"/>
        </a:p>
      </dgm:t>
    </dgm:pt>
    <dgm:pt modelId="{7B3EAD86-30A7-446C-9E4A-83EBA6992ECB}" type="parTrans" cxnId="{98D17C9B-1FAA-4F6D-BB3E-47A6A5CFD4B2}">
      <dgm:prSet/>
      <dgm:spPr/>
      <dgm:t>
        <a:bodyPr/>
        <a:lstStyle/>
        <a:p>
          <a:endParaRPr lang="en-US"/>
        </a:p>
      </dgm:t>
    </dgm:pt>
    <dgm:pt modelId="{9A88CEFE-8457-4086-B20D-75A080F26DE7}" type="sibTrans" cxnId="{98D17C9B-1FAA-4F6D-BB3E-47A6A5CFD4B2}">
      <dgm:prSet/>
      <dgm:spPr/>
      <dgm:t>
        <a:bodyPr/>
        <a:lstStyle/>
        <a:p>
          <a:endParaRPr lang="en-US"/>
        </a:p>
      </dgm:t>
    </dgm:pt>
    <dgm:pt modelId="{E31AD852-CDF7-46B6-9CC8-FD878482BF13}">
      <dgm:prSet/>
      <dgm:spPr/>
      <dgm:t>
        <a:bodyPr/>
        <a:lstStyle/>
        <a:p>
          <a:r>
            <a:rPr lang="en-GB"/>
            <a:t>FlappyGame.py: Defines the flappy bird game. </a:t>
          </a:r>
          <a:endParaRPr lang="en-US"/>
        </a:p>
      </dgm:t>
    </dgm:pt>
    <dgm:pt modelId="{D1C82C92-AC29-4234-BAAB-D3C1D0D176A2}" type="parTrans" cxnId="{1FA080AC-69C2-499E-B7D3-09A9ECEC5610}">
      <dgm:prSet/>
      <dgm:spPr/>
      <dgm:t>
        <a:bodyPr/>
        <a:lstStyle/>
        <a:p>
          <a:endParaRPr lang="en-US"/>
        </a:p>
      </dgm:t>
    </dgm:pt>
    <dgm:pt modelId="{526448F9-73F2-4F0E-9A49-67912D83118B}" type="sibTrans" cxnId="{1FA080AC-69C2-499E-B7D3-09A9ECEC5610}">
      <dgm:prSet/>
      <dgm:spPr/>
      <dgm:t>
        <a:bodyPr/>
        <a:lstStyle/>
        <a:p>
          <a:endParaRPr lang="en-US"/>
        </a:p>
      </dgm:t>
    </dgm:pt>
    <dgm:pt modelId="{210B9114-2971-43F1-898E-6C7FCB0C8655}">
      <dgm:prSet/>
      <dgm:spPr/>
      <dgm:t>
        <a:bodyPr/>
        <a:lstStyle/>
        <a:p>
          <a:r>
            <a:rPr lang="en-GB"/>
            <a:t>Player.py: Defines the player classes which we used in the game. </a:t>
          </a:r>
          <a:endParaRPr lang="en-US"/>
        </a:p>
      </dgm:t>
    </dgm:pt>
    <dgm:pt modelId="{F155C083-0FEA-487E-8631-12568BB2D1FE}" type="parTrans" cxnId="{CADE361B-E07D-4C73-B2F4-A569074F8433}">
      <dgm:prSet/>
      <dgm:spPr/>
      <dgm:t>
        <a:bodyPr/>
        <a:lstStyle/>
        <a:p>
          <a:endParaRPr lang="en-US"/>
        </a:p>
      </dgm:t>
    </dgm:pt>
    <dgm:pt modelId="{66832486-AE0E-4C2B-B550-1A6C7E04ACD7}" type="sibTrans" cxnId="{CADE361B-E07D-4C73-B2F4-A569074F8433}">
      <dgm:prSet/>
      <dgm:spPr/>
      <dgm:t>
        <a:bodyPr/>
        <a:lstStyle/>
        <a:p>
          <a:endParaRPr lang="en-US"/>
        </a:p>
      </dgm:t>
    </dgm:pt>
    <dgm:pt modelId="{535EFFAD-04B1-475A-BB1B-A039224514BF}">
      <dgm:prSet/>
      <dgm:spPr/>
      <dgm:t>
        <a:bodyPr/>
        <a:lstStyle/>
        <a:p>
          <a:r>
            <a:rPr lang="en-GB"/>
            <a:t>AgentFlappyGame.py: Extends FlappyGame to use an agent. </a:t>
          </a:r>
          <a:endParaRPr lang="en-US"/>
        </a:p>
      </dgm:t>
    </dgm:pt>
    <dgm:pt modelId="{A89EA9B8-9068-4F06-8B01-E437A37E01BF}" type="parTrans" cxnId="{F82614EB-CFCC-4329-B06C-5B9214F9E266}">
      <dgm:prSet/>
      <dgm:spPr/>
      <dgm:t>
        <a:bodyPr/>
        <a:lstStyle/>
        <a:p>
          <a:endParaRPr lang="en-US"/>
        </a:p>
      </dgm:t>
    </dgm:pt>
    <dgm:pt modelId="{70DE485B-8BFA-4F80-A01C-6531AFF0A4F3}" type="sibTrans" cxnId="{F82614EB-CFCC-4329-B06C-5B9214F9E266}">
      <dgm:prSet/>
      <dgm:spPr/>
      <dgm:t>
        <a:bodyPr/>
        <a:lstStyle/>
        <a:p>
          <a:endParaRPr lang="en-US"/>
        </a:p>
      </dgm:t>
    </dgm:pt>
    <dgm:pt modelId="{3260A18A-8036-4CCE-A6D1-4E9ACEFBAE31}">
      <dgm:prSet/>
      <dgm:spPr/>
      <dgm:t>
        <a:bodyPr/>
        <a:lstStyle/>
        <a:p>
          <a:r>
            <a:rPr lang="en-GB"/>
            <a:t>Agent.py: Defines various agent classes and state classes. </a:t>
          </a:r>
          <a:endParaRPr lang="en-US"/>
        </a:p>
      </dgm:t>
    </dgm:pt>
    <dgm:pt modelId="{B50C9622-99EC-462E-864C-009AE940D454}" type="parTrans" cxnId="{ACF3EDA3-099C-4E55-930A-D5B650B09576}">
      <dgm:prSet/>
      <dgm:spPr/>
      <dgm:t>
        <a:bodyPr/>
        <a:lstStyle/>
        <a:p>
          <a:endParaRPr lang="en-US"/>
        </a:p>
      </dgm:t>
    </dgm:pt>
    <dgm:pt modelId="{63BF52E3-B043-4C01-A178-29D014A1B5B3}" type="sibTrans" cxnId="{ACF3EDA3-099C-4E55-930A-D5B650B09576}">
      <dgm:prSet/>
      <dgm:spPr/>
      <dgm:t>
        <a:bodyPr/>
        <a:lstStyle/>
        <a:p>
          <a:endParaRPr lang="en-US"/>
        </a:p>
      </dgm:t>
    </dgm:pt>
    <dgm:pt modelId="{E6A3E0EC-F0C8-4DD4-ADC5-683CD5081A5E}">
      <dgm:prSet/>
      <dgm:spPr/>
      <dgm:t>
        <a:bodyPr/>
        <a:lstStyle/>
        <a:p>
          <a:r>
            <a:rPr lang="en-GB"/>
            <a:t>Main.py: A script for manually setting the game parameters. </a:t>
          </a:r>
          <a:endParaRPr lang="en-US"/>
        </a:p>
      </dgm:t>
    </dgm:pt>
    <dgm:pt modelId="{B9AC5C50-9EB4-4E8A-BD8A-BE1404D09586}" type="parTrans" cxnId="{F31A3135-33AF-4110-846B-A6B6173EC754}">
      <dgm:prSet/>
      <dgm:spPr/>
      <dgm:t>
        <a:bodyPr/>
        <a:lstStyle/>
        <a:p>
          <a:endParaRPr lang="en-US"/>
        </a:p>
      </dgm:t>
    </dgm:pt>
    <dgm:pt modelId="{B2971973-6DC3-4225-8351-39FB9AB0E87C}" type="sibTrans" cxnId="{F31A3135-33AF-4110-846B-A6B6173EC754}">
      <dgm:prSet/>
      <dgm:spPr/>
      <dgm:t>
        <a:bodyPr/>
        <a:lstStyle/>
        <a:p>
          <a:endParaRPr lang="en-US"/>
        </a:p>
      </dgm:t>
    </dgm:pt>
    <dgm:pt modelId="{EF502407-2872-48BB-B8A9-6A29A99D7E31}">
      <dgm:prSet/>
      <dgm:spPr/>
      <dgm:t>
        <a:bodyPr/>
        <a:lstStyle/>
        <a:p>
          <a:r>
            <a:rPr lang="en-GB"/>
            <a:t>TestScript.py: Used for running flappy game with an agent with various combinations of parameters</a:t>
          </a:r>
          <a:endParaRPr lang="en-US"/>
        </a:p>
      </dgm:t>
    </dgm:pt>
    <dgm:pt modelId="{AEB9F72E-6C98-4944-AE4C-58AEABB1C44F}" type="parTrans" cxnId="{AFFC035F-F47B-41AC-9109-F28A2BACF9EE}">
      <dgm:prSet/>
      <dgm:spPr/>
      <dgm:t>
        <a:bodyPr/>
        <a:lstStyle/>
        <a:p>
          <a:endParaRPr lang="en-US"/>
        </a:p>
      </dgm:t>
    </dgm:pt>
    <dgm:pt modelId="{768B7EDE-24FB-45B8-BF48-2F22E4EA066C}" type="sibTrans" cxnId="{AFFC035F-F47B-41AC-9109-F28A2BACF9EE}">
      <dgm:prSet/>
      <dgm:spPr/>
      <dgm:t>
        <a:bodyPr/>
        <a:lstStyle/>
        <a:p>
          <a:endParaRPr lang="en-US"/>
        </a:p>
      </dgm:t>
    </dgm:pt>
    <dgm:pt modelId="{48E5C9D4-C708-4981-A151-44B371626F25}" type="pres">
      <dgm:prSet presAssocID="{7F390EDB-48E8-4588-AE4C-7A36CFDC68F2}" presName="diagram" presStyleCnt="0">
        <dgm:presLayoutVars>
          <dgm:dir/>
          <dgm:resizeHandles val="exact"/>
        </dgm:presLayoutVars>
      </dgm:prSet>
      <dgm:spPr/>
    </dgm:pt>
    <dgm:pt modelId="{147FF1F3-E118-4248-B88C-506354CEF823}" type="pres">
      <dgm:prSet presAssocID="{D9E0C784-E174-402C-B2B4-15560728404C}" presName="node" presStyleLbl="node1" presStyleIdx="0" presStyleCnt="7">
        <dgm:presLayoutVars>
          <dgm:bulletEnabled val="1"/>
        </dgm:presLayoutVars>
      </dgm:prSet>
      <dgm:spPr/>
    </dgm:pt>
    <dgm:pt modelId="{5FAD188B-AE5F-4EE4-83DD-D6D780AF5734}" type="pres">
      <dgm:prSet presAssocID="{9A88CEFE-8457-4086-B20D-75A080F26DE7}" presName="sibTrans" presStyleCnt="0"/>
      <dgm:spPr/>
    </dgm:pt>
    <dgm:pt modelId="{A2D804EC-1BA8-4122-834A-0C95B7CD70C9}" type="pres">
      <dgm:prSet presAssocID="{E31AD852-CDF7-46B6-9CC8-FD878482BF13}" presName="node" presStyleLbl="node1" presStyleIdx="1" presStyleCnt="7">
        <dgm:presLayoutVars>
          <dgm:bulletEnabled val="1"/>
        </dgm:presLayoutVars>
      </dgm:prSet>
      <dgm:spPr/>
    </dgm:pt>
    <dgm:pt modelId="{777D9634-435C-4F82-AC26-BE364BFD996D}" type="pres">
      <dgm:prSet presAssocID="{526448F9-73F2-4F0E-9A49-67912D83118B}" presName="sibTrans" presStyleCnt="0"/>
      <dgm:spPr/>
    </dgm:pt>
    <dgm:pt modelId="{2E4D0B18-BE7A-4220-9369-DB4E6D2AD43F}" type="pres">
      <dgm:prSet presAssocID="{210B9114-2971-43F1-898E-6C7FCB0C8655}" presName="node" presStyleLbl="node1" presStyleIdx="2" presStyleCnt="7">
        <dgm:presLayoutVars>
          <dgm:bulletEnabled val="1"/>
        </dgm:presLayoutVars>
      </dgm:prSet>
      <dgm:spPr/>
    </dgm:pt>
    <dgm:pt modelId="{9845FB8E-A709-4E29-9E87-3243217B03B4}" type="pres">
      <dgm:prSet presAssocID="{66832486-AE0E-4C2B-B550-1A6C7E04ACD7}" presName="sibTrans" presStyleCnt="0"/>
      <dgm:spPr/>
    </dgm:pt>
    <dgm:pt modelId="{032FF962-34E9-48CD-8790-33E5AEEE773D}" type="pres">
      <dgm:prSet presAssocID="{535EFFAD-04B1-475A-BB1B-A039224514BF}" presName="node" presStyleLbl="node1" presStyleIdx="3" presStyleCnt="7">
        <dgm:presLayoutVars>
          <dgm:bulletEnabled val="1"/>
        </dgm:presLayoutVars>
      </dgm:prSet>
      <dgm:spPr/>
    </dgm:pt>
    <dgm:pt modelId="{69031FFB-C595-4100-AC16-978EA080034B}" type="pres">
      <dgm:prSet presAssocID="{70DE485B-8BFA-4F80-A01C-6531AFF0A4F3}" presName="sibTrans" presStyleCnt="0"/>
      <dgm:spPr/>
    </dgm:pt>
    <dgm:pt modelId="{6ADE4791-C881-43C7-9C47-36AA53B27EE2}" type="pres">
      <dgm:prSet presAssocID="{3260A18A-8036-4CCE-A6D1-4E9ACEFBAE31}" presName="node" presStyleLbl="node1" presStyleIdx="4" presStyleCnt="7">
        <dgm:presLayoutVars>
          <dgm:bulletEnabled val="1"/>
        </dgm:presLayoutVars>
      </dgm:prSet>
      <dgm:spPr/>
    </dgm:pt>
    <dgm:pt modelId="{95DE5D41-86CB-4283-88EF-19F3306C4F3D}" type="pres">
      <dgm:prSet presAssocID="{63BF52E3-B043-4C01-A178-29D014A1B5B3}" presName="sibTrans" presStyleCnt="0"/>
      <dgm:spPr/>
    </dgm:pt>
    <dgm:pt modelId="{5ECC824A-7CEF-4999-9A09-D91445826C02}" type="pres">
      <dgm:prSet presAssocID="{E6A3E0EC-F0C8-4DD4-ADC5-683CD5081A5E}" presName="node" presStyleLbl="node1" presStyleIdx="5" presStyleCnt="7">
        <dgm:presLayoutVars>
          <dgm:bulletEnabled val="1"/>
        </dgm:presLayoutVars>
      </dgm:prSet>
      <dgm:spPr/>
    </dgm:pt>
    <dgm:pt modelId="{90053AF1-6DED-475C-AFBC-0FFC2E08A5A1}" type="pres">
      <dgm:prSet presAssocID="{B2971973-6DC3-4225-8351-39FB9AB0E87C}" presName="sibTrans" presStyleCnt="0"/>
      <dgm:spPr/>
    </dgm:pt>
    <dgm:pt modelId="{75E08AC0-4E3C-482C-9509-4ECC4D2D7904}" type="pres">
      <dgm:prSet presAssocID="{EF502407-2872-48BB-B8A9-6A29A99D7E31}" presName="node" presStyleLbl="node1" presStyleIdx="6" presStyleCnt="7">
        <dgm:presLayoutVars>
          <dgm:bulletEnabled val="1"/>
        </dgm:presLayoutVars>
      </dgm:prSet>
      <dgm:spPr/>
    </dgm:pt>
  </dgm:ptLst>
  <dgm:cxnLst>
    <dgm:cxn modelId="{CADE361B-E07D-4C73-B2F4-A569074F8433}" srcId="{7F390EDB-48E8-4588-AE4C-7A36CFDC68F2}" destId="{210B9114-2971-43F1-898E-6C7FCB0C8655}" srcOrd="2" destOrd="0" parTransId="{F155C083-0FEA-487E-8631-12568BB2D1FE}" sibTransId="{66832486-AE0E-4C2B-B550-1A6C7E04ACD7}"/>
    <dgm:cxn modelId="{8A54292B-890D-4151-BB3E-61D4B99CF2A5}" type="presOf" srcId="{7F390EDB-48E8-4588-AE4C-7A36CFDC68F2}" destId="{48E5C9D4-C708-4981-A151-44B371626F25}" srcOrd="0" destOrd="0" presId="urn:microsoft.com/office/officeart/2005/8/layout/default"/>
    <dgm:cxn modelId="{F31A3135-33AF-4110-846B-A6B6173EC754}" srcId="{7F390EDB-48E8-4588-AE4C-7A36CFDC68F2}" destId="{E6A3E0EC-F0C8-4DD4-ADC5-683CD5081A5E}" srcOrd="5" destOrd="0" parTransId="{B9AC5C50-9EB4-4E8A-BD8A-BE1404D09586}" sibTransId="{B2971973-6DC3-4225-8351-39FB9AB0E87C}"/>
    <dgm:cxn modelId="{E4B33F40-45D8-4C98-BA92-3DBD98B76789}" type="presOf" srcId="{210B9114-2971-43F1-898E-6C7FCB0C8655}" destId="{2E4D0B18-BE7A-4220-9369-DB4E6D2AD43F}" srcOrd="0" destOrd="0" presId="urn:microsoft.com/office/officeart/2005/8/layout/default"/>
    <dgm:cxn modelId="{AFFC035F-F47B-41AC-9109-F28A2BACF9EE}" srcId="{7F390EDB-48E8-4588-AE4C-7A36CFDC68F2}" destId="{EF502407-2872-48BB-B8A9-6A29A99D7E31}" srcOrd="6" destOrd="0" parTransId="{AEB9F72E-6C98-4944-AE4C-58AEABB1C44F}" sibTransId="{768B7EDE-24FB-45B8-BF48-2F22E4EA066C}"/>
    <dgm:cxn modelId="{7054F37E-215A-4930-9044-2F747F7736F9}" type="presOf" srcId="{EF502407-2872-48BB-B8A9-6A29A99D7E31}" destId="{75E08AC0-4E3C-482C-9509-4ECC4D2D7904}" srcOrd="0" destOrd="0" presId="urn:microsoft.com/office/officeart/2005/8/layout/default"/>
    <dgm:cxn modelId="{A46A8F98-87EC-4323-9EE1-6CFBBC2FFBDB}" type="presOf" srcId="{E31AD852-CDF7-46B6-9CC8-FD878482BF13}" destId="{A2D804EC-1BA8-4122-834A-0C95B7CD70C9}" srcOrd="0" destOrd="0" presId="urn:microsoft.com/office/officeart/2005/8/layout/default"/>
    <dgm:cxn modelId="{98D17C9B-1FAA-4F6D-BB3E-47A6A5CFD4B2}" srcId="{7F390EDB-48E8-4588-AE4C-7A36CFDC68F2}" destId="{D9E0C784-E174-402C-B2B4-15560728404C}" srcOrd="0" destOrd="0" parTransId="{7B3EAD86-30A7-446C-9E4A-83EBA6992ECB}" sibTransId="{9A88CEFE-8457-4086-B20D-75A080F26DE7}"/>
    <dgm:cxn modelId="{ACF3EDA3-099C-4E55-930A-D5B650B09576}" srcId="{7F390EDB-48E8-4588-AE4C-7A36CFDC68F2}" destId="{3260A18A-8036-4CCE-A6D1-4E9ACEFBAE31}" srcOrd="4" destOrd="0" parTransId="{B50C9622-99EC-462E-864C-009AE940D454}" sibTransId="{63BF52E3-B043-4C01-A178-29D014A1B5B3}"/>
    <dgm:cxn modelId="{409519A6-C56A-4197-9C21-3A25509F8506}" type="presOf" srcId="{3260A18A-8036-4CCE-A6D1-4E9ACEFBAE31}" destId="{6ADE4791-C881-43C7-9C47-36AA53B27EE2}" srcOrd="0" destOrd="0" presId="urn:microsoft.com/office/officeart/2005/8/layout/default"/>
    <dgm:cxn modelId="{1FA080AC-69C2-499E-B7D3-09A9ECEC5610}" srcId="{7F390EDB-48E8-4588-AE4C-7A36CFDC68F2}" destId="{E31AD852-CDF7-46B6-9CC8-FD878482BF13}" srcOrd="1" destOrd="0" parTransId="{D1C82C92-AC29-4234-BAAB-D3C1D0D176A2}" sibTransId="{526448F9-73F2-4F0E-9A49-67912D83118B}"/>
    <dgm:cxn modelId="{62627ECA-A516-48B8-8CED-D1AABCEB493C}" type="presOf" srcId="{E6A3E0EC-F0C8-4DD4-ADC5-683CD5081A5E}" destId="{5ECC824A-7CEF-4999-9A09-D91445826C02}" srcOrd="0" destOrd="0" presId="urn:microsoft.com/office/officeart/2005/8/layout/default"/>
    <dgm:cxn modelId="{0F2D5ED1-FD86-4D11-9A87-8E7651B6C701}" type="presOf" srcId="{535EFFAD-04B1-475A-BB1B-A039224514BF}" destId="{032FF962-34E9-48CD-8790-33E5AEEE773D}" srcOrd="0" destOrd="0" presId="urn:microsoft.com/office/officeart/2005/8/layout/default"/>
    <dgm:cxn modelId="{F82614EB-CFCC-4329-B06C-5B9214F9E266}" srcId="{7F390EDB-48E8-4588-AE4C-7A36CFDC68F2}" destId="{535EFFAD-04B1-475A-BB1B-A039224514BF}" srcOrd="3" destOrd="0" parTransId="{A89EA9B8-9068-4F06-8B01-E437A37E01BF}" sibTransId="{70DE485B-8BFA-4F80-A01C-6531AFF0A4F3}"/>
    <dgm:cxn modelId="{BC5868FC-1307-4053-9A13-1B97A6189F67}" type="presOf" srcId="{D9E0C784-E174-402C-B2B4-15560728404C}" destId="{147FF1F3-E118-4248-B88C-506354CEF823}" srcOrd="0" destOrd="0" presId="urn:microsoft.com/office/officeart/2005/8/layout/default"/>
    <dgm:cxn modelId="{5F753BB9-6E9B-4B35-9B24-2412E98B440C}" type="presParOf" srcId="{48E5C9D4-C708-4981-A151-44B371626F25}" destId="{147FF1F3-E118-4248-B88C-506354CEF823}" srcOrd="0" destOrd="0" presId="urn:microsoft.com/office/officeart/2005/8/layout/default"/>
    <dgm:cxn modelId="{65FD8BB6-D1B9-4B6F-B97C-E148DD8919F4}" type="presParOf" srcId="{48E5C9D4-C708-4981-A151-44B371626F25}" destId="{5FAD188B-AE5F-4EE4-83DD-D6D780AF5734}" srcOrd="1" destOrd="0" presId="urn:microsoft.com/office/officeart/2005/8/layout/default"/>
    <dgm:cxn modelId="{444871E0-532E-4E74-8319-E36AF35A5AB0}" type="presParOf" srcId="{48E5C9D4-C708-4981-A151-44B371626F25}" destId="{A2D804EC-1BA8-4122-834A-0C95B7CD70C9}" srcOrd="2" destOrd="0" presId="urn:microsoft.com/office/officeart/2005/8/layout/default"/>
    <dgm:cxn modelId="{ABE0DC1F-4645-4B52-A7E3-2E587C31F5A6}" type="presParOf" srcId="{48E5C9D4-C708-4981-A151-44B371626F25}" destId="{777D9634-435C-4F82-AC26-BE364BFD996D}" srcOrd="3" destOrd="0" presId="urn:microsoft.com/office/officeart/2005/8/layout/default"/>
    <dgm:cxn modelId="{D45CC945-6912-441C-8F95-04E04A9E85F8}" type="presParOf" srcId="{48E5C9D4-C708-4981-A151-44B371626F25}" destId="{2E4D0B18-BE7A-4220-9369-DB4E6D2AD43F}" srcOrd="4" destOrd="0" presId="urn:microsoft.com/office/officeart/2005/8/layout/default"/>
    <dgm:cxn modelId="{F64D65C8-7879-41FF-A7B5-DE4CEA1EA976}" type="presParOf" srcId="{48E5C9D4-C708-4981-A151-44B371626F25}" destId="{9845FB8E-A709-4E29-9E87-3243217B03B4}" srcOrd="5" destOrd="0" presId="urn:microsoft.com/office/officeart/2005/8/layout/default"/>
    <dgm:cxn modelId="{2CDFFAE9-EFBA-4383-9D69-F68207972884}" type="presParOf" srcId="{48E5C9D4-C708-4981-A151-44B371626F25}" destId="{032FF962-34E9-48CD-8790-33E5AEEE773D}" srcOrd="6" destOrd="0" presId="urn:microsoft.com/office/officeart/2005/8/layout/default"/>
    <dgm:cxn modelId="{5832A029-9BD6-414C-A10F-52C3809CBA7C}" type="presParOf" srcId="{48E5C9D4-C708-4981-A151-44B371626F25}" destId="{69031FFB-C595-4100-AC16-978EA080034B}" srcOrd="7" destOrd="0" presId="urn:microsoft.com/office/officeart/2005/8/layout/default"/>
    <dgm:cxn modelId="{3EBF47D3-3DA5-4877-AD4C-1EB3A591CAF9}" type="presParOf" srcId="{48E5C9D4-C708-4981-A151-44B371626F25}" destId="{6ADE4791-C881-43C7-9C47-36AA53B27EE2}" srcOrd="8" destOrd="0" presId="urn:microsoft.com/office/officeart/2005/8/layout/default"/>
    <dgm:cxn modelId="{BBD341FB-28F3-4E28-B01E-D3626A986CF0}" type="presParOf" srcId="{48E5C9D4-C708-4981-A151-44B371626F25}" destId="{95DE5D41-86CB-4283-88EF-19F3306C4F3D}" srcOrd="9" destOrd="0" presId="urn:microsoft.com/office/officeart/2005/8/layout/default"/>
    <dgm:cxn modelId="{B1BED0AF-70E6-4E45-B9DE-CBDF76C37DB4}" type="presParOf" srcId="{48E5C9D4-C708-4981-A151-44B371626F25}" destId="{5ECC824A-7CEF-4999-9A09-D91445826C02}" srcOrd="10" destOrd="0" presId="urn:microsoft.com/office/officeart/2005/8/layout/default"/>
    <dgm:cxn modelId="{1117F268-F267-4636-BC18-FF975C0CA481}" type="presParOf" srcId="{48E5C9D4-C708-4981-A151-44B371626F25}" destId="{90053AF1-6DED-475C-AFBC-0FFC2E08A5A1}" srcOrd="11" destOrd="0" presId="urn:microsoft.com/office/officeart/2005/8/layout/default"/>
    <dgm:cxn modelId="{D415289B-FF22-4D82-8773-D6AD5F96B37A}" type="presParOf" srcId="{48E5C9D4-C708-4981-A151-44B371626F25}" destId="{75E08AC0-4E3C-482C-9509-4ECC4D2D7904}"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FF1F3-E118-4248-B88C-506354CEF823}">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Game.py: Defines an abstract game class.</a:t>
          </a:r>
          <a:endParaRPr lang="en-US" sz="1600" kern="1200"/>
        </a:p>
      </dsp:txBody>
      <dsp:txXfrm>
        <a:off x="3080" y="587032"/>
        <a:ext cx="2444055" cy="1466433"/>
      </dsp:txXfrm>
    </dsp:sp>
    <dsp:sp modelId="{A2D804EC-1BA8-4122-834A-0C95B7CD70C9}">
      <dsp:nvSpPr>
        <dsp:cNvPr id="0" name=""/>
        <dsp:cNvSpPr/>
      </dsp:nvSpPr>
      <dsp:spPr>
        <a:xfrm>
          <a:off x="2691541" y="587032"/>
          <a:ext cx="2444055" cy="1466433"/>
        </a:xfrm>
        <a:prstGeom prst="rect">
          <a:avLst/>
        </a:prstGeom>
        <a:solidFill>
          <a:schemeClr val="accent2">
            <a:hueOff val="633901"/>
            <a:satOff val="-12752"/>
            <a:lumOff val="-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FlappyGame.py: Defines the flappy bird game. </a:t>
          </a:r>
          <a:endParaRPr lang="en-US" sz="1600" kern="1200"/>
        </a:p>
      </dsp:txBody>
      <dsp:txXfrm>
        <a:off x="2691541" y="587032"/>
        <a:ext cx="2444055" cy="1466433"/>
      </dsp:txXfrm>
    </dsp:sp>
    <dsp:sp modelId="{2E4D0B18-BE7A-4220-9369-DB4E6D2AD43F}">
      <dsp:nvSpPr>
        <dsp:cNvPr id="0" name=""/>
        <dsp:cNvSpPr/>
      </dsp:nvSpPr>
      <dsp:spPr>
        <a:xfrm>
          <a:off x="5380002" y="587032"/>
          <a:ext cx="2444055" cy="1466433"/>
        </a:xfrm>
        <a:prstGeom prst="rect">
          <a:avLst/>
        </a:prstGeom>
        <a:solidFill>
          <a:schemeClr val="accent2">
            <a:hueOff val="1267802"/>
            <a:satOff val="-25504"/>
            <a:lumOff val="-91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Player.py: Defines the player classes which we used in the game. </a:t>
          </a:r>
          <a:endParaRPr lang="en-US" sz="1600" kern="1200"/>
        </a:p>
      </dsp:txBody>
      <dsp:txXfrm>
        <a:off x="5380002" y="587032"/>
        <a:ext cx="2444055" cy="1466433"/>
      </dsp:txXfrm>
    </dsp:sp>
    <dsp:sp modelId="{032FF962-34E9-48CD-8790-33E5AEEE773D}">
      <dsp:nvSpPr>
        <dsp:cNvPr id="0" name=""/>
        <dsp:cNvSpPr/>
      </dsp:nvSpPr>
      <dsp:spPr>
        <a:xfrm>
          <a:off x="8068463" y="587032"/>
          <a:ext cx="2444055" cy="1466433"/>
        </a:xfrm>
        <a:prstGeom prst="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AgentFlappyGame.py: Extends FlappyGame to use an agent. </a:t>
          </a:r>
          <a:endParaRPr lang="en-US" sz="1600" kern="1200"/>
        </a:p>
      </dsp:txBody>
      <dsp:txXfrm>
        <a:off x="8068463" y="587032"/>
        <a:ext cx="2444055" cy="1466433"/>
      </dsp:txXfrm>
    </dsp:sp>
    <dsp:sp modelId="{6ADE4791-C881-43C7-9C47-36AA53B27EE2}">
      <dsp:nvSpPr>
        <dsp:cNvPr id="0" name=""/>
        <dsp:cNvSpPr/>
      </dsp:nvSpPr>
      <dsp:spPr>
        <a:xfrm>
          <a:off x="1347311" y="2297871"/>
          <a:ext cx="2444055" cy="1466433"/>
        </a:xfrm>
        <a:prstGeom prst="rect">
          <a:avLst/>
        </a:prstGeom>
        <a:solidFill>
          <a:schemeClr val="accent2">
            <a:hueOff val="2535604"/>
            <a:satOff val="-51007"/>
            <a:lumOff val="-18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Agent.py: Defines various agent classes and state classes. </a:t>
          </a:r>
          <a:endParaRPr lang="en-US" sz="1600" kern="1200"/>
        </a:p>
      </dsp:txBody>
      <dsp:txXfrm>
        <a:off x="1347311" y="2297871"/>
        <a:ext cx="2444055" cy="1466433"/>
      </dsp:txXfrm>
    </dsp:sp>
    <dsp:sp modelId="{5ECC824A-7CEF-4999-9A09-D91445826C02}">
      <dsp:nvSpPr>
        <dsp:cNvPr id="0" name=""/>
        <dsp:cNvSpPr/>
      </dsp:nvSpPr>
      <dsp:spPr>
        <a:xfrm>
          <a:off x="4035772" y="2297871"/>
          <a:ext cx="2444055" cy="1466433"/>
        </a:xfrm>
        <a:prstGeom prst="rect">
          <a:avLst/>
        </a:prstGeom>
        <a:solidFill>
          <a:schemeClr val="accent2">
            <a:hueOff val="3169504"/>
            <a:satOff val="-63759"/>
            <a:lumOff val="-2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Main.py: A script for manually setting the game parameters. </a:t>
          </a:r>
          <a:endParaRPr lang="en-US" sz="1600" kern="1200"/>
        </a:p>
      </dsp:txBody>
      <dsp:txXfrm>
        <a:off x="4035772" y="2297871"/>
        <a:ext cx="2444055" cy="1466433"/>
      </dsp:txXfrm>
    </dsp:sp>
    <dsp:sp modelId="{75E08AC0-4E3C-482C-9509-4ECC4D2D7904}">
      <dsp:nvSpPr>
        <dsp:cNvPr id="0" name=""/>
        <dsp:cNvSpPr/>
      </dsp:nvSpPr>
      <dsp:spPr>
        <a:xfrm>
          <a:off x="6724233" y="2297871"/>
          <a:ext cx="2444055" cy="1466433"/>
        </a:xfrm>
        <a:prstGeom prst="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TestScript.py: Used for running flappy game with an agent with various combinations of parameters</a:t>
          </a:r>
          <a:endParaRPr lang="en-US" sz="1600" kern="1200"/>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7/8/2021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742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7/8/2021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40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7/8/2021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445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7/8/2021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82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7/8/2021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74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7/8/2021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861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7/8/2021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59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7/8/2021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91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7/8/2021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10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7/8/2021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211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7/8/2021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540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7/8/2021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509250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ygame.org/wiki/tutorials" TargetMode="External"/><Relationship Id="rId2" Type="http://schemas.openxmlformats.org/officeDocument/2006/relationships/hyperlink" Target="https://docs.python.org/2/library/index.html" TargetMode="External"/><Relationship Id="rId1" Type="http://schemas.openxmlformats.org/officeDocument/2006/relationships/slideLayout" Target="../slideLayouts/slideLayout2.xml"/><Relationship Id="rId4" Type="http://schemas.openxmlformats.org/officeDocument/2006/relationships/hyperlink" Target="http://www.pygame.org/doc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4">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p:cNvSpPr>
            <a:spLocks noGrp="1"/>
          </p:cNvSpPr>
          <p:nvPr>
            <p:ph type="ctrTitle"/>
          </p:nvPr>
        </p:nvSpPr>
        <p:spPr>
          <a:xfrm>
            <a:off x="738591" y="1027339"/>
            <a:ext cx="4802500" cy="2330277"/>
          </a:xfrm>
        </p:spPr>
        <p:txBody>
          <a:bodyPr>
            <a:normAutofit/>
          </a:bodyPr>
          <a:lstStyle/>
          <a:p>
            <a:pPr algn="l"/>
            <a:r>
              <a:rPr lang="en-GB" b="1" dirty="0">
                <a:solidFill>
                  <a:srgbClr val="FFFFFF"/>
                </a:solidFill>
              </a:rPr>
              <a:t>Flappy Bird </a:t>
            </a:r>
          </a:p>
        </p:txBody>
      </p:sp>
      <p:sp>
        <p:nvSpPr>
          <p:cNvPr id="32" name="Freeform: Shape 16">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18">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Block Arc 20">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Shape 22">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4">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Freeform: Shape 26">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Arc 28">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Shape 30">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98CEE6D-CBCD-4FC9-B732-3400194ECFBD}"/>
              </a:ext>
            </a:extLst>
          </p:cNvPr>
          <p:cNvSpPr txBox="1"/>
          <p:nvPr/>
        </p:nvSpPr>
        <p:spPr>
          <a:xfrm>
            <a:off x="189571" y="5774473"/>
            <a:ext cx="118128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Abstract—In this document we describe our  project on Flappy Bird game, using </a:t>
            </a:r>
            <a:r>
              <a:rPr lang="en-GB" dirty="0">
                <a:ea typeface="+mn-lt"/>
                <a:cs typeface="+mn-lt"/>
              </a:rPr>
              <a:t>python.</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33AA-D0A1-7B4D-8F64-A617F774DCE9}"/>
              </a:ext>
            </a:extLst>
          </p:cNvPr>
          <p:cNvSpPr>
            <a:spLocks noGrp="1"/>
          </p:cNvSpPr>
          <p:nvPr>
            <p:ph type="title"/>
          </p:nvPr>
        </p:nvSpPr>
        <p:spPr/>
        <p:txBody>
          <a:bodyPr/>
          <a:lstStyle/>
          <a:p>
            <a:r>
              <a:rPr lang="en-IN"/>
              <a:t>Result</a:t>
            </a:r>
            <a:endParaRPr lang="en-US"/>
          </a:p>
        </p:txBody>
      </p:sp>
      <p:sp>
        <p:nvSpPr>
          <p:cNvPr id="3" name="Content Placeholder 2">
            <a:extLst>
              <a:ext uri="{FF2B5EF4-FFF2-40B4-BE49-F238E27FC236}">
                <a16:creationId xmlns:a16="http://schemas.microsoft.com/office/drawing/2014/main" id="{7F19EC08-AAB9-E64A-ABC8-5C04338C8728}"/>
              </a:ext>
            </a:extLst>
          </p:cNvPr>
          <p:cNvSpPr>
            <a:spLocks noGrp="1"/>
          </p:cNvSpPr>
          <p:nvPr>
            <p:ph idx="1"/>
          </p:nvPr>
        </p:nvSpPr>
        <p:spPr/>
        <p:txBody>
          <a:bodyPr/>
          <a:lstStyle/>
          <a:p>
            <a:endParaRPr lang="en-IN" dirty="0"/>
          </a:p>
          <a:p>
            <a:r>
              <a:rPr lang="en-IN" dirty="0"/>
              <a:t>Everything in our project performed as planned and our team meets the goals outlined in the description. We designed a new flappy bird game. In the demo, we encouraged </a:t>
            </a:r>
            <a:r>
              <a:rPr lang="en-IN" dirty="0" err="1"/>
              <a:t>Vedant</a:t>
            </a:r>
            <a:r>
              <a:rPr lang="en-IN" dirty="0"/>
              <a:t> or Aman or Aman to play the game, which gave everyone a lot of fun. Finally, the project got the highly praise from </a:t>
            </a:r>
            <a:r>
              <a:rPr lang="en-IN" dirty="0" err="1"/>
              <a:t>Vedant</a:t>
            </a:r>
            <a:r>
              <a:rPr lang="en-IN" dirty="0"/>
              <a:t> ,Vishal, Aman and some of our other friends as well.</a:t>
            </a:r>
            <a:endParaRPr lang="en-US" dirty="0"/>
          </a:p>
        </p:txBody>
      </p:sp>
    </p:spTree>
    <p:extLst>
      <p:ext uri="{BB962C8B-B14F-4D97-AF65-F5344CB8AC3E}">
        <p14:creationId xmlns:p14="http://schemas.microsoft.com/office/powerpoint/2010/main" val="253291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3475-6BD1-E345-B8EB-F419EC47668E}"/>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34E79B9B-A32C-6F4D-84F9-6A1443066869}"/>
              </a:ext>
            </a:extLst>
          </p:cNvPr>
          <p:cNvSpPr>
            <a:spLocks noGrp="1"/>
          </p:cNvSpPr>
          <p:nvPr>
            <p:ph idx="1"/>
          </p:nvPr>
        </p:nvSpPr>
        <p:spPr>
          <a:xfrm>
            <a:off x="838200" y="1260765"/>
            <a:ext cx="10515600" cy="4509654"/>
          </a:xfrm>
        </p:spPr>
        <p:txBody>
          <a:bodyPr>
            <a:normAutofit/>
          </a:bodyPr>
          <a:lstStyle/>
          <a:p>
            <a:endParaRPr lang="en-IN" dirty="0"/>
          </a:p>
          <a:p>
            <a:r>
              <a:rPr lang="en-IN" dirty="0"/>
              <a:t>Our final project was planned, developed and demonstrated as expected. We designed a new version of Flappy Bird Game written in Python, which could be played either on personal computer. Firstly, a user-friendly interface was implemented. Secondly, player mode was realized. In player mode, each player have 3 lives and their final scores will be written to a score board, which keeps track of top scores. One difficulty for users is that the horizontal shifting speed will increasing as time goes on. We also implemented a hidden trick in the player mode.</a:t>
            </a:r>
            <a:endParaRPr lang="en-US" dirty="0"/>
          </a:p>
        </p:txBody>
      </p:sp>
    </p:spTree>
    <p:extLst>
      <p:ext uri="{BB962C8B-B14F-4D97-AF65-F5344CB8AC3E}">
        <p14:creationId xmlns:p14="http://schemas.microsoft.com/office/powerpoint/2010/main" val="3641495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B407-935C-4202-B446-12C488171995}"/>
              </a:ext>
            </a:extLst>
          </p:cNvPr>
          <p:cNvSpPr>
            <a:spLocks noGrp="1"/>
          </p:cNvSpPr>
          <p:nvPr>
            <p:ph type="title"/>
          </p:nvPr>
        </p:nvSpPr>
        <p:spPr/>
        <p:txBody>
          <a:bodyPr/>
          <a:lstStyle/>
          <a:p>
            <a:r>
              <a:rPr lang="en-IN" sz="3600" i="1" dirty="0">
                <a:solidFill>
                  <a:srgbClr val="333333"/>
                </a:solidFill>
                <a:effectLst/>
                <a:latin typeface="Century Gothic" panose="020B0502020202020204" pitchFamily="34" charset="0"/>
              </a:rPr>
              <a:t>Work Distribution</a:t>
            </a:r>
            <a:br>
              <a:rPr lang="en-IN" b="1" i="1" dirty="0">
                <a:solidFill>
                  <a:srgbClr val="333333"/>
                </a:solidFill>
                <a:effectLst/>
                <a:latin typeface="Century Gothic" panose="020B0502020202020204" pitchFamily="34" charset="0"/>
              </a:rPr>
            </a:br>
            <a:endParaRPr lang="en-IN"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4CB65C23-1BFC-4B01-90C5-06DD9FF24C4D}"/>
              </a:ext>
            </a:extLst>
          </p:cNvPr>
          <p:cNvSpPr>
            <a:spLocks noGrp="1"/>
          </p:cNvSpPr>
          <p:nvPr>
            <p:ph idx="1"/>
          </p:nvPr>
        </p:nvSpPr>
        <p:spPr/>
        <p:txBody>
          <a:bodyPr>
            <a:normAutofit/>
          </a:bodyPr>
          <a:lstStyle/>
          <a:p>
            <a:pPr algn="l"/>
            <a:r>
              <a:rPr lang="en-IN" b="0" i="0" dirty="0">
                <a:solidFill>
                  <a:srgbClr val="444444"/>
                </a:solidFill>
                <a:effectLst/>
                <a:latin typeface="Electrolize"/>
              </a:rPr>
              <a:t>Interfaces Creation: Aman</a:t>
            </a:r>
          </a:p>
          <a:p>
            <a:pPr algn="l"/>
            <a:r>
              <a:rPr lang="en-IN" b="0" i="0" dirty="0">
                <a:solidFill>
                  <a:srgbClr val="444444"/>
                </a:solidFill>
                <a:effectLst/>
                <a:latin typeface="Electrolize"/>
              </a:rPr>
              <a:t>Bird Control: Vishal</a:t>
            </a:r>
          </a:p>
          <a:p>
            <a:pPr algn="l"/>
            <a:r>
              <a:rPr lang="en-IN" b="0" i="0" dirty="0">
                <a:solidFill>
                  <a:srgbClr val="444444"/>
                </a:solidFill>
                <a:effectLst/>
                <a:latin typeface="Electrolize"/>
              </a:rPr>
              <a:t>Player mode: </a:t>
            </a:r>
            <a:r>
              <a:rPr lang="en-IN" b="0" i="0" dirty="0" err="1">
                <a:solidFill>
                  <a:srgbClr val="444444"/>
                </a:solidFill>
                <a:effectLst/>
                <a:latin typeface="Electrolize"/>
              </a:rPr>
              <a:t>Vedant</a:t>
            </a:r>
            <a:r>
              <a:rPr lang="en-IN" b="0" i="0" dirty="0">
                <a:solidFill>
                  <a:srgbClr val="444444"/>
                </a:solidFill>
                <a:effectLst/>
                <a:latin typeface="Electrolize"/>
              </a:rPr>
              <a:t> , Vishal ,Aman (as it was quite time demanding)</a:t>
            </a:r>
          </a:p>
          <a:p>
            <a:pPr algn="l"/>
            <a:r>
              <a:rPr lang="en-IN" b="0" i="0" dirty="0">
                <a:solidFill>
                  <a:srgbClr val="444444"/>
                </a:solidFill>
                <a:effectLst/>
                <a:latin typeface="Electrolize"/>
              </a:rPr>
              <a:t>Screen Shifting: </a:t>
            </a:r>
            <a:r>
              <a:rPr lang="en-IN" b="0" i="0" dirty="0" err="1">
                <a:solidFill>
                  <a:srgbClr val="444444"/>
                </a:solidFill>
                <a:effectLst/>
                <a:latin typeface="Electrolize"/>
              </a:rPr>
              <a:t>Vedant</a:t>
            </a:r>
            <a:r>
              <a:rPr lang="en-IN" b="0" i="0" dirty="0">
                <a:solidFill>
                  <a:srgbClr val="444444"/>
                </a:solidFill>
                <a:effectLst/>
                <a:latin typeface="Electrolize"/>
              </a:rPr>
              <a:t> </a:t>
            </a:r>
          </a:p>
          <a:p>
            <a:pPr algn="l"/>
            <a:r>
              <a:rPr lang="en-IN" b="0" i="0" dirty="0">
                <a:solidFill>
                  <a:srgbClr val="444444"/>
                </a:solidFill>
                <a:effectLst/>
                <a:latin typeface="Electrolize"/>
              </a:rPr>
              <a:t>Random Pipe: Aman</a:t>
            </a:r>
          </a:p>
          <a:p>
            <a:pPr algn="l"/>
            <a:r>
              <a:rPr lang="en-IN" b="0" i="0" dirty="0">
                <a:solidFill>
                  <a:srgbClr val="444444"/>
                </a:solidFill>
                <a:effectLst/>
                <a:latin typeface="Electrolize"/>
              </a:rPr>
              <a:t>Sound Effect: Vishal</a:t>
            </a:r>
          </a:p>
          <a:p>
            <a:endParaRPr lang="en-IN" dirty="0"/>
          </a:p>
        </p:txBody>
      </p:sp>
    </p:spTree>
    <p:extLst>
      <p:ext uri="{BB962C8B-B14F-4D97-AF65-F5344CB8AC3E}">
        <p14:creationId xmlns:p14="http://schemas.microsoft.com/office/powerpoint/2010/main" val="143750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427E-4E8E-4E26-9F3B-427DCF82A141}"/>
              </a:ext>
            </a:extLst>
          </p:cNvPr>
          <p:cNvSpPr>
            <a:spLocks noGrp="1"/>
          </p:cNvSpPr>
          <p:nvPr>
            <p:ph type="title"/>
          </p:nvPr>
        </p:nvSpPr>
        <p:spPr/>
        <p:txBody>
          <a:bodyPr/>
          <a:lstStyle/>
          <a:p>
            <a:r>
              <a:rPr lang="en-IN" i="1" dirty="0">
                <a:solidFill>
                  <a:srgbClr val="333333"/>
                </a:solidFill>
                <a:effectLst/>
                <a:latin typeface="Century Gothic" panose="020B0502020202020204" pitchFamily="34" charset="0"/>
              </a:rPr>
              <a:t>References</a:t>
            </a:r>
            <a:br>
              <a:rPr lang="en-IN" b="1" i="1" dirty="0">
                <a:solidFill>
                  <a:srgbClr val="333333"/>
                </a:solidFill>
                <a:effectLst/>
                <a:latin typeface="Changa One"/>
              </a:rPr>
            </a:br>
            <a:endParaRPr lang="en-IN" dirty="0"/>
          </a:p>
        </p:txBody>
      </p:sp>
      <p:sp>
        <p:nvSpPr>
          <p:cNvPr id="3" name="Content Placeholder 2">
            <a:extLst>
              <a:ext uri="{FF2B5EF4-FFF2-40B4-BE49-F238E27FC236}">
                <a16:creationId xmlns:a16="http://schemas.microsoft.com/office/drawing/2014/main" id="{76792FD8-FA93-4F77-87A4-D1C7AA1CF1A1}"/>
              </a:ext>
            </a:extLst>
          </p:cNvPr>
          <p:cNvSpPr>
            <a:spLocks noGrp="1"/>
          </p:cNvSpPr>
          <p:nvPr>
            <p:ph idx="1"/>
          </p:nvPr>
        </p:nvSpPr>
        <p:spPr/>
        <p:txBody>
          <a:bodyPr/>
          <a:lstStyle/>
          <a:p>
            <a:pPr algn="l"/>
            <a:r>
              <a:rPr lang="en-IN" b="0" i="0" dirty="0">
                <a:solidFill>
                  <a:srgbClr val="333333"/>
                </a:solidFill>
                <a:effectLst/>
                <a:latin typeface="Electrolize"/>
                <a:hlinkClick r:id="rId2"/>
              </a:rPr>
              <a:t>Python reference</a:t>
            </a:r>
            <a:endParaRPr lang="en-IN" b="0" i="0" dirty="0">
              <a:solidFill>
                <a:srgbClr val="444444"/>
              </a:solidFill>
              <a:effectLst/>
              <a:latin typeface="Electrolize"/>
            </a:endParaRPr>
          </a:p>
          <a:p>
            <a:pPr algn="l"/>
            <a:r>
              <a:rPr lang="en-IN" b="0" i="0" dirty="0" err="1">
                <a:solidFill>
                  <a:srgbClr val="333333"/>
                </a:solidFill>
                <a:effectLst/>
                <a:latin typeface="Electrolize"/>
                <a:hlinkClick r:id="rId3"/>
              </a:rPr>
              <a:t>Pygame</a:t>
            </a:r>
            <a:r>
              <a:rPr lang="en-IN" b="0" i="0" dirty="0">
                <a:solidFill>
                  <a:srgbClr val="333333"/>
                </a:solidFill>
                <a:effectLst/>
                <a:latin typeface="Electrolize"/>
                <a:hlinkClick r:id="rId3"/>
              </a:rPr>
              <a:t> tutorials</a:t>
            </a:r>
            <a:endParaRPr lang="en-IN" b="0" i="0" dirty="0">
              <a:solidFill>
                <a:srgbClr val="444444"/>
              </a:solidFill>
              <a:effectLst/>
              <a:latin typeface="Electrolize"/>
            </a:endParaRPr>
          </a:p>
          <a:p>
            <a:pPr algn="l"/>
            <a:r>
              <a:rPr lang="en-IN" b="0" i="0" dirty="0" err="1">
                <a:solidFill>
                  <a:srgbClr val="333333"/>
                </a:solidFill>
                <a:effectLst/>
                <a:latin typeface="Electrolize"/>
                <a:hlinkClick r:id="rId4"/>
              </a:rPr>
              <a:t>Pygame</a:t>
            </a:r>
            <a:r>
              <a:rPr lang="en-IN" b="0" i="0" dirty="0">
                <a:solidFill>
                  <a:srgbClr val="333333"/>
                </a:solidFill>
                <a:effectLst/>
                <a:latin typeface="Electrolize"/>
                <a:hlinkClick r:id="rId4"/>
              </a:rPr>
              <a:t> documents</a:t>
            </a:r>
            <a:endParaRPr lang="en-IN" b="0" i="0" dirty="0">
              <a:solidFill>
                <a:srgbClr val="444444"/>
              </a:solidFill>
              <a:effectLst/>
              <a:latin typeface="Electrolize"/>
            </a:endParaRPr>
          </a:p>
          <a:p>
            <a:endParaRPr lang="en-IN" dirty="0"/>
          </a:p>
        </p:txBody>
      </p:sp>
    </p:spTree>
    <p:extLst>
      <p:ext uri="{BB962C8B-B14F-4D97-AF65-F5344CB8AC3E}">
        <p14:creationId xmlns:p14="http://schemas.microsoft.com/office/powerpoint/2010/main" val="4025861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52A1-66AF-4D7B-A952-06648FBB7A15}"/>
              </a:ext>
            </a:extLst>
          </p:cNvPr>
          <p:cNvSpPr>
            <a:spLocks noGrp="1"/>
          </p:cNvSpPr>
          <p:nvPr>
            <p:ph type="title"/>
          </p:nvPr>
        </p:nvSpPr>
        <p:spPr>
          <a:xfrm>
            <a:off x="759823" y="51616"/>
            <a:ext cx="10515600" cy="1325563"/>
          </a:xfrm>
        </p:spPr>
        <p:txBody>
          <a:bodyPr/>
          <a:lstStyle/>
          <a:p>
            <a:r>
              <a:rPr lang="en-IN" dirty="0"/>
              <a:t>Code Appendix</a:t>
            </a:r>
          </a:p>
        </p:txBody>
      </p:sp>
      <p:pic>
        <p:nvPicPr>
          <p:cNvPr id="5" name="Content Placeholder 4">
            <a:extLst>
              <a:ext uri="{FF2B5EF4-FFF2-40B4-BE49-F238E27FC236}">
                <a16:creationId xmlns:a16="http://schemas.microsoft.com/office/drawing/2014/main" id="{CF8F9F4E-EC3F-4665-A113-D10B8328A51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2006" y="1086735"/>
            <a:ext cx="9235440" cy="5194935"/>
          </a:xfrm>
        </p:spPr>
      </p:pic>
    </p:spTree>
    <p:extLst>
      <p:ext uri="{BB962C8B-B14F-4D97-AF65-F5344CB8AC3E}">
        <p14:creationId xmlns:p14="http://schemas.microsoft.com/office/powerpoint/2010/main" val="3623977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E3FA6C-9BE4-4E67-ABD2-74810ACE98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657" y="907869"/>
            <a:ext cx="10228218" cy="5753373"/>
          </a:xfrm>
          <a:prstGeom prst="rect">
            <a:avLst/>
          </a:prstGeom>
        </p:spPr>
      </p:pic>
    </p:spTree>
    <p:extLst>
      <p:ext uri="{BB962C8B-B14F-4D97-AF65-F5344CB8AC3E}">
        <p14:creationId xmlns:p14="http://schemas.microsoft.com/office/powerpoint/2010/main" val="354747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7A70E0-9683-4C86-B679-2BCA247E46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136" y="535576"/>
            <a:ext cx="10216607" cy="5746841"/>
          </a:xfrm>
          <a:prstGeom prst="rect">
            <a:avLst/>
          </a:prstGeom>
        </p:spPr>
      </p:pic>
    </p:spTree>
    <p:extLst>
      <p:ext uri="{BB962C8B-B14F-4D97-AF65-F5344CB8AC3E}">
        <p14:creationId xmlns:p14="http://schemas.microsoft.com/office/powerpoint/2010/main" val="1147452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0E56FC-C6F2-4EA1-A1E5-B4D25E4EB1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3417" y="431074"/>
            <a:ext cx="10422709" cy="5862774"/>
          </a:xfrm>
          <a:prstGeom prst="rect">
            <a:avLst/>
          </a:prstGeom>
        </p:spPr>
      </p:pic>
    </p:spTree>
    <p:extLst>
      <p:ext uri="{BB962C8B-B14F-4D97-AF65-F5344CB8AC3E}">
        <p14:creationId xmlns:p14="http://schemas.microsoft.com/office/powerpoint/2010/main" val="409193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5DE7F6-D87B-46D2-A3CE-AA13331CA3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139" y="535577"/>
            <a:ext cx="10223136" cy="5750514"/>
          </a:xfrm>
          <a:prstGeom prst="rect">
            <a:avLst/>
          </a:prstGeom>
        </p:spPr>
      </p:pic>
    </p:spTree>
    <p:extLst>
      <p:ext uri="{BB962C8B-B14F-4D97-AF65-F5344CB8AC3E}">
        <p14:creationId xmlns:p14="http://schemas.microsoft.com/office/powerpoint/2010/main" val="3386596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F56AF8-9045-415A-B2FD-4A11416596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714" y="551088"/>
            <a:ext cx="10326189" cy="5808481"/>
          </a:xfrm>
          <a:prstGeom prst="rect">
            <a:avLst/>
          </a:prstGeom>
        </p:spPr>
      </p:pic>
    </p:spTree>
    <p:extLst>
      <p:ext uri="{BB962C8B-B14F-4D97-AF65-F5344CB8AC3E}">
        <p14:creationId xmlns:p14="http://schemas.microsoft.com/office/powerpoint/2010/main" val="104755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B189AB-76DE-4526-B3EC-F13FE046896D}"/>
              </a:ext>
            </a:extLst>
          </p:cNvPr>
          <p:cNvSpPr>
            <a:spLocks noGrp="1"/>
          </p:cNvSpPr>
          <p:nvPr>
            <p:ph type="title"/>
          </p:nvPr>
        </p:nvSpPr>
        <p:spPr>
          <a:xfrm>
            <a:off x="231493" y="1153572"/>
            <a:ext cx="3655741" cy="4461163"/>
          </a:xfrm>
        </p:spPr>
        <p:txBody>
          <a:bodyPr vert="horz" lIns="91440" tIns="45720" rIns="91440" bIns="45720" rtlCol="0" anchor="ctr">
            <a:normAutofit/>
          </a:bodyPr>
          <a:lstStyle/>
          <a:p>
            <a:r>
              <a:rPr lang="en-US" sz="5400" kern="1200" dirty="0">
                <a:solidFill>
                  <a:srgbClr val="FFFFFF"/>
                </a:solidFill>
                <a:latin typeface="+mj-lt"/>
                <a:ea typeface="+mj-ea"/>
                <a:cs typeface="+mj-cs"/>
              </a:rPr>
              <a:t>Language used:-</a:t>
            </a:r>
          </a:p>
        </p:txBody>
      </p:sp>
      <p:sp>
        <p:nvSpPr>
          <p:cNvPr id="4" name="TextBox 3">
            <a:extLst>
              <a:ext uri="{FF2B5EF4-FFF2-40B4-BE49-F238E27FC236}">
                <a16:creationId xmlns:a16="http://schemas.microsoft.com/office/drawing/2014/main" id="{5A57F0B3-AE9E-4EC6-A4D7-E1F2157BFE07}"/>
              </a:ext>
            </a:extLst>
          </p:cNvPr>
          <p:cNvSpPr txBox="1"/>
          <p:nvPr/>
        </p:nvSpPr>
        <p:spPr>
          <a:xfrm>
            <a:off x="4679625" y="3713686"/>
            <a:ext cx="6887906" cy="20729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9600" dirty="0"/>
              <a:t>Python </a:t>
            </a:r>
          </a:p>
          <a:p>
            <a:pPr indent="-228600">
              <a:lnSpc>
                <a:spcPct val="90000"/>
              </a:lnSpc>
              <a:spcAft>
                <a:spcPts val="600"/>
              </a:spcAft>
              <a:buFont typeface="Arial" panose="020B0604020202020204" pitchFamily="34" charset="0"/>
              <a:buChar char="•"/>
            </a:pPr>
            <a:endParaRPr lang="en-US" sz="9600" dirty="0"/>
          </a:p>
          <a:p>
            <a:pPr indent="-228600">
              <a:lnSpc>
                <a:spcPct val="90000"/>
              </a:lnSpc>
              <a:spcAft>
                <a:spcPts val="600"/>
              </a:spcAft>
              <a:buFont typeface="Arial" panose="020B0604020202020204" pitchFamily="34" charset="0"/>
              <a:buChar char="•"/>
            </a:pPr>
            <a:endParaRPr lang="en-US" sz="9600" dirty="0"/>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49E6534-EC40-478C-B26C-2819124B42A5}"/>
              </a:ext>
            </a:extLst>
          </p:cNvPr>
          <p:cNvSpPr txBox="1"/>
          <p:nvPr/>
        </p:nvSpPr>
        <p:spPr>
          <a:xfrm>
            <a:off x="7755081" y="591935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Using VS Code </a:t>
            </a:r>
            <a:endParaRPr lang="en-US"/>
          </a:p>
        </p:txBody>
      </p:sp>
    </p:spTree>
    <p:extLst>
      <p:ext uri="{BB962C8B-B14F-4D97-AF65-F5344CB8AC3E}">
        <p14:creationId xmlns:p14="http://schemas.microsoft.com/office/powerpoint/2010/main" val="236009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C9EC4E-8556-4A63-B8F5-5CEE135066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366" y="451892"/>
            <a:ext cx="10424887" cy="5863999"/>
          </a:xfrm>
          <a:prstGeom prst="rect">
            <a:avLst/>
          </a:prstGeom>
        </p:spPr>
      </p:pic>
    </p:spTree>
    <p:extLst>
      <p:ext uri="{BB962C8B-B14F-4D97-AF65-F5344CB8AC3E}">
        <p14:creationId xmlns:p14="http://schemas.microsoft.com/office/powerpoint/2010/main" val="364948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Arc 3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436A7C-C3B5-4D1C-A1FC-9FE85203C639}"/>
              </a:ext>
            </a:extLst>
          </p:cNvPr>
          <p:cNvSpPr>
            <a:spLocks noGrp="1"/>
          </p:cNvSpPr>
          <p:nvPr>
            <p:ph type="title"/>
          </p:nvPr>
        </p:nvSpPr>
        <p:spPr>
          <a:xfrm>
            <a:off x="3510177" y="1436510"/>
            <a:ext cx="5561938" cy="2513516"/>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Thank You </a:t>
            </a:r>
            <a:endParaRPr lang="en-US" sz="6600" kern="1200" dirty="0">
              <a:solidFill>
                <a:srgbClr val="FFFFFF"/>
              </a:solidFill>
              <a:latin typeface="+mj-lt"/>
            </a:endParaRPr>
          </a:p>
        </p:txBody>
      </p:sp>
      <p:sp>
        <p:nvSpPr>
          <p:cNvPr id="43" name="Arc 42">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631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1">
            <a:extLst>
              <a:ext uri="{FF2B5EF4-FFF2-40B4-BE49-F238E27FC236}">
                <a16:creationId xmlns:a16="http://schemas.microsoft.com/office/drawing/2014/main" id="{3880EF48-6CBC-4D17-9C95-CA135A9AB808}"/>
              </a:ext>
            </a:extLst>
          </p:cNvPr>
          <p:cNvSpPr txBox="1"/>
          <p:nvPr/>
        </p:nvSpPr>
        <p:spPr>
          <a:xfrm>
            <a:off x="838200" y="459863"/>
            <a:ext cx="10515600" cy="1004594"/>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0"/>
              </a:spcBef>
              <a:spcAft>
                <a:spcPts val="600"/>
              </a:spcAft>
            </a:pPr>
            <a:r>
              <a:rPr lang="en-US" sz="4400" kern="1200">
                <a:solidFill>
                  <a:srgbClr val="FFFFFF"/>
                </a:solidFill>
                <a:latin typeface="+mj-lt"/>
                <a:ea typeface="+mj-ea"/>
                <a:cs typeface="+mj-cs"/>
              </a:rPr>
              <a:t>Libraries :-</a:t>
            </a:r>
          </a:p>
        </p:txBody>
      </p:sp>
      <p:sp>
        <p:nvSpPr>
          <p:cNvPr id="20" name="Rectangle: Rounded Corners 1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D431A0AE-3D29-4428-8E9C-47A4D189DE81}"/>
              </a:ext>
            </a:extLst>
          </p:cNvPr>
          <p:cNvGraphicFramePr>
            <a:graphicFrameLocks noGrp="1"/>
          </p:cNvGraphicFramePr>
          <p:nvPr>
            <p:ph idx="1"/>
            <p:extLst>
              <p:ext uri="{D42A27DB-BD31-4B8C-83A1-F6EECF244321}">
                <p14:modId xmlns:p14="http://schemas.microsoft.com/office/powerpoint/2010/main" val="116303996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356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Chart&#10;&#10;Description automatically generated">
            <a:extLst>
              <a:ext uri="{FF2B5EF4-FFF2-40B4-BE49-F238E27FC236}">
                <a16:creationId xmlns:a16="http://schemas.microsoft.com/office/drawing/2014/main" id="{9D12C155-E77B-46FC-BF07-D6D39F8F28F1}"/>
              </a:ext>
            </a:extLst>
          </p:cNvPr>
          <p:cNvPicPr>
            <a:picLocks noChangeAspect="1"/>
          </p:cNvPicPr>
          <p:nvPr/>
        </p:nvPicPr>
        <p:blipFill rotWithShape="1">
          <a:blip r:embed="rId2"/>
          <a:srcRect t="998" r="-2" b="1935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001FE0-80EC-4345-95EA-D33CE5334076}"/>
              </a:ext>
            </a:extLst>
          </p:cNvPr>
          <p:cNvSpPr>
            <a:spLocks noGrp="1"/>
          </p:cNvSpPr>
          <p:nvPr>
            <p:ph type="title"/>
          </p:nvPr>
        </p:nvSpPr>
        <p:spPr>
          <a:xfrm>
            <a:off x="5659780" y="73450"/>
            <a:ext cx="5721484" cy="1325563"/>
          </a:xfrm>
        </p:spPr>
        <p:txBody>
          <a:bodyPr>
            <a:normAutofit/>
          </a:bodyPr>
          <a:lstStyle/>
          <a:p>
            <a:r>
              <a:rPr lang="en-GB" sz="4400" b="1" dirty="0"/>
              <a:t>Introduction </a:t>
            </a:r>
            <a:endParaRPr lang="en-US" sz="4400" b="1" dirty="0"/>
          </a:p>
        </p:txBody>
      </p:sp>
      <p:sp>
        <p:nvSpPr>
          <p:cNvPr id="3" name="Content Placeholder 2">
            <a:extLst>
              <a:ext uri="{FF2B5EF4-FFF2-40B4-BE49-F238E27FC236}">
                <a16:creationId xmlns:a16="http://schemas.microsoft.com/office/drawing/2014/main" id="{2BBAD95C-5029-42A8-8A38-46A4F01F8D6F}"/>
              </a:ext>
            </a:extLst>
          </p:cNvPr>
          <p:cNvSpPr>
            <a:spLocks noGrp="1"/>
          </p:cNvSpPr>
          <p:nvPr>
            <p:ph idx="1"/>
          </p:nvPr>
        </p:nvSpPr>
        <p:spPr>
          <a:xfrm>
            <a:off x="5585438" y="1403853"/>
            <a:ext cx="5721484" cy="5048289"/>
          </a:xfrm>
        </p:spPr>
        <p:txBody>
          <a:bodyPr vert="horz" lIns="91440" tIns="45720" rIns="91440" bIns="45720" rtlCol="0" anchor="t">
            <a:noAutofit/>
          </a:bodyPr>
          <a:lstStyle/>
          <a:p>
            <a:r>
              <a:rPr lang="en-GB" sz="2000" b="1" dirty="0">
                <a:ea typeface="+mn-lt"/>
                <a:cs typeface="+mn-lt"/>
              </a:rPr>
              <a:t>Flappy Bird</a:t>
            </a:r>
            <a:r>
              <a:rPr lang="en-GB" sz="2000" dirty="0">
                <a:ea typeface="+mn-lt"/>
                <a:cs typeface="+mn-lt"/>
              </a:rPr>
              <a:t> is a 2013 mobile game, developed by Vietnam-based developer Dong Nguyen and published by GEARS Studios, a small independent game developer also based in Vietnam. The game is a side-scroller where the player controls a bird, attempting to fly between rows of green pipes without hitting them. The objective is to direct a flying bird, named Faby, who moves continuously to the right, between sets of Mario-like pipes. If the player touches the pipes, they lose. Faby briefly flaps upward each time that the player taps the screen; if the screen is not tapped, Faby falls because of gravity; each pair of pipes that he navigates between earns the player a single point.</a:t>
            </a:r>
            <a:endParaRPr lang="en-GB" sz="2000"/>
          </a:p>
        </p:txBody>
      </p:sp>
    </p:spTree>
    <p:extLst>
      <p:ext uri="{BB962C8B-B14F-4D97-AF65-F5344CB8AC3E}">
        <p14:creationId xmlns:p14="http://schemas.microsoft.com/office/powerpoint/2010/main" val="290043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1CAE7D-7539-4554-A504-013298535094}"/>
              </a:ext>
            </a:extLst>
          </p:cNvPr>
          <p:cNvSpPr>
            <a:spLocks noGrp="1"/>
          </p:cNvSpPr>
          <p:nvPr>
            <p:ph type="title"/>
          </p:nvPr>
        </p:nvSpPr>
        <p:spPr>
          <a:xfrm>
            <a:off x="2030473" y="2227558"/>
            <a:ext cx="2747994" cy="1983068"/>
          </a:xfrm>
        </p:spPr>
        <p:txBody>
          <a:bodyPr>
            <a:normAutofit/>
          </a:bodyPr>
          <a:lstStyle/>
          <a:p>
            <a:r>
              <a:rPr lang="en-GB" sz="5400" b="1" dirty="0">
                <a:solidFill>
                  <a:srgbClr val="FFFFFF"/>
                </a:solidFill>
              </a:rPr>
              <a:t>Goal</a:t>
            </a:r>
            <a:endParaRPr lang="en-US" sz="5400" b="1" dirty="0">
              <a:solidFill>
                <a:srgbClr val="FFFFFF"/>
              </a:solidFill>
            </a:endParaRPr>
          </a:p>
        </p:txBody>
      </p:sp>
      <p:sp>
        <p:nvSpPr>
          <p:cNvPr id="21" name="Freeform: Shape 2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3016767-23D3-4FED-BEC9-6A1AA2856CB8}"/>
              </a:ext>
            </a:extLst>
          </p:cNvPr>
          <p:cNvSpPr>
            <a:spLocks noGrp="1"/>
          </p:cNvSpPr>
          <p:nvPr>
            <p:ph idx="1"/>
          </p:nvPr>
        </p:nvSpPr>
        <p:spPr>
          <a:xfrm>
            <a:off x="6096000" y="820880"/>
            <a:ext cx="5257799" cy="4889350"/>
          </a:xfrm>
        </p:spPr>
        <p:txBody>
          <a:bodyPr vert="horz" lIns="91440" tIns="45720" rIns="91440" bIns="45720" rtlCol="0" anchor="t">
            <a:noAutofit/>
          </a:bodyPr>
          <a:lstStyle/>
          <a:p>
            <a:pPr algn="ctr"/>
            <a:r>
              <a:rPr lang="en-GB" dirty="0">
                <a:ea typeface="+mn-lt"/>
                <a:cs typeface="+mn-lt"/>
              </a:rPr>
              <a:t>Using learning algorithms we want to allow AI player to do a training set with different definitions of states , and learn the flappy bird world. After the training set we want the player to successfully continue playing as long as we want without any hit. We can examine the learning success using different parameters as number of training runs, learning rate, discount factor etc. </a:t>
            </a:r>
            <a:endParaRPr lang="en-GB"/>
          </a:p>
        </p:txBody>
      </p:sp>
      <p:sp>
        <p:nvSpPr>
          <p:cNvPr id="27" name="Freeform: Shape 2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07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EAE0C-6BE6-4383-87B9-CDAA18B3A359}"/>
              </a:ext>
            </a:extLst>
          </p:cNvPr>
          <p:cNvSpPr>
            <a:spLocks noGrp="1"/>
          </p:cNvSpPr>
          <p:nvPr>
            <p:ph type="title"/>
          </p:nvPr>
        </p:nvSpPr>
        <p:spPr>
          <a:xfrm>
            <a:off x="370883" y="591344"/>
            <a:ext cx="3516351" cy="5585619"/>
          </a:xfrm>
        </p:spPr>
        <p:txBody>
          <a:bodyPr>
            <a:normAutofit/>
          </a:bodyPr>
          <a:lstStyle/>
          <a:p>
            <a:pPr algn="ctr"/>
            <a:r>
              <a:rPr lang="en-GB" sz="4800" b="1" dirty="0">
                <a:solidFill>
                  <a:srgbClr val="FFFFFF"/>
                </a:solidFill>
              </a:rPr>
              <a:t>Approach</a:t>
            </a:r>
          </a:p>
        </p:txBody>
      </p:sp>
      <p:sp>
        <p:nvSpPr>
          <p:cNvPr id="3" name="Content Placeholder 2">
            <a:extLst>
              <a:ext uri="{FF2B5EF4-FFF2-40B4-BE49-F238E27FC236}">
                <a16:creationId xmlns:a16="http://schemas.microsoft.com/office/drawing/2014/main" id="{3ABCFC1F-BBD2-40A9-8045-B11CF5FDF8D5}"/>
              </a:ext>
            </a:extLst>
          </p:cNvPr>
          <p:cNvSpPr>
            <a:spLocks noGrp="1"/>
          </p:cNvSpPr>
          <p:nvPr>
            <p:ph idx="1"/>
          </p:nvPr>
        </p:nvSpPr>
        <p:spPr>
          <a:xfrm>
            <a:off x="4447308" y="591344"/>
            <a:ext cx="6906491" cy="5585619"/>
          </a:xfrm>
        </p:spPr>
        <p:txBody>
          <a:bodyPr vert="horz" lIns="91440" tIns="45720" rIns="91440" bIns="45720" rtlCol="0" anchor="ctr">
            <a:noAutofit/>
          </a:bodyPr>
          <a:lstStyle/>
          <a:p>
            <a:pPr marL="0" indent="0">
              <a:buNone/>
            </a:pPr>
            <a:r>
              <a:rPr lang="en-GB" sz="2200" dirty="0">
                <a:ea typeface="+mn-lt"/>
                <a:cs typeface="+mn-lt"/>
              </a:rPr>
              <a:t>We chose to use learning against search methods because of Flappy Bird is a continuous and dynamic game, the environment is not predefined, and we wanted to create agent that can take a first phase of learning and then play the game fluently. Q-learning algorithm is the most fit to our problem because the algorithm builds a policy and then can manage the states it will counter during the game. In order to make effective learning we needed to defined the state space of the problem. We found that there are 3 elements that we want to include in the state space: </a:t>
            </a:r>
            <a:endParaRPr lang="en-US" sz="2200"/>
          </a:p>
          <a:p>
            <a:r>
              <a:rPr lang="en-GB" sz="2200" dirty="0">
                <a:ea typeface="+mn-lt"/>
                <a:cs typeface="+mn-lt"/>
              </a:rPr>
              <a:t> Vertical distance from the lower pipe. </a:t>
            </a:r>
          </a:p>
          <a:p>
            <a:r>
              <a:rPr lang="en-GB" sz="2200" dirty="0">
                <a:ea typeface="+mn-lt"/>
                <a:cs typeface="+mn-lt"/>
              </a:rPr>
              <a:t> Horizontal distance from the lower pipe. </a:t>
            </a:r>
          </a:p>
          <a:p>
            <a:r>
              <a:rPr lang="en-GB" sz="2200" dirty="0">
                <a:ea typeface="+mn-lt"/>
                <a:cs typeface="+mn-lt"/>
              </a:rPr>
              <a:t> Bird's velocity. We assumed that those 3 elements are the most important to describe a current state of the bird. </a:t>
            </a:r>
            <a:endParaRPr lang="en-GB" sz="22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03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A541-64C8-BA47-A1A0-628564903DE3}"/>
              </a:ext>
            </a:extLst>
          </p:cNvPr>
          <p:cNvSpPr>
            <a:spLocks noGrp="1"/>
          </p:cNvSpPr>
          <p:nvPr>
            <p:ph type="title"/>
          </p:nvPr>
        </p:nvSpPr>
        <p:spPr/>
        <p:txBody>
          <a:bodyPr/>
          <a:lstStyle/>
          <a:p>
            <a:r>
              <a:rPr lang="en-IN"/>
              <a:t>Design</a:t>
            </a:r>
            <a:endParaRPr lang="en-US"/>
          </a:p>
        </p:txBody>
      </p:sp>
      <p:sp>
        <p:nvSpPr>
          <p:cNvPr id="3" name="Content Placeholder 2">
            <a:extLst>
              <a:ext uri="{FF2B5EF4-FFF2-40B4-BE49-F238E27FC236}">
                <a16:creationId xmlns:a16="http://schemas.microsoft.com/office/drawing/2014/main" id="{17FE62AD-78C1-2C41-A975-35E35368CDE7}"/>
              </a:ext>
            </a:extLst>
          </p:cNvPr>
          <p:cNvSpPr>
            <a:spLocks noGrp="1"/>
          </p:cNvSpPr>
          <p:nvPr>
            <p:ph idx="1"/>
          </p:nvPr>
        </p:nvSpPr>
        <p:spPr/>
        <p:txBody>
          <a:bodyPr/>
          <a:lstStyle/>
          <a:p>
            <a:endParaRPr lang="en-IN" dirty="0"/>
          </a:p>
          <a:p>
            <a:r>
              <a:rPr lang="en-IN" dirty="0"/>
              <a:t>Our design process is to first create all static interfaces and buttons associated with each interface. Then we started to create player mode, including pipe and background shifting, bird falling or jumping, score and life tracking, sound effect. Then we created a backend file and read/write to it when store new record. </a:t>
            </a:r>
            <a:endParaRPr lang="en-US" dirty="0"/>
          </a:p>
        </p:txBody>
      </p:sp>
    </p:spTree>
    <p:extLst>
      <p:ext uri="{BB962C8B-B14F-4D97-AF65-F5344CB8AC3E}">
        <p14:creationId xmlns:p14="http://schemas.microsoft.com/office/powerpoint/2010/main" val="296540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A064-6B54-E54C-BB65-554223AD9A4F}"/>
              </a:ext>
            </a:extLst>
          </p:cNvPr>
          <p:cNvSpPr>
            <a:spLocks noGrp="1"/>
          </p:cNvSpPr>
          <p:nvPr>
            <p:ph type="title"/>
          </p:nvPr>
        </p:nvSpPr>
        <p:spPr/>
        <p:txBody>
          <a:bodyPr/>
          <a:lstStyle/>
          <a:p>
            <a:r>
              <a:rPr lang="en-IN"/>
              <a:t>Testing</a:t>
            </a:r>
            <a:endParaRPr lang="en-US"/>
          </a:p>
        </p:txBody>
      </p:sp>
      <p:sp>
        <p:nvSpPr>
          <p:cNvPr id="3" name="Content Placeholder 2">
            <a:extLst>
              <a:ext uri="{FF2B5EF4-FFF2-40B4-BE49-F238E27FC236}">
                <a16:creationId xmlns:a16="http://schemas.microsoft.com/office/drawing/2014/main" id="{D7903DF9-D20F-AC4E-9375-7A0F31A61BD0}"/>
              </a:ext>
            </a:extLst>
          </p:cNvPr>
          <p:cNvSpPr>
            <a:spLocks noGrp="1"/>
          </p:cNvSpPr>
          <p:nvPr>
            <p:ph idx="1"/>
          </p:nvPr>
        </p:nvSpPr>
        <p:spPr/>
        <p:txBody>
          <a:bodyPr/>
          <a:lstStyle/>
          <a:p>
            <a:endParaRPr lang="en-IN" dirty="0"/>
          </a:p>
          <a:p>
            <a:r>
              <a:rPr lang="en-IN" dirty="0"/>
              <a:t>We tested our program in the same way as the developing steps. We tested the overall structure of the game by traversing each interface, and test the player mode by checking the update of the score and life when bird moves. One difficulty is that we need the user to input to store their score. However, </a:t>
            </a:r>
            <a:r>
              <a:rPr lang="en-IN" dirty="0" err="1"/>
              <a:t>pygame</a:t>
            </a:r>
            <a:r>
              <a:rPr lang="en-IN" dirty="0"/>
              <a:t> does not contain type-in box to get the keyboard input. Therefore, we added a new interface and transfer the keyboard input to string and draw the string on the screen.</a:t>
            </a:r>
            <a:endParaRPr lang="en-US" dirty="0"/>
          </a:p>
        </p:txBody>
      </p:sp>
    </p:spTree>
    <p:extLst>
      <p:ext uri="{BB962C8B-B14F-4D97-AF65-F5344CB8AC3E}">
        <p14:creationId xmlns:p14="http://schemas.microsoft.com/office/powerpoint/2010/main" val="150530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B414-30DB-F146-8267-A512951522DF}"/>
              </a:ext>
            </a:extLst>
          </p:cNvPr>
          <p:cNvSpPr>
            <a:spLocks noGrp="1"/>
          </p:cNvSpPr>
          <p:nvPr>
            <p:ph type="title"/>
          </p:nvPr>
        </p:nvSpPr>
        <p:spPr/>
        <p:txBody>
          <a:bodyPr/>
          <a:lstStyle/>
          <a:p>
            <a:r>
              <a:rPr lang="en-IN"/>
              <a:t>Future Work</a:t>
            </a:r>
            <a:endParaRPr lang="en-US"/>
          </a:p>
        </p:txBody>
      </p:sp>
      <p:sp>
        <p:nvSpPr>
          <p:cNvPr id="3" name="Content Placeholder 2">
            <a:extLst>
              <a:ext uri="{FF2B5EF4-FFF2-40B4-BE49-F238E27FC236}">
                <a16:creationId xmlns:a16="http://schemas.microsoft.com/office/drawing/2014/main" id="{AD0E8C13-560A-6D4E-A771-7FB9F1BB0C59}"/>
              </a:ext>
            </a:extLst>
          </p:cNvPr>
          <p:cNvSpPr>
            <a:spLocks noGrp="1"/>
          </p:cNvSpPr>
          <p:nvPr>
            <p:ph idx="1"/>
          </p:nvPr>
        </p:nvSpPr>
        <p:spPr/>
        <p:txBody>
          <a:bodyPr/>
          <a:lstStyle/>
          <a:p>
            <a:endParaRPr lang="en-IN"/>
          </a:p>
          <a:p>
            <a:r>
              <a:rPr lang="en-IN"/>
              <a:t>We want to create the bird rotating effect when jumping or falling.
Also, we can increase the game difficulity by decreasing the gap between pipes as time goes on.
Finally, we can increase the game difficulity by making pipes move up and down as time goes on.</a:t>
            </a:r>
            <a:endParaRPr lang="en-US"/>
          </a:p>
        </p:txBody>
      </p:sp>
    </p:spTree>
    <p:extLst>
      <p:ext uri="{BB962C8B-B14F-4D97-AF65-F5344CB8AC3E}">
        <p14:creationId xmlns:p14="http://schemas.microsoft.com/office/powerpoint/2010/main" val="29121796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26</TotalTime>
  <Words>913</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Changa One</vt:lpstr>
      <vt:lpstr>Electrolize</vt:lpstr>
      <vt:lpstr>ShapesVTI</vt:lpstr>
      <vt:lpstr>Flappy Bird </vt:lpstr>
      <vt:lpstr>Language used:-</vt:lpstr>
      <vt:lpstr>PowerPoint Presentation</vt:lpstr>
      <vt:lpstr>Introduction </vt:lpstr>
      <vt:lpstr>Goal</vt:lpstr>
      <vt:lpstr>Approach</vt:lpstr>
      <vt:lpstr>Design</vt:lpstr>
      <vt:lpstr>Testing</vt:lpstr>
      <vt:lpstr>Future Work</vt:lpstr>
      <vt:lpstr>Result</vt:lpstr>
      <vt:lpstr>CONCLUSION</vt:lpstr>
      <vt:lpstr>Work Distribution </vt:lpstr>
      <vt:lpstr>References </vt:lpstr>
      <vt:lpstr>Code Appendix</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vishal jha</cp:lastModifiedBy>
  <cp:revision>143</cp:revision>
  <dcterms:created xsi:type="dcterms:W3CDTF">2021-05-06T06:50:02Z</dcterms:created>
  <dcterms:modified xsi:type="dcterms:W3CDTF">2021-07-08T09:30:34Z</dcterms:modified>
</cp:coreProperties>
</file>