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7" r:id="rId4"/>
  </p:sldMasterIdLst>
  <p:notesMasterIdLst>
    <p:notesMasterId r:id="rId23"/>
  </p:notesMasterIdLst>
  <p:handoutMasterIdLst>
    <p:handoutMasterId r:id="rId24"/>
  </p:handoutMasterIdLst>
  <p:sldIdLst>
    <p:sldId id="350" r:id="rId5"/>
    <p:sldId id="364" r:id="rId6"/>
    <p:sldId id="365" r:id="rId7"/>
    <p:sldId id="381" r:id="rId8"/>
    <p:sldId id="369" r:id="rId9"/>
    <p:sldId id="392" r:id="rId10"/>
    <p:sldId id="367" r:id="rId11"/>
    <p:sldId id="382" r:id="rId12"/>
    <p:sldId id="383" r:id="rId13"/>
    <p:sldId id="384" r:id="rId14"/>
    <p:sldId id="385" r:id="rId15"/>
    <p:sldId id="386" r:id="rId16"/>
    <p:sldId id="387" r:id="rId17"/>
    <p:sldId id="388" r:id="rId18"/>
    <p:sldId id="389" r:id="rId19"/>
    <p:sldId id="391" r:id="rId20"/>
    <p:sldId id="390" r:id="rId21"/>
    <p:sldId id="34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RUPESH NIRALE" initials="RN" lastIdx="1" clrIdx="2">
    <p:extLst>
      <p:ext uri="{19B8F6BF-5375-455C-9EA6-DF929625EA0E}">
        <p15:presenceInfo xmlns:p15="http://schemas.microsoft.com/office/powerpoint/2012/main" userId="3ad86340492d97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72" d="100"/>
          <a:sy n="72" d="100"/>
        </p:scale>
        <p:origin x="642"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a:xfrm>
            <a:off x="9255346" y="2750337"/>
            <a:ext cx="1171888" cy="1356442"/>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083586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a:xfrm>
            <a:off x="10729455" y="4711309"/>
            <a:ext cx="1154151" cy="1090789"/>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7082637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a:xfrm>
            <a:off x="10729455" y="4711615"/>
            <a:ext cx="1154151" cy="1090789"/>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84128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a:xfrm>
            <a:off x="10729455" y="4709925"/>
            <a:ext cx="1154151" cy="1090789"/>
          </a:xfrm>
        </p:spPr>
        <p:txBody>
          <a:bodyPr/>
          <a:lstStyle/>
          <a:p>
            <a:fld id="{294A09A9-5501-47C1-A89A-A340965A2BE2}" type="slidenum">
              <a:rPr lang="en-US" smtClean="0"/>
              <a:pPr/>
              <a:t>‹#›</a:t>
            </a:fld>
            <a:endParaRPr lang="en-US" dirty="0">
              <a:latin typeface="+mn-lt"/>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4518741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a:xfrm>
            <a:off x="10729455" y="4709925"/>
            <a:ext cx="1154151" cy="1090789"/>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45537533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40705092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54715123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27535594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11"/>
          </p:nvPr>
        </p:nvSpPr>
        <p:spPr>
          <a:xfrm>
            <a:off x="680321" y="5936188"/>
            <a:ext cx="6126805" cy="365125"/>
          </a:xfrm>
        </p:spPr>
        <p:txBody>
          <a:bodyPr/>
          <a:lstStyle/>
          <a:p>
            <a:r>
              <a:rPr lang="en-US"/>
              <a:t>Annual Review</a:t>
            </a:r>
            <a:endParaRPr lang="en-US" b="0"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5532106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8847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31,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770285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73800546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73998747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74826415"/>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a:xfrm>
            <a:off x="10729455" y="2869895"/>
            <a:ext cx="1154151" cy="1090789"/>
          </a:xfrm>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0734235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31,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18853214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8" name="Footer Placeholder 7"/>
          <p:cNvSpPr>
            <a:spLocks noGrp="1"/>
          </p:cNvSpPr>
          <p:nvPr>
            <p:ph type="ftr" sz="quarter" idx="11"/>
          </p:nvPr>
        </p:nvSpPr>
        <p:spPr/>
        <p:txBody>
          <a:bodyPr/>
          <a:lstStyle/>
          <a:p>
            <a:r>
              <a:rPr lang="en-US"/>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1521813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8288585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3" name="Footer Placeholder 2"/>
          <p:cNvSpPr>
            <a:spLocks noGrp="1"/>
          </p:cNvSpPr>
          <p:nvPr>
            <p:ph type="ftr" sz="quarter" idx="11"/>
          </p:nvPr>
        </p:nvSpPr>
        <p:spPr/>
        <p:txBody>
          <a:bodyPr/>
          <a:lstStyle/>
          <a:p>
            <a:r>
              <a:rPr lang="en-US"/>
              <a:t>Annual Review</a:t>
            </a:r>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64675543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3931124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May 31,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3485696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CA8E82-58CD-E045-8B98-B7A85B79B752}" type="datetime4">
              <a:rPr lang="en-US" smtClean="0"/>
              <a:pPr/>
              <a:t>May 31, 2024</a:t>
            </a:fld>
            <a:endParaRPr lang="en-US" dirty="0">
              <a:latin typeface="+mn-lt"/>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Annual Review</a:t>
            </a:r>
            <a:endParaRPr lang="en-US" b="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760973810"/>
      </p:ext>
    </p:extLst>
  </p:cSld>
  <p:clrMap bg1="dk1" tx1="lt1" bg2="dk2" tx2="lt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 id="2147484469" r:id="rId12"/>
    <p:sldLayoutId id="2147484470" r:id="rId13"/>
    <p:sldLayoutId id="2147484471" r:id="rId14"/>
    <p:sldLayoutId id="2147484472" r:id="rId15"/>
    <p:sldLayoutId id="2147484473" r:id="rId16"/>
    <p:sldLayoutId id="2147484474" r:id="rId17"/>
    <p:sldLayoutId id="2147484475" r:id="rId18"/>
    <p:sldLayoutId id="2147484476" r:id="rId19"/>
    <p:sldLayoutId id="2147484477" r:id="rId20"/>
    <p:sldLayoutId id="2147484478" r:id="rId21"/>
    <p:sldLayoutId id="2147483693" r:id="rId22"/>
    <p:sldLayoutId id="2147483672" r:id="rId23"/>
    <p:sldLayoutId id="2147483673" r:id="rId24"/>
    <p:sldLayoutId id="2147483684" r:id="rId25"/>
    <p:sldLayoutId id="2147483675" r:id="rId26"/>
    <p:sldLayoutId id="2147483676" r:id="rId27"/>
    <p:sldLayoutId id="2147483677" r:id="rId28"/>
    <p:sldLayoutId id="2147483685" r:id="rId29"/>
    <p:sldLayoutId id="2147483688" r:id="rId30"/>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011954" y="637729"/>
            <a:ext cx="7205472" cy="1472184"/>
          </a:xfrm>
        </p:spPr>
        <p:txBody>
          <a:bodyPr/>
          <a:lstStyle/>
          <a:p>
            <a:pPr algn="just">
              <a:lnSpc>
                <a:spcPts val="7279"/>
              </a:lnSpc>
            </a:pPr>
            <a:r>
              <a:rPr lang="en-US" sz="4000" dirty="0">
                <a:solidFill>
                  <a:srgbClr val="9E2722"/>
                </a:solidFill>
                <a:latin typeface="Times New Roman" panose="02020603050405020304" pitchFamily="18" charset="0"/>
                <a:cs typeface="Times New Roman" panose="02020603050405020304" pitchFamily="18" charset="0"/>
              </a:rPr>
              <a:t>PARVATIBAI GENBA MOZE</a:t>
            </a:r>
            <a:br>
              <a:rPr lang="en-US" sz="4000" dirty="0">
                <a:solidFill>
                  <a:srgbClr val="9E2722"/>
                </a:solidFill>
                <a:latin typeface="Sports World"/>
              </a:rPr>
            </a:br>
            <a:r>
              <a:rPr lang="en-US" sz="4000" dirty="0">
                <a:solidFill>
                  <a:srgbClr val="9E2722"/>
                </a:solidFill>
                <a:latin typeface="Sports World"/>
              </a:rPr>
              <a:t> </a:t>
            </a:r>
          </a:p>
        </p:txBody>
      </p:sp>
      <p:sp>
        <p:nvSpPr>
          <p:cNvPr id="43" name="Text Placeholder 2">
            <a:extLst>
              <a:ext uri="{FF2B5EF4-FFF2-40B4-BE49-F238E27FC236}">
                <a16:creationId xmlns:a16="http://schemas.microsoft.com/office/drawing/2014/main" id="{AC25B1DB-77F6-4C2F-284A-CEBF8963E08C}"/>
              </a:ext>
            </a:extLst>
          </p:cNvPr>
          <p:cNvSpPr>
            <a:spLocks noGrp="1"/>
          </p:cNvSpPr>
          <p:nvPr>
            <p:ph type="body" sz="quarter" idx="11"/>
          </p:nvPr>
        </p:nvSpPr>
        <p:spPr>
          <a:xfrm>
            <a:off x="662499" y="5582237"/>
            <a:ext cx="3676419" cy="953337"/>
          </a:xfrm>
        </p:spPr>
        <p:txBody>
          <a:bodyPr/>
          <a:lstStyle/>
          <a:p>
            <a:pPr>
              <a:lnSpc>
                <a:spcPts val="3780"/>
              </a:lnSpc>
            </a:pPr>
            <a:r>
              <a:rPr lang="en-US" sz="1400" b="1" dirty="0">
                <a:solidFill>
                  <a:srgbClr val="000000"/>
                </a:solidFill>
                <a:latin typeface="Times New Roman" panose="02020603050405020304" pitchFamily="18" charset="0"/>
                <a:cs typeface="Times New Roman" panose="02020603050405020304" pitchFamily="18" charset="0"/>
              </a:rPr>
              <a:t>GUIDED BY : PROF.  VIJAY O. RATHI</a:t>
            </a:r>
          </a:p>
          <a:p>
            <a:pPr algn="ctr">
              <a:lnSpc>
                <a:spcPts val="378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(PROJECT COORDINATOR)</a:t>
            </a:r>
          </a:p>
          <a:p>
            <a:endParaRPr lang="en-US" dirty="0"/>
          </a:p>
        </p:txBody>
      </p:sp>
      <p:sp>
        <p:nvSpPr>
          <p:cNvPr id="35" name="TextBox 34">
            <a:extLst>
              <a:ext uri="{FF2B5EF4-FFF2-40B4-BE49-F238E27FC236}">
                <a16:creationId xmlns:a16="http://schemas.microsoft.com/office/drawing/2014/main" id="{01D12F3C-560C-D332-FC7A-88C840690C76}"/>
              </a:ext>
            </a:extLst>
          </p:cNvPr>
          <p:cNvSpPr txBox="1"/>
          <p:nvPr/>
        </p:nvSpPr>
        <p:spPr>
          <a:xfrm>
            <a:off x="2500708" y="1261799"/>
            <a:ext cx="9409176" cy="984885"/>
          </a:xfrm>
          <a:prstGeom prst="rect">
            <a:avLst/>
          </a:prstGeom>
          <a:noFill/>
        </p:spPr>
        <p:txBody>
          <a:bodyPr wrap="square" rtlCol="0">
            <a:spAutoFit/>
          </a:bodyPr>
          <a:lstStyle/>
          <a:p>
            <a:r>
              <a:rPr lang="en-US" sz="4000" b="1" dirty="0">
                <a:solidFill>
                  <a:srgbClr val="9E2722"/>
                </a:solidFill>
                <a:latin typeface="Times New Roman" panose="02020603050405020304" pitchFamily="18" charset="0"/>
                <a:cs typeface="Times New Roman" panose="02020603050405020304" pitchFamily="18" charset="0"/>
              </a:rPr>
              <a:t>COLLEGE OF ENGINEERING, PUNE</a:t>
            </a:r>
          </a:p>
          <a:p>
            <a:endParaRPr lang="en-US" dirty="0"/>
          </a:p>
        </p:txBody>
      </p:sp>
      <p:sp>
        <p:nvSpPr>
          <p:cNvPr id="36" name="TextBox 35">
            <a:extLst>
              <a:ext uri="{FF2B5EF4-FFF2-40B4-BE49-F238E27FC236}">
                <a16:creationId xmlns:a16="http://schemas.microsoft.com/office/drawing/2014/main" id="{126686B3-3F8B-55B0-E9B5-5D75FDFECB46}"/>
              </a:ext>
            </a:extLst>
          </p:cNvPr>
          <p:cNvSpPr txBox="1"/>
          <p:nvPr/>
        </p:nvSpPr>
        <p:spPr>
          <a:xfrm flipH="1">
            <a:off x="4710153" y="200852"/>
            <a:ext cx="3429002" cy="646331"/>
          </a:xfrm>
          <a:prstGeom prst="rect">
            <a:avLst/>
          </a:prstGeom>
          <a:noFill/>
        </p:spPr>
        <p:txBody>
          <a:bodyPr wrap="square" rtlCol="0">
            <a:spAutoFit/>
          </a:bodyPr>
          <a:lstStyle/>
          <a:p>
            <a:r>
              <a:rPr lang="en-US" b="1" dirty="0" err="1">
                <a:solidFill>
                  <a:srgbClr val="000000"/>
                </a:solidFill>
                <a:latin typeface="Times New Roman" panose="02020603050405020304" pitchFamily="18" charset="0"/>
                <a:cs typeface="Times New Roman" panose="02020603050405020304" pitchFamily="18" charset="0"/>
              </a:rPr>
              <a:t>Genba</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Sopanrao</a:t>
            </a:r>
            <a:r>
              <a:rPr lang="en-US" b="1"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Moze</a:t>
            </a:r>
            <a:r>
              <a:rPr lang="en-US" b="1" dirty="0">
                <a:solidFill>
                  <a:srgbClr val="000000"/>
                </a:solidFill>
                <a:latin typeface="Times New Roman" panose="02020603050405020304" pitchFamily="18" charset="0"/>
                <a:cs typeface="Times New Roman" panose="02020603050405020304" pitchFamily="18" charset="0"/>
              </a:rPr>
              <a:t> Trust's</a:t>
            </a:r>
          </a:p>
          <a:p>
            <a:endParaRPr lang="en-US" dirty="0"/>
          </a:p>
        </p:txBody>
      </p:sp>
      <p:sp>
        <p:nvSpPr>
          <p:cNvPr id="38" name="Freeform 3">
            <a:extLst>
              <a:ext uri="{FF2B5EF4-FFF2-40B4-BE49-F238E27FC236}">
                <a16:creationId xmlns:a16="http://schemas.microsoft.com/office/drawing/2014/main" id="{750C4672-1CA2-6633-92E3-93ACC32FFD50}"/>
              </a:ext>
            </a:extLst>
          </p:cNvPr>
          <p:cNvSpPr/>
          <p:nvPr/>
        </p:nvSpPr>
        <p:spPr>
          <a:xfrm>
            <a:off x="411259" y="233732"/>
            <a:ext cx="2176713" cy="2066009"/>
          </a:xfrm>
          <a:custGeom>
            <a:avLst/>
            <a:gdLst/>
            <a:ahLst/>
            <a:cxnLst/>
            <a:rect l="l" t="t" r="r" b="b"/>
            <a:pathLst>
              <a:path w="3044484" h="2754533">
                <a:moveTo>
                  <a:pt x="0" y="0"/>
                </a:moveTo>
                <a:lnTo>
                  <a:pt x="3044484" y="0"/>
                </a:lnTo>
                <a:lnTo>
                  <a:pt x="3044484" y="2754533"/>
                </a:lnTo>
                <a:lnTo>
                  <a:pt x="0" y="2754533"/>
                </a:lnTo>
                <a:lnTo>
                  <a:pt x="0" y="0"/>
                </a:lnTo>
                <a:close/>
              </a:path>
            </a:pathLst>
          </a:custGeom>
          <a:blipFill>
            <a:blip r:embed="rId2"/>
            <a:stretch>
              <a:fillRect/>
            </a:stretch>
          </a:blipFill>
        </p:spPr>
        <p:txBody>
          <a:bodyPr/>
          <a:lstStyle/>
          <a:p>
            <a:endParaRPr lang="en-US"/>
          </a:p>
        </p:txBody>
      </p:sp>
      <p:sp>
        <p:nvSpPr>
          <p:cNvPr id="39" name="TextBox 38">
            <a:extLst>
              <a:ext uri="{FF2B5EF4-FFF2-40B4-BE49-F238E27FC236}">
                <a16:creationId xmlns:a16="http://schemas.microsoft.com/office/drawing/2014/main" id="{F0C45512-54F3-2485-B049-D8C9E035E32D}"/>
              </a:ext>
            </a:extLst>
          </p:cNvPr>
          <p:cNvSpPr txBox="1"/>
          <p:nvPr/>
        </p:nvSpPr>
        <p:spPr>
          <a:xfrm>
            <a:off x="3403788" y="2018519"/>
            <a:ext cx="6259068" cy="708592"/>
          </a:xfrm>
          <a:prstGeom prst="rect">
            <a:avLst/>
          </a:prstGeom>
          <a:noFill/>
        </p:spPr>
        <p:txBody>
          <a:bodyPr wrap="square" rtlCol="0">
            <a:spAutoFit/>
          </a:bodyPr>
          <a:lstStyle/>
          <a:p>
            <a:pPr>
              <a:lnSpc>
                <a:spcPts val="5784"/>
              </a:lnSpc>
              <a:spcBef>
                <a:spcPct val="0"/>
              </a:spcBef>
            </a:pPr>
            <a:r>
              <a:rPr lang="en-US" sz="2000" b="1" u="sng" dirty="0">
                <a:solidFill>
                  <a:srgbClr val="593C8F"/>
                </a:solidFill>
                <a:latin typeface="Times New Roman" panose="02020603050405020304" pitchFamily="18" charset="0"/>
                <a:cs typeface="Times New Roman" panose="02020603050405020304" pitchFamily="18" charset="0"/>
              </a:rPr>
              <a:t>DEPARTMENT OF COMPUTER ENGINEERING</a:t>
            </a:r>
          </a:p>
        </p:txBody>
      </p:sp>
      <p:sp>
        <p:nvSpPr>
          <p:cNvPr id="40" name="TextBox 39">
            <a:extLst>
              <a:ext uri="{FF2B5EF4-FFF2-40B4-BE49-F238E27FC236}">
                <a16:creationId xmlns:a16="http://schemas.microsoft.com/office/drawing/2014/main" id="{E50F15E3-7244-1715-F99B-051BEF1A32A4}"/>
              </a:ext>
            </a:extLst>
          </p:cNvPr>
          <p:cNvSpPr txBox="1"/>
          <p:nvPr/>
        </p:nvSpPr>
        <p:spPr>
          <a:xfrm>
            <a:off x="4751766" y="2823873"/>
            <a:ext cx="2935224" cy="517899"/>
          </a:xfrm>
          <a:prstGeom prst="rect">
            <a:avLst/>
          </a:prstGeom>
          <a:noFill/>
        </p:spPr>
        <p:txBody>
          <a:bodyPr wrap="square" rtlCol="0">
            <a:spAutoFit/>
          </a:bodyPr>
          <a:lstStyle/>
          <a:p>
            <a:pPr>
              <a:lnSpc>
                <a:spcPts val="3780"/>
              </a:lnSpc>
              <a:spcBef>
                <a:spcPct val="0"/>
              </a:spcBef>
            </a:pPr>
            <a:r>
              <a:rPr lang="en-US" sz="2000" b="1" dirty="0">
                <a:solidFill>
                  <a:srgbClr val="000000"/>
                </a:solidFill>
                <a:latin typeface="Times New Roman" panose="02020603050405020304" pitchFamily="18" charset="0"/>
                <a:cs typeface="Times New Roman" panose="02020603050405020304" pitchFamily="18" charset="0"/>
              </a:rPr>
              <a:t>PRESENTATION ON </a:t>
            </a:r>
          </a:p>
        </p:txBody>
      </p:sp>
      <p:sp>
        <p:nvSpPr>
          <p:cNvPr id="41" name="TextBox 40">
            <a:extLst>
              <a:ext uri="{FF2B5EF4-FFF2-40B4-BE49-F238E27FC236}">
                <a16:creationId xmlns:a16="http://schemas.microsoft.com/office/drawing/2014/main" id="{F9AD5D5B-AC9D-4222-BFD9-6E40E845DC14}"/>
              </a:ext>
            </a:extLst>
          </p:cNvPr>
          <p:cNvSpPr txBox="1"/>
          <p:nvPr/>
        </p:nvSpPr>
        <p:spPr>
          <a:xfrm>
            <a:off x="2631883" y="3965842"/>
            <a:ext cx="7585543" cy="1480534"/>
          </a:xfrm>
          <a:prstGeom prst="rect">
            <a:avLst/>
          </a:prstGeom>
          <a:noFill/>
        </p:spPr>
        <p:txBody>
          <a:bodyPr wrap="square" rtlCol="0">
            <a:spAutoFit/>
          </a:bodyPr>
          <a:lstStyle/>
          <a:p>
            <a:pPr algn="just">
              <a:lnSpc>
                <a:spcPts val="3780"/>
              </a:lnSpc>
              <a:spcBef>
                <a:spcPct val="0"/>
              </a:spcBef>
            </a:pPr>
            <a:r>
              <a:rPr lang="en-US" sz="1600" b="1" dirty="0">
                <a:solidFill>
                  <a:srgbClr val="000000"/>
                </a:solidFill>
                <a:latin typeface="Times New Roman" panose="02020603050405020304" pitchFamily="18" charset="0"/>
                <a:cs typeface="Times New Roman" panose="02020603050405020304" pitchFamily="18" charset="0"/>
              </a:rPr>
              <a:t>PRESENTED BY : OM CHOUHAN     RAJAN PRAJAPTI   TUSHAR CHAVAN </a:t>
            </a:r>
          </a:p>
          <a:p>
            <a:pPr algn="just">
              <a:lnSpc>
                <a:spcPts val="3780"/>
              </a:lnSpc>
              <a:spcBef>
                <a:spcPct val="0"/>
              </a:spcBef>
            </a:pPr>
            <a:r>
              <a:rPr lang="en-US" sz="1600" b="1" dirty="0">
                <a:solidFill>
                  <a:srgbClr val="000000"/>
                </a:solidFill>
                <a:latin typeface="Times New Roman" panose="02020603050405020304" pitchFamily="18" charset="0"/>
                <a:cs typeface="Times New Roman" panose="02020603050405020304" pitchFamily="18" charset="0"/>
              </a:rPr>
              <a:t>                                  SAKET DESHMUKH    VISHAL KUMDALE</a:t>
            </a:r>
          </a:p>
          <a:p>
            <a:pPr algn="just">
              <a:lnSpc>
                <a:spcPts val="3780"/>
              </a:lnSpc>
              <a:spcBef>
                <a:spcPct val="0"/>
              </a:spcBef>
            </a:pPr>
            <a:r>
              <a:rPr lang="en-US" sz="1600" b="1" dirty="0">
                <a:solidFill>
                  <a:srgbClr val="000000"/>
                </a:solidFill>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2906D674-CF9A-1599-93FD-6EBF745DED62}"/>
              </a:ext>
            </a:extLst>
          </p:cNvPr>
          <p:cNvSpPr txBox="1"/>
          <p:nvPr/>
        </p:nvSpPr>
        <p:spPr>
          <a:xfrm>
            <a:off x="8081713" y="5044973"/>
            <a:ext cx="3840480" cy="1490601"/>
          </a:xfrm>
          <a:prstGeom prst="rect">
            <a:avLst/>
          </a:prstGeom>
          <a:noFill/>
        </p:spPr>
        <p:txBody>
          <a:bodyPr wrap="square" rtlCol="0">
            <a:spAutoFit/>
          </a:bodyPr>
          <a:lstStyle/>
          <a:p>
            <a:pPr>
              <a:lnSpc>
                <a:spcPts val="4200"/>
              </a:lnSpc>
            </a:pPr>
            <a:endParaRPr lang="en-US" sz="1400" b="1" dirty="0">
              <a:solidFill>
                <a:srgbClr val="000000"/>
              </a:solidFill>
              <a:latin typeface="Times New Roman" panose="02020603050405020304" pitchFamily="18" charset="0"/>
              <a:cs typeface="Times New Roman" panose="02020603050405020304" pitchFamily="18" charset="0"/>
            </a:endParaRPr>
          </a:p>
          <a:p>
            <a:pPr>
              <a:lnSpc>
                <a:spcPts val="4200"/>
              </a:lnSpc>
            </a:pPr>
            <a:r>
              <a:rPr lang="en-US" sz="1400" b="1" dirty="0">
                <a:solidFill>
                  <a:srgbClr val="000000"/>
                </a:solidFill>
                <a:latin typeface="Times New Roman" panose="02020603050405020304" pitchFamily="18" charset="0"/>
                <a:cs typeface="Times New Roman" panose="02020603050405020304" pitchFamily="18" charset="0"/>
              </a:rPr>
              <a:t>HOD : PROF. SHRIKANT DHAMDHERE</a:t>
            </a:r>
          </a:p>
          <a:p>
            <a:pPr algn="ctr">
              <a:lnSpc>
                <a:spcPts val="2940"/>
              </a:lnSpc>
              <a:spcBef>
                <a:spcPct val="0"/>
              </a:spcBef>
            </a:pPr>
            <a:r>
              <a:rPr lang="en-US" sz="1400" b="1" dirty="0">
                <a:solidFill>
                  <a:srgbClr val="000000"/>
                </a:solidFill>
                <a:latin typeface="Times New Roman" panose="02020603050405020304" pitchFamily="18" charset="0"/>
                <a:cs typeface="Times New Roman" panose="02020603050405020304" pitchFamily="18" charset="0"/>
              </a:rPr>
              <a:t>(HOD) COMPUTER ENGINEERING</a:t>
            </a:r>
          </a:p>
        </p:txBody>
      </p:sp>
      <p:sp>
        <p:nvSpPr>
          <p:cNvPr id="45" name="TextBox 44">
            <a:extLst>
              <a:ext uri="{FF2B5EF4-FFF2-40B4-BE49-F238E27FC236}">
                <a16:creationId xmlns:a16="http://schemas.microsoft.com/office/drawing/2014/main" id="{AC03B446-E9BF-B0AB-D122-AB68A1098199}"/>
              </a:ext>
            </a:extLst>
          </p:cNvPr>
          <p:cNvSpPr txBox="1"/>
          <p:nvPr/>
        </p:nvSpPr>
        <p:spPr>
          <a:xfrm>
            <a:off x="1451523" y="3300380"/>
            <a:ext cx="9535710" cy="1015663"/>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E-Commerce Website: Built using A.I and Machine</a:t>
            </a:r>
          </a:p>
          <a:p>
            <a:pPr algn="ctr"/>
            <a:r>
              <a:rPr lang="en-US" sz="2000" b="1" dirty="0">
                <a:solidFill>
                  <a:srgbClr val="000000"/>
                </a:solidFill>
                <a:latin typeface="Times New Roman" panose="02020603050405020304" pitchFamily="18" charset="0"/>
                <a:cs typeface="Times New Roman" panose="02020603050405020304" pitchFamily="18" charset="0"/>
              </a:rPr>
              <a:t>learning.</a:t>
            </a:r>
          </a:p>
          <a:p>
            <a:pPr algn="ctr"/>
            <a:endParaRPr lang="en-US"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774919" y="819298"/>
            <a:ext cx="10012350" cy="5051415"/>
          </a:xfrm>
        </p:spPr>
        <p:txBody>
          <a:bodyPr/>
          <a:lstStyle/>
          <a:p>
            <a:r>
              <a:rPr lang="en-US" sz="1800" b="1" dirty="0"/>
              <a:t>PayPal Integration</a:t>
            </a:r>
          </a:p>
          <a:p>
            <a:r>
              <a:rPr lang="en-US" sz="1800" dirty="0"/>
              <a:t>The PayPal integration allows users to securely make payments using their PayPal accounts. It provides a convenient and trusted payment method, enhancing the overall shopping experience. Users are redirected to PayPal’s secure platform to complete their transactions, ensuring the safety of their financial information. This integration simplifies the checkout process, making it quick and efficient for users to finalize their purchases.</a:t>
            </a:r>
          </a:p>
          <a:p>
            <a:endParaRPr lang="en-US" sz="1800" dirty="0"/>
          </a:p>
          <a:p>
            <a:r>
              <a:rPr lang="en-US" sz="1800" b="1" dirty="0"/>
              <a:t>Admin Dashboard</a:t>
            </a:r>
          </a:p>
          <a:p>
            <a:r>
              <a:rPr lang="en-US" sz="1800" dirty="0"/>
              <a:t>The Admin Dashboard offers a comprehensive interface for managing the e-commerce platform. Administrators can oversee product listings, monitor orders, manage users, and analyze sales data. It includes features such as inventory management, order tracking, and sales reporting. This functionality empowers administrators with the tools needed to efficiently run the online store and make data-driven decisions.</a:t>
            </a:r>
          </a:p>
          <a:p>
            <a:endParaRPr lang="en-US" sz="1800" dirty="0"/>
          </a:p>
          <a:p>
            <a:endParaRPr lang="en-US" sz="1800" dirty="0"/>
          </a:p>
          <a:p>
            <a:endParaRPr lang="en-US" sz="1800" dirty="0"/>
          </a:p>
        </p:txBody>
      </p:sp>
    </p:spTree>
    <p:extLst>
      <p:ext uri="{BB962C8B-B14F-4D97-AF65-F5344CB8AC3E}">
        <p14:creationId xmlns:p14="http://schemas.microsoft.com/office/powerpoint/2010/main" val="368636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14676" y="876787"/>
            <a:ext cx="10012350" cy="5104425"/>
          </a:xfrm>
        </p:spPr>
        <p:txBody>
          <a:bodyPr/>
          <a:lstStyle/>
          <a:p>
            <a:r>
              <a:rPr lang="en-US" sz="1800" b="1" dirty="0"/>
              <a:t>Filtering System</a:t>
            </a:r>
          </a:p>
          <a:p>
            <a:r>
              <a:rPr lang="en-US" sz="1800" dirty="0"/>
              <a:t>The Filtering System allows users to refine their product search based on various criteria such as price, category, and brand. This functionality enhances the shopping experience by helping users quickly find products that meet their specific needs. Users can apply multiple filters simultaneously to narrow down their choices. The system ensures a more efficient and user-friendly navigation through the product catalog.</a:t>
            </a:r>
          </a:p>
          <a:p>
            <a:endParaRPr lang="en-US" sz="1800" dirty="0"/>
          </a:p>
          <a:p>
            <a:r>
              <a:rPr lang="en-US" sz="1800" b="1" dirty="0"/>
              <a:t>Discount System</a:t>
            </a:r>
          </a:p>
          <a:p>
            <a:r>
              <a:rPr lang="en-US" sz="1800" dirty="0"/>
              <a:t>The Discount System provides the ability to apply discounts and promotional offers to products. It uses coupon code as percentage off discount. Users can add coupon code at checkout to get discounted prices. This functionality helps attract customers, boost sales, and move inventory by offering attractive deals and savings.</a:t>
            </a:r>
          </a:p>
          <a:p>
            <a:endParaRPr lang="en-US" sz="1800" dirty="0"/>
          </a:p>
          <a:p>
            <a:endParaRPr lang="en-US" sz="1800" dirty="0"/>
          </a:p>
          <a:p>
            <a:endParaRPr lang="en-US" sz="1800" dirty="0"/>
          </a:p>
        </p:txBody>
      </p:sp>
    </p:spTree>
    <p:extLst>
      <p:ext uri="{BB962C8B-B14F-4D97-AF65-F5344CB8AC3E}">
        <p14:creationId xmlns:p14="http://schemas.microsoft.com/office/powerpoint/2010/main" val="303632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REQUIREMENTS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2031383"/>
            <a:ext cx="10012350" cy="4634459"/>
          </a:xfrm>
        </p:spPr>
        <p:txBody>
          <a:bodyPr/>
          <a:lstStyle/>
          <a:p>
            <a:pPr marL="342900" indent="-342900">
              <a:buFont typeface="+mj-lt"/>
              <a:buAutoNum type="arabicPeriod"/>
            </a:pPr>
            <a:r>
              <a:rPr lang="en-US" sz="1800" b="1" dirty="0"/>
              <a:t>General Requirements</a:t>
            </a:r>
          </a:p>
          <a:p>
            <a:r>
              <a:rPr lang="en-US" b="1" dirty="0"/>
              <a:t>         Operating System</a:t>
            </a:r>
            <a:r>
              <a:rPr lang="en-US" dirty="0"/>
              <a:t>:</a:t>
            </a:r>
          </a:p>
          <a:p>
            <a:pPr marL="457200" lvl="1" indent="0">
              <a:buNone/>
            </a:pPr>
            <a:r>
              <a:rPr lang="en-US" sz="1800" dirty="0"/>
              <a:t>  </a:t>
            </a:r>
            <a:r>
              <a:rPr lang="en-US" sz="1800" dirty="0">
                <a:solidFill>
                  <a:schemeClr val="bg1"/>
                </a:solidFill>
              </a:rPr>
              <a:t>Windows 10 or later / macOS 10.15 or later / Linux (Ubuntu 18.04 or later)</a:t>
            </a:r>
          </a:p>
          <a:p>
            <a:r>
              <a:rPr lang="en-US" b="1" dirty="0"/>
              <a:t>          Web Browser</a:t>
            </a:r>
            <a:r>
              <a:rPr lang="en-US" dirty="0"/>
              <a:t>:</a:t>
            </a:r>
            <a:br>
              <a:rPr lang="en-US" dirty="0"/>
            </a:br>
            <a:r>
              <a:rPr lang="en-US" dirty="0"/>
              <a:t>            </a:t>
            </a:r>
            <a:r>
              <a:rPr lang="en-US" sz="1800" dirty="0"/>
              <a:t>Latest versions of Chrome, Firefox, Safari, or Edge</a:t>
            </a:r>
          </a:p>
          <a:p>
            <a:r>
              <a:rPr lang="en-US" sz="1800" b="1" dirty="0"/>
              <a:t>2</a:t>
            </a:r>
            <a:r>
              <a:rPr lang="en-US" sz="1800" dirty="0"/>
              <a:t>. </a:t>
            </a:r>
            <a:r>
              <a:rPr lang="en-IN" b="1" dirty="0"/>
              <a:t>Client-Side Requirements</a:t>
            </a:r>
          </a:p>
          <a:p>
            <a:r>
              <a:rPr lang="en-IN" b="1" dirty="0"/>
              <a:t>         HTML/CSS Framework:</a:t>
            </a:r>
          </a:p>
          <a:p>
            <a:pPr marL="457200" lvl="1" indent="0">
              <a:buNone/>
            </a:pPr>
            <a:r>
              <a:rPr lang="en-IN" sz="1800" dirty="0"/>
              <a:t>  </a:t>
            </a:r>
            <a:r>
              <a:rPr lang="en-IN" sz="1800" dirty="0">
                <a:solidFill>
                  <a:schemeClr val="bg1"/>
                </a:solidFill>
              </a:rPr>
              <a:t>Bootstrap 4 or later</a:t>
            </a:r>
          </a:p>
          <a:p>
            <a:r>
              <a:rPr lang="en-IN" b="1" dirty="0"/>
              <a:t>         JavaScript Framework/Library:</a:t>
            </a:r>
          </a:p>
          <a:p>
            <a:pPr marL="457200" lvl="1" indent="0">
              <a:buNone/>
            </a:pPr>
            <a:r>
              <a:rPr lang="en-IN" sz="1800" dirty="0"/>
              <a:t>  </a:t>
            </a:r>
            <a:r>
              <a:rPr lang="en-IN" sz="1800" dirty="0">
                <a:solidFill>
                  <a:schemeClr val="bg1"/>
                </a:solidFill>
              </a:rPr>
              <a:t>jQuery 3.5 or later</a:t>
            </a:r>
          </a:p>
          <a:p>
            <a:pPr marL="457200" lvl="1" indent="0">
              <a:buNone/>
            </a:pPr>
            <a:r>
              <a:rPr lang="en-IN" sz="1800" dirty="0">
                <a:solidFill>
                  <a:schemeClr val="bg1"/>
                </a:solidFill>
              </a:rPr>
              <a:t>  React.js (optional)</a:t>
            </a:r>
          </a:p>
          <a:p>
            <a:r>
              <a:rPr lang="en-IN" b="1" dirty="0"/>
              <a:t>          AJAX:</a:t>
            </a:r>
          </a:p>
          <a:p>
            <a:pPr marL="457200" lvl="1" indent="0">
              <a:buNone/>
            </a:pPr>
            <a:r>
              <a:rPr lang="en-IN" sz="1800" dirty="0"/>
              <a:t>  </a:t>
            </a:r>
            <a:r>
              <a:rPr lang="en-IN" sz="1800" dirty="0">
                <a:solidFill>
                  <a:schemeClr val="bg1"/>
                </a:solidFill>
              </a:rPr>
              <a:t>Used for dynamic content updates without full page reloads</a:t>
            </a:r>
          </a:p>
          <a:p>
            <a:endParaRPr lang="en-US" sz="1800" dirty="0"/>
          </a:p>
          <a:p>
            <a:pPr marL="457200" lvl="1" indent="0">
              <a:buNone/>
            </a:pPr>
            <a:endParaRPr lang="en-US" sz="1800" dirty="0"/>
          </a:p>
          <a:p>
            <a:pPr lvl="1"/>
            <a:endParaRPr lang="en-US" sz="1800" dirty="0"/>
          </a:p>
          <a:p>
            <a:endParaRPr lang="en-US" sz="1800" dirty="0"/>
          </a:p>
          <a:p>
            <a:r>
              <a:rPr lang="en-US" sz="1800" b="1" dirty="0"/>
              <a:t>       </a:t>
            </a:r>
          </a:p>
        </p:txBody>
      </p:sp>
    </p:spTree>
    <p:extLst>
      <p:ext uri="{BB962C8B-B14F-4D97-AF65-F5344CB8AC3E}">
        <p14:creationId xmlns:p14="http://schemas.microsoft.com/office/powerpoint/2010/main" val="90672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89825" y="666409"/>
            <a:ext cx="10012350" cy="4634459"/>
          </a:xfrm>
        </p:spPr>
        <p:txBody>
          <a:bodyPr/>
          <a:lstStyle/>
          <a:p>
            <a:r>
              <a:rPr lang="en-IN" sz="1800" b="1" dirty="0"/>
              <a:t>3. Libraries and Dependencies</a:t>
            </a:r>
            <a:r>
              <a:rPr lang="en-IN" sz="1800" dirty="0"/>
              <a:t>:</a:t>
            </a:r>
          </a:p>
          <a:p>
            <a:r>
              <a:rPr lang="en-IN" sz="1800" dirty="0"/>
              <a:t>     Django REST framework</a:t>
            </a:r>
          </a:p>
          <a:p>
            <a:r>
              <a:rPr lang="en-IN" sz="1800" dirty="0"/>
              <a:t>     Django </a:t>
            </a:r>
            <a:r>
              <a:rPr lang="en-IN" sz="1800" dirty="0" err="1"/>
              <a:t>Allauth</a:t>
            </a:r>
            <a:endParaRPr lang="en-IN" sz="1800" dirty="0"/>
          </a:p>
          <a:p>
            <a:r>
              <a:rPr lang="en-IN" sz="1800" dirty="0"/>
              <a:t>     Pillow</a:t>
            </a:r>
          </a:p>
          <a:p>
            <a:r>
              <a:rPr lang="en-IN" sz="1800" dirty="0"/>
              <a:t>     Requests</a:t>
            </a:r>
          </a:p>
          <a:p>
            <a:r>
              <a:rPr lang="en-IN" sz="1800" dirty="0"/>
              <a:t>     NumPy</a:t>
            </a:r>
          </a:p>
          <a:p>
            <a:r>
              <a:rPr lang="en-IN" sz="1800" dirty="0"/>
              <a:t>     </a:t>
            </a:r>
            <a:r>
              <a:rPr lang="en-IN" sz="1800" dirty="0" err="1"/>
              <a:t>Scikit</a:t>
            </a:r>
            <a:r>
              <a:rPr lang="en-IN" sz="1800" dirty="0"/>
              <a:t>-learn</a:t>
            </a:r>
          </a:p>
          <a:p>
            <a:r>
              <a:rPr lang="en-IN" sz="1800" dirty="0"/>
              <a:t>     Pandas</a:t>
            </a:r>
          </a:p>
          <a:p>
            <a:r>
              <a:rPr lang="en-IN" sz="1800" dirty="0"/>
              <a:t>     Matplotlib</a:t>
            </a:r>
          </a:p>
          <a:p>
            <a:r>
              <a:rPr lang="en-IN" sz="1800" dirty="0"/>
              <a:t>     Natural Language Toolkit (</a:t>
            </a:r>
            <a:r>
              <a:rPr lang="en-IN" sz="1800" dirty="0" err="1"/>
              <a:t>nltk</a:t>
            </a:r>
            <a:r>
              <a:rPr lang="en-IN" sz="1800" dirty="0"/>
              <a:t>)</a:t>
            </a:r>
          </a:p>
          <a:p>
            <a:endParaRPr lang="en-US" sz="1800" dirty="0"/>
          </a:p>
          <a:p>
            <a:pPr marL="457200" lvl="1" indent="0">
              <a:buNone/>
            </a:pPr>
            <a:endParaRPr lang="en-US" sz="1800" dirty="0"/>
          </a:p>
          <a:p>
            <a:pPr lvl="1"/>
            <a:endParaRPr lang="en-US" sz="1800" dirty="0"/>
          </a:p>
          <a:p>
            <a:endParaRPr lang="en-US" sz="1800" dirty="0"/>
          </a:p>
          <a:p>
            <a:r>
              <a:rPr lang="en-US" sz="1800" b="1" dirty="0"/>
              <a:t>       </a:t>
            </a:r>
          </a:p>
        </p:txBody>
      </p:sp>
    </p:spTree>
    <p:extLst>
      <p:ext uri="{BB962C8B-B14F-4D97-AF65-F5344CB8AC3E}">
        <p14:creationId xmlns:p14="http://schemas.microsoft.com/office/powerpoint/2010/main" val="148259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ADVANTAGES</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2031384"/>
            <a:ext cx="10012350" cy="2795232"/>
          </a:xfrm>
        </p:spPr>
        <p:txBody>
          <a:bodyPr/>
          <a:lstStyle/>
          <a:p>
            <a:pPr algn="just">
              <a:lnSpc>
                <a:spcPct val="150000"/>
              </a:lnSpc>
            </a:pPr>
            <a:r>
              <a:rPr lang="en-US" sz="1800" b="1" dirty="0"/>
              <a:t>Enhanced User Experience</a:t>
            </a:r>
            <a:r>
              <a:rPr lang="en-US" sz="1800" dirty="0"/>
              <a:t>: The recommendation system provides personalized product suggestions, improving user engagement and helping customers discover items that align with their preferences. </a:t>
            </a:r>
          </a:p>
          <a:p>
            <a:pPr algn="just">
              <a:lnSpc>
                <a:spcPct val="150000"/>
              </a:lnSpc>
            </a:pPr>
            <a:r>
              <a:rPr lang="en-US" sz="1800" b="1" dirty="0"/>
              <a:t>Increased Conversion Rates</a:t>
            </a:r>
            <a:r>
              <a:rPr lang="en-US" sz="1800" dirty="0"/>
              <a:t>: Personalized recommendations can lead to higher conversion rates as users are more likely to make purchases when presented with relevant options.</a:t>
            </a:r>
          </a:p>
          <a:p>
            <a:pPr algn="just">
              <a:lnSpc>
                <a:spcPct val="150000"/>
              </a:lnSpc>
            </a:pPr>
            <a:r>
              <a:rPr lang="en-US" sz="1800" b="1" dirty="0"/>
              <a:t>Customer Retention and Loyalty</a:t>
            </a:r>
            <a:r>
              <a:rPr lang="en-US" sz="1800" dirty="0"/>
              <a:t>: Tailored recommendations foster a sense of user satisfaction and loyalty, encouraging repeat visits and purchases.. </a:t>
            </a:r>
          </a:p>
          <a:p>
            <a:pPr algn="just">
              <a:lnSpc>
                <a:spcPct val="150000"/>
              </a:lnSpc>
            </a:pPr>
            <a:r>
              <a:rPr lang="en-US" sz="1800" b="1" dirty="0"/>
              <a:t>Efficient Product Discovery</a:t>
            </a:r>
            <a:r>
              <a:rPr lang="en-US" sz="1800" dirty="0"/>
              <a:t>: Users can quickly find products that meet their needs and interests, reducing the time spent searching and increasing the likelihood of making a purchase. </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81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800637"/>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LIMITATIONS</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1688998"/>
            <a:ext cx="10012350" cy="4581451"/>
          </a:xfrm>
        </p:spPr>
        <p:txBody>
          <a:bodyPr/>
          <a:lstStyle/>
          <a:p>
            <a:pPr algn="just">
              <a:lnSpc>
                <a:spcPct val="150000"/>
              </a:lnSpc>
            </a:pPr>
            <a:r>
              <a:rPr lang="en-IN" sz="1800" b="1" dirty="0"/>
              <a:t>Dependency on User Interaction: </a:t>
            </a:r>
            <a:r>
              <a:rPr lang="en-US" sz="1800" dirty="0"/>
              <a:t>The accuracy and effectiveness of the recommendation system heavily rely on user interactions. If a user’s behavior is limited or inconsistent, the system may struggle to provide accurate suggestions.</a:t>
            </a:r>
          </a:p>
          <a:p>
            <a:pPr algn="just">
              <a:lnSpc>
                <a:spcPct val="150000"/>
              </a:lnSpc>
            </a:pPr>
            <a:r>
              <a:rPr lang="en-IN" sz="1800" b="1" dirty="0"/>
              <a:t>Overemphasis on Popular Products: </a:t>
            </a:r>
            <a:r>
              <a:rPr lang="en-US" sz="1800" dirty="0"/>
              <a:t>Personalized recommendations can lead to higher conversion rates as users are more likely to make purchases when presented with relevant options.</a:t>
            </a:r>
          </a:p>
          <a:p>
            <a:pPr algn="just">
              <a:lnSpc>
                <a:spcPct val="150000"/>
              </a:lnSpc>
            </a:pPr>
            <a:r>
              <a:rPr lang="en-US" sz="1800" b="1" dirty="0"/>
              <a:t>Lack of Explanation for Recommendations</a:t>
            </a:r>
            <a:r>
              <a:rPr lang="en-IN" sz="1800" b="1" dirty="0"/>
              <a:t>: </a:t>
            </a:r>
            <a:r>
              <a:rPr lang="en-US" sz="1800" dirty="0"/>
              <a:t>Some recommendation algorithms, particularly complex machine learning models, may lack transparency in how they arrive at their suggestions, potentially making it challenging to explain recommendations to users. </a:t>
            </a:r>
          </a:p>
          <a:p>
            <a:pPr algn="just">
              <a:lnSpc>
                <a:spcPct val="150000"/>
              </a:lnSpc>
            </a:pPr>
            <a:r>
              <a:rPr lang="en-US" sz="1800" b="1" dirty="0"/>
              <a:t>Initial Setup and Integration Efforts: </a:t>
            </a:r>
            <a:r>
              <a:rPr lang="en-US" sz="1800" dirty="0"/>
              <a:t>Setting up and integrating the recommendation system may require a significant initial investment in terms of development time and resources. </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03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FUTURE SCOPE</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1898861"/>
            <a:ext cx="10012350" cy="4581451"/>
          </a:xfrm>
        </p:spPr>
        <p:txBody>
          <a:bodyPr/>
          <a:lstStyle/>
          <a:p>
            <a:r>
              <a:rPr lang="en-US" sz="1800" b="1" dirty="0"/>
              <a:t>Advanced Machine Learning and AI Integration</a:t>
            </a:r>
            <a:r>
              <a:rPr lang="en-US" sz="1800" dirty="0"/>
              <a:t>: Expanding the use of machine learning and AI beyond the current content-based recommendation system to include collaborative filtering, predictive analytics, and personalized marketing. Implementing advanced AI techniques in fake review detection, such as neural networks and deep learning, can significantly improve the accuracy of detecting fraudulent activities.</a:t>
            </a:r>
          </a:p>
          <a:p>
            <a:r>
              <a:rPr lang="en-US" sz="1800" b="1" dirty="0"/>
              <a:t>Enhanced User Experience</a:t>
            </a:r>
            <a:r>
              <a:rPr lang="en-US" sz="1800" dirty="0"/>
              <a:t>: Incorporating features like augmented reality (AR) for product visualization, voice search capabilities, and chatbots for customer support can provide users with a more interactive and immersive shopping experience.</a:t>
            </a:r>
          </a:p>
          <a:p>
            <a:r>
              <a:rPr lang="en-US" sz="1800" b="1" dirty="0"/>
              <a:t>Mobile Application Development</a:t>
            </a:r>
            <a:r>
              <a:rPr lang="en-US" sz="1800" dirty="0"/>
              <a:t>: Developing a mobile application for both iOS and Android platforms will cater to the growing number of mobile shoppers. A dedicated app can offer a more streamlined and optimized user experience compared to a mobile-responsive website.</a:t>
            </a:r>
          </a:p>
          <a:p>
            <a:r>
              <a:rPr lang="en-US" sz="1800" b="1" dirty="0"/>
              <a:t>Social Commerce Integration</a:t>
            </a:r>
            <a:r>
              <a:rPr lang="en-US" sz="1800" dirty="0"/>
              <a:t>: Leveraging social media platforms to enhance product visibility and user engagement. Features like social sharing, user-generated content, and influencer marketing can drive traffic and increase sales.</a:t>
            </a:r>
          </a:p>
          <a:p>
            <a:endParaRPr lang="en-US" sz="1800" dirty="0"/>
          </a:p>
        </p:txBody>
      </p:sp>
    </p:spTree>
    <p:extLst>
      <p:ext uri="{BB962C8B-B14F-4D97-AF65-F5344CB8AC3E}">
        <p14:creationId xmlns:p14="http://schemas.microsoft.com/office/powerpoint/2010/main" val="311525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695705"/>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1693889"/>
            <a:ext cx="10012350" cy="4786423"/>
          </a:xfrm>
        </p:spPr>
        <p:txBody>
          <a:bodyPr/>
          <a:lstStyle/>
          <a:p>
            <a:r>
              <a:rPr lang="en-US" sz="1800" dirty="0"/>
              <a:t>The development of this e-commerce platform utilizing Django has successfully achieved a robust and scalable solution tailored to modern online shopping needs. Key functionalities such as the 'Add to Cart' feature, 'Wishlist', and 'PayPal Integration' provide a seamless shopping experience for users, while the 'Admin Dashboard' allows for efficient management of products, orders, and users. The implementation of a content-based recommendation system enhances user engagement by suggesting relevant products, and the integration of a basic NLP-based fake review detection system helps maintain the platform's integrity by identifying potentially deceptive reviews. Additionally, features like dynamic filtering systems and discount mechanisms ensure that users can easily find and purchase products that suit their preferences and budgets.</a:t>
            </a:r>
          </a:p>
          <a:p>
            <a:r>
              <a:rPr lang="en-US" sz="1800" dirty="0"/>
              <a:t>The project adheres to best practices in web development, with careful consideration of security, performance, and usability. By leveraging Django's powerful framework, the platform is well-equipped to handle future growth and adapt to evolving market demands. The incorporation of machine learning and AI elements in the recommendation and review detection systems sets a foundation for more advanced enhancements in the future. This project not only demonstrates technical proficiency but also a deep understanding of e-commerce requirements, positioning it as a competitive and user-centric solution in the digital marketplace.</a:t>
            </a:r>
          </a:p>
        </p:txBody>
      </p:sp>
    </p:spTree>
    <p:extLst>
      <p:ext uri="{BB962C8B-B14F-4D97-AF65-F5344CB8AC3E}">
        <p14:creationId xmlns:p14="http://schemas.microsoft.com/office/powerpoint/2010/main" val="393940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574280" y="2941320"/>
            <a:ext cx="4236720" cy="487680"/>
          </a:xfrm>
        </p:spPr>
        <p:txBody>
          <a:bodyPr>
            <a:normAutofit fontScale="90000"/>
          </a:bodyPr>
          <a:lstStyle/>
          <a:p>
            <a:r>
              <a:rPr lang="en-US" dirty="0">
                <a:latin typeface="Times New Roman" panose="02020603050405020304" pitchFamily="18" charset="0"/>
                <a:cs typeface="Times New Roman" panose="02020603050405020304" pitchFamily="18" charset="0"/>
              </a:rPr>
              <a:t>Thank you.</a:t>
            </a:r>
          </a:p>
        </p:txBody>
      </p:sp>
      <p:pic>
        <p:nvPicPr>
          <p:cNvPr id="6" name="Picture Placeholder 5">
            <a:extLst>
              <a:ext uri="{FF2B5EF4-FFF2-40B4-BE49-F238E27FC236}">
                <a16:creationId xmlns:a16="http://schemas.microsoft.com/office/drawing/2014/main" id="{8A3E395F-0CAB-CC2C-51D8-4E07E3D2D80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222" r="22222"/>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CONTENTS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76300" y="5055859"/>
            <a:ext cx="3404152" cy="573233"/>
          </a:xfrm>
        </p:spPr>
        <p:txBody>
          <a:bodyPr/>
          <a:lstStyle/>
          <a:p>
            <a:r>
              <a:rPr lang="en-US" sz="1800" dirty="0">
                <a:solidFill>
                  <a:srgbClr val="000000"/>
                </a:solidFill>
                <a:latin typeface="Times New Roman" panose="02020603050405020304" pitchFamily="18" charset="0"/>
                <a:cs typeface="Times New Roman" panose="02020603050405020304" pitchFamily="18" charset="0"/>
              </a:rPr>
              <a:t>RECOMMENDATION MODEL</a:t>
            </a:r>
          </a:p>
          <a:p>
            <a:endParaRPr lang="en-US" sz="1800" dirty="0">
              <a:latin typeface="Times New Roman" panose="02020603050405020304" pitchFamily="18" charset="0"/>
              <a:cs typeface="Times New Roman" panose="02020603050405020304" pitchFamily="18" charset="0"/>
            </a:endParaRP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2"/>
          </p:nvPr>
        </p:nvSpPr>
        <p:spPr>
          <a:xfrm>
            <a:off x="876300" y="5680902"/>
            <a:ext cx="4838700" cy="555118"/>
          </a:xfrm>
        </p:spPr>
        <p:txBody>
          <a:bodyPr/>
          <a:lstStyle/>
          <a:p>
            <a:pPr>
              <a:lnSpc>
                <a:spcPts val="4200"/>
              </a:lnSpc>
              <a:spcBef>
                <a:spcPct val="0"/>
              </a:spcBef>
            </a:pPr>
            <a:r>
              <a:rPr lang="en-US" sz="1800" dirty="0">
                <a:solidFill>
                  <a:srgbClr val="000000"/>
                </a:solidFill>
                <a:latin typeface="Times New Roman" panose="02020603050405020304" pitchFamily="18" charset="0"/>
                <a:cs typeface="Times New Roman" panose="02020603050405020304" pitchFamily="18" charset="0"/>
              </a:rPr>
              <a:t>FAKE REVIEW DETECTION</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3"/>
          </p:nvPr>
        </p:nvSpPr>
        <p:spPr>
          <a:xfrm>
            <a:off x="876300" y="1982258"/>
            <a:ext cx="4838700" cy="481506"/>
          </a:xfrm>
        </p:spPr>
        <p:txBody>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PROBLEM STATEMENT</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4"/>
          </p:nvPr>
        </p:nvSpPr>
        <p:spPr>
          <a:xfrm>
            <a:off x="5590886" y="2120955"/>
            <a:ext cx="4838700" cy="1388743"/>
          </a:xfrm>
        </p:spPr>
        <p:txBody>
          <a:bodyPr/>
          <a:lstStyle/>
          <a:p>
            <a:r>
              <a:rPr lang="en-US" sz="1800" dirty="0">
                <a:solidFill>
                  <a:srgbClr val="000000"/>
                </a:solidFill>
                <a:latin typeface="Times New Roman" panose="02020603050405020304" pitchFamily="18" charset="0"/>
                <a:cs typeface="Times New Roman" panose="02020603050405020304" pitchFamily="18" charset="0"/>
              </a:rPr>
              <a:t>OTHER FEATURES</a:t>
            </a:r>
          </a:p>
          <a:p>
            <a:endParaRPr lang="en-US" sz="1800" dirty="0">
              <a:solidFill>
                <a:srgbClr val="000000"/>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REQUIREMENTS</a:t>
            </a:r>
          </a:p>
          <a:p>
            <a:endParaRPr lang="en-US" sz="1800" dirty="0">
              <a:latin typeface="Times New Roman" panose="02020603050405020304" pitchFamily="18" charset="0"/>
              <a:cs typeface="Times New Roman" panose="02020603050405020304" pitchFamily="18" charset="0"/>
            </a:endParaRP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5"/>
          </p:nvPr>
        </p:nvSpPr>
        <p:spPr>
          <a:xfrm>
            <a:off x="876300" y="2687762"/>
            <a:ext cx="4838700" cy="481506"/>
          </a:xfrm>
        </p:spPr>
        <p:txBody>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OBJECTIVE </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6"/>
          </p:nvPr>
        </p:nvSpPr>
        <p:spPr>
          <a:xfrm>
            <a:off x="5608217" y="3600341"/>
            <a:ext cx="4838700" cy="574318"/>
          </a:xfrm>
        </p:spPr>
        <p:txBody>
          <a:bodyPr/>
          <a:lstStyle/>
          <a:p>
            <a:r>
              <a:rPr lang="en-US" sz="1800" dirty="0">
                <a:solidFill>
                  <a:schemeClr val="bg1"/>
                </a:solidFill>
                <a:latin typeface="Times New Roman" panose="02020603050405020304" pitchFamily="18" charset="0"/>
                <a:cs typeface="Times New Roman" panose="02020603050405020304" pitchFamily="18" charset="0"/>
              </a:rPr>
              <a:t>ADVANTAGES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7"/>
          </p:nvPr>
        </p:nvSpPr>
        <p:spPr>
          <a:xfrm>
            <a:off x="876300" y="4138030"/>
            <a:ext cx="4838700" cy="573234"/>
          </a:xfrm>
        </p:spPr>
        <p:txBody>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ARCHITECTURE</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18"/>
          </p:nvPr>
        </p:nvSpPr>
        <p:spPr>
          <a:xfrm>
            <a:off x="876300" y="3419055"/>
            <a:ext cx="4838700" cy="573234"/>
          </a:xfrm>
        </p:spPr>
        <p:txBody>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LITRATURE SURVEY</a:t>
            </a:r>
          </a:p>
        </p:txBody>
      </p:sp>
      <p:sp>
        <p:nvSpPr>
          <p:cNvPr id="7" name="TextBox 6">
            <a:extLst>
              <a:ext uri="{FF2B5EF4-FFF2-40B4-BE49-F238E27FC236}">
                <a16:creationId xmlns:a16="http://schemas.microsoft.com/office/drawing/2014/main" id="{02843C51-82F9-4C5F-D367-09A6922B535B}"/>
              </a:ext>
            </a:extLst>
          </p:cNvPr>
          <p:cNvSpPr txBox="1"/>
          <p:nvPr/>
        </p:nvSpPr>
        <p:spPr>
          <a:xfrm flipH="1">
            <a:off x="5629275" y="4164751"/>
            <a:ext cx="2267653" cy="548868"/>
          </a:xfrm>
          <a:prstGeom prst="rect">
            <a:avLst/>
          </a:prstGeom>
          <a:noFill/>
        </p:spPr>
        <p:txBody>
          <a:bodyPr wrap="square" rtlCol="0">
            <a:spAutoFit/>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DISADVANTAGES</a:t>
            </a:r>
          </a:p>
        </p:txBody>
      </p:sp>
      <p:sp>
        <p:nvSpPr>
          <p:cNvPr id="8" name="TextBox 7">
            <a:extLst>
              <a:ext uri="{FF2B5EF4-FFF2-40B4-BE49-F238E27FC236}">
                <a16:creationId xmlns:a16="http://schemas.microsoft.com/office/drawing/2014/main" id="{5F2612E5-CBAD-C1E6-F474-00DB1A08BE76}"/>
              </a:ext>
            </a:extLst>
          </p:cNvPr>
          <p:cNvSpPr txBox="1"/>
          <p:nvPr/>
        </p:nvSpPr>
        <p:spPr>
          <a:xfrm flipH="1">
            <a:off x="5642527" y="4867508"/>
            <a:ext cx="2544329" cy="548868"/>
          </a:xfrm>
          <a:prstGeom prst="rect">
            <a:avLst/>
          </a:prstGeom>
          <a:noFill/>
        </p:spPr>
        <p:txBody>
          <a:bodyPr wrap="square" rtlCol="0">
            <a:spAutoFit/>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FUTURE SCOPE</a:t>
            </a:r>
          </a:p>
        </p:txBody>
      </p:sp>
      <p:sp>
        <p:nvSpPr>
          <p:cNvPr id="9" name="TextBox 8">
            <a:extLst>
              <a:ext uri="{FF2B5EF4-FFF2-40B4-BE49-F238E27FC236}">
                <a16:creationId xmlns:a16="http://schemas.microsoft.com/office/drawing/2014/main" id="{FC103F7A-E7CC-066E-2E8D-5C30195F953B}"/>
              </a:ext>
            </a:extLst>
          </p:cNvPr>
          <p:cNvSpPr txBox="1"/>
          <p:nvPr/>
        </p:nvSpPr>
        <p:spPr>
          <a:xfrm>
            <a:off x="5663359" y="5629092"/>
            <a:ext cx="2333625" cy="548868"/>
          </a:xfrm>
          <a:prstGeom prst="rect">
            <a:avLst/>
          </a:prstGeom>
          <a:noFill/>
        </p:spPr>
        <p:txBody>
          <a:bodyPr wrap="square" rtlCol="0">
            <a:spAutoFit/>
          </a:bodyPr>
          <a:lstStyle/>
          <a:p>
            <a:pPr>
              <a:lnSpc>
                <a:spcPts val="4200"/>
              </a:lnSpc>
              <a:spcBef>
                <a:spcPct val="0"/>
              </a:spcBef>
            </a:pPr>
            <a:r>
              <a:rPr lang="en-US" dirty="0">
                <a:solidFill>
                  <a:srgbClr val="000000"/>
                </a:solidFill>
                <a:latin typeface="Times New Roman" panose="02020603050405020304" pitchFamily="18" charset="0"/>
                <a:cs typeface="Times New Roman" panose="02020603050405020304" pitchFamily="18" charset="0"/>
              </a:rPr>
              <a:t>CONCLUSION</a:t>
            </a:r>
          </a:p>
        </p:txBody>
      </p:sp>
      <p:sp>
        <p:nvSpPr>
          <p:cNvPr id="3" name="Text Placeholder 50">
            <a:extLst>
              <a:ext uri="{FF2B5EF4-FFF2-40B4-BE49-F238E27FC236}">
                <a16:creationId xmlns:a16="http://schemas.microsoft.com/office/drawing/2014/main" id="{8508DB27-E833-A361-18DF-EE52588F77BB}"/>
              </a:ext>
            </a:extLst>
          </p:cNvPr>
          <p:cNvSpPr txBox="1">
            <a:spLocks/>
          </p:cNvSpPr>
          <p:nvPr/>
        </p:nvSpPr>
        <p:spPr>
          <a:xfrm>
            <a:off x="876300" y="3393266"/>
            <a:ext cx="4838700" cy="57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200"/>
              </a:lnSpc>
              <a:spcBef>
                <a:spcPct val="0"/>
              </a:spcBef>
            </a:pPr>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Text Placeholder 50">
            <a:extLst>
              <a:ext uri="{FF2B5EF4-FFF2-40B4-BE49-F238E27FC236}">
                <a16:creationId xmlns:a16="http://schemas.microsoft.com/office/drawing/2014/main" id="{51CD5D3D-53E6-5B90-BEBD-818E14465622}"/>
              </a:ext>
            </a:extLst>
          </p:cNvPr>
          <p:cNvSpPr txBox="1">
            <a:spLocks/>
          </p:cNvSpPr>
          <p:nvPr/>
        </p:nvSpPr>
        <p:spPr>
          <a:xfrm>
            <a:off x="876300" y="4836811"/>
            <a:ext cx="4838700" cy="57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200"/>
              </a:lnSpc>
              <a:spcBef>
                <a:spcPct val="0"/>
              </a:spcBef>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4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PROBLEM STATEMENT</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2190411"/>
            <a:ext cx="10012350" cy="2795232"/>
          </a:xfrm>
        </p:spPr>
        <p:txBody>
          <a:bodyPr/>
          <a:lstStyle/>
          <a:p>
            <a:pPr algn="just">
              <a:lnSpc>
                <a:spcPct val="150000"/>
              </a:lnSpc>
            </a:pPr>
            <a:r>
              <a:rPr lang="en-US" sz="1800" dirty="0"/>
              <a:t>Design and develop an e-commerce website using Django framework that includes functionalities such as recommendation model, adding items to a shopping cart, filter products, integrating PayPal for payment processing, providing an admin dashboard for managing products and orders, and implementing a review system for users to share feedback on products, detecting fake reviews added by users to improve feedback quality and overall experience.</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52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10092" y="404636"/>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LITERATURE SURVEY</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10092" y="1546355"/>
            <a:ext cx="10012350" cy="4576149"/>
          </a:xfrm>
        </p:spPr>
        <p:txBody>
          <a:bodyPr/>
          <a:lstStyle/>
          <a:p>
            <a:r>
              <a:rPr lang="en-US" sz="1800" b="1" dirty="0"/>
              <a:t>Problems of Online Shopping</a:t>
            </a:r>
          </a:p>
          <a:p>
            <a:pPr>
              <a:lnSpc>
                <a:spcPts val="2387"/>
              </a:lnSpc>
            </a:pPr>
            <a:r>
              <a:rPr lang="en-US" sz="1800" dirty="0"/>
              <a:t>Online shopping presents various challenges for customers, including issues related to credit card security, uncertainty about product quality and value, difficulties in after-sales support, and general drawbacks such as the inability to physically inspect products, delays in delivery, additional costs, limited seller interaction, and potential security risks.</a:t>
            </a:r>
          </a:p>
          <a:p>
            <a:pPr>
              <a:lnSpc>
                <a:spcPts val="2387"/>
              </a:lnSpc>
            </a:pPr>
            <a:r>
              <a:rPr lang="en-US" sz="1800" b="1" dirty="0"/>
              <a:t>Scalability and Performance Optimization: </a:t>
            </a:r>
            <a:r>
              <a:rPr lang="en-US" sz="1800" dirty="0"/>
              <a:t>Investigate how Django's architecture facilitates scalability and performance optimization in e-commerce applications. Explore studies or articles that discuss techniques such as caching, load balancing, asynchronous processing, and database optimization within the Django framework. Understanding how Django handles high traffic volumes and large datasets is crucial for building a robust and efficient e-commerce platform.</a:t>
            </a:r>
          </a:p>
          <a:p>
            <a:pPr>
              <a:lnSpc>
                <a:spcPts val="2387"/>
              </a:lnSpc>
            </a:pPr>
            <a:r>
              <a:rPr lang="en-US" sz="1800" b="1" dirty="0"/>
              <a:t>Challenges in E-commerce Review Trustworthiness: </a:t>
            </a:r>
            <a:r>
              <a:rPr lang="en-US" sz="1800" dirty="0"/>
              <a:t>Delve into research uncovering the myriad challenges to trusting reviews on e-commerce platforms. Explore issues such as fake reviews, biased ratings, and manipulation tactics by sellers, competitors, or incentivized reviewers. Investigate how anonymity and lack of verification exacerbate these problems, leading to discrepancies between reviews and actual product experiences. </a:t>
            </a:r>
          </a:p>
          <a:p>
            <a:pPr marL="0" indent="0">
              <a:lnSpc>
                <a:spcPts val="2387"/>
              </a:lnSpc>
              <a:buNone/>
            </a:pPr>
            <a:endParaRPr lang="en-US" sz="1800" dirty="0"/>
          </a:p>
        </p:txBody>
      </p:sp>
    </p:spTree>
    <p:extLst>
      <p:ext uri="{BB962C8B-B14F-4D97-AF65-F5344CB8AC3E}">
        <p14:creationId xmlns:p14="http://schemas.microsoft.com/office/powerpoint/2010/main" val="195381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88795" y="212035"/>
            <a:ext cx="10446928" cy="610863"/>
          </a:xfrm>
        </p:spPr>
        <p:txBody>
          <a:bodyPr>
            <a:noAutofit/>
          </a:bodyPr>
          <a:lstStyle/>
          <a:p>
            <a:pPr>
              <a:lnSpc>
                <a:spcPts val="4200"/>
              </a:lnSpc>
              <a:spcBef>
                <a:spcPct val="0"/>
              </a:spcBef>
            </a:pPr>
            <a:r>
              <a:rPr lang="en-US" sz="3600" dirty="0">
                <a:solidFill>
                  <a:srgbClr val="000000"/>
                </a:solidFill>
                <a:latin typeface="Times New Roman" panose="02020603050405020304" pitchFamily="18" charset="0"/>
                <a:cs typeface="Times New Roman" panose="02020603050405020304" pitchFamily="18" charset="0"/>
              </a:rPr>
              <a:t>ARCHITECTURE</a:t>
            </a:r>
          </a:p>
        </p:txBody>
      </p:sp>
      <p:sp>
        <p:nvSpPr>
          <p:cNvPr id="8" name="Text Placeholder 3">
            <a:extLst>
              <a:ext uri="{FF2B5EF4-FFF2-40B4-BE49-F238E27FC236}">
                <a16:creationId xmlns:a16="http://schemas.microsoft.com/office/drawing/2014/main" id="{5A2CF784-D58E-C789-BB09-C2DCA0E4E2E8}"/>
              </a:ext>
            </a:extLst>
          </p:cNvPr>
          <p:cNvSpPr>
            <a:spLocks noGrp="1"/>
          </p:cNvSpPr>
          <p:nvPr>
            <p:ph type="body" sz="quarter" idx="11"/>
          </p:nvPr>
        </p:nvSpPr>
        <p:spPr>
          <a:xfrm>
            <a:off x="4406444" y="6035102"/>
            <a:ext cx="3011630" cy="610863"/>
          </a:xfrm>
        </p:spPr>
        <p:txBody>
          <a:bodyPr/>
          <a:lstStyle/>
          <a:p>
            <a:br>
              <a:rPr lang="en-US" sz="2000" dirty="0"/>
            </a:br>
            <a:r>
              <a:rPr lang="en-US" sz="1800" b="0" i="0" dirty="0">
                <a:solidFill>
                  <a:srgbClr val="1F1F1F"/>
                </a:solidFill>
                <a:effectLst/>
                <a:latin typeface="Times New Roman" panose="02020603050405020304" pitchFamily="18" charset="0"/>
                <a:cs typeface="Times New Roman" panose="02020603050405020304" pitchFamily="18" charset="0"/>
              </a:rPr>
              <a:t>	MVC</a:t>
            </a:r>
            <a:r>
              <a:rPr lang="en-US" sz="1800" dirty="0">
                <a:solidFill>
                  <a:srgbClr val="1F1F1F"/>
                </a:solidFill>
                <a:latin typeface="Times New Roman" panose="02020603050405020304" pitchFamily="18" charset="0"/>
                <a:cs typeface="Times New Roman" panose="02020603050405020304" pitchFamily="18" charset="0"/>
              </a:rPr>
              <a:t> architecture</a:t>
            </a:r>
            <a:endParaRPr lang="en-US" sz="1400" b="1" i="0" dirty="0">
              <a:solidFill>
                <a:srgbClr val="1F1F1F"/>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46B595-441E-4E89-8BE9-20D52A35C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83" y="956884"/>
            <a:ext cx="7679634" cy="5284548"/>
          </a:xfrm>
          <a:prstGeom prst="rect">
            <a:avLst/>
          </a:prstGeom>
        </p:spPr>
      </p:pic>
    </p:spTree>
    <p:extLst>
      <p:ext uri="{BB962C8B-B14F-4D97-AF65-F5344CB8AC3E}">
        <p14:creationId xmlns:p14="http://schemas.microsoft.com/office/powerpoint/2010/main" val="304889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88795" y="212035"/>
            <a:ext cx="10446928" cy="610863"/>
          </a:xfrm>
        </p:spPr>
        <p:txBody>
          <a:bodyPr>
            <a:noAutofit/>
          </a:bodyPr>
          <a:lstStyle/>
          <a:p>
            <a:pPr>
              <a:lnSpc>
                <a:spcPts val="4200"/>
              </a:lnSpc>
              <a:spcBef>
                <a:spcPct val="0"/>
              </a:spcBef>
            </a:pPr>
            <a:r>
              <a:rPr lang="en-US" sz="3600" dirty="0">
                <a:solidFill>
                  <a:srgbClr val="000000"/>
                </a:solidFill>
                <a:latin typeface="Times New Roman" panose="02020603050405020304" pitchFamily="18" charset="0"/>
                <a:cs typeface="Times New Roman" panose="02020603050405020304" pitchFamily="18" charset="0"/>
              </a:rPr>
              <a:t>UML DIAGRAM</a:t>
            </a:r>
          </a:p>
        </p:txBody>
      </p:sp>
      <p:pic>
        <p:nvPicPr>
          <p:cNvPr id="4" name="Picture 3">
            <a:extLst>
              <a:ext uri="{FF2B5EF4-FFF2-40B4-BE49-F238E27FC236}">
                <a16:creationId xmlns:a16="http://schemas.microsoft.com/office/drawing/2014/main" id="{DFF8EE1A-2ABC-4E3F-B2A6-4F96DDD04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642" y="845437"/>
            <a:ext cx="7668909" cy="5800527"/>
          </a:xfrm>
          <a:prstGeom prst="rect">
            <a:avLst/>
          </a:prstGeom>
        </p:spPr>
      </p:pic>
    </p:spTree>
    <p:extLst>
      <p:ext uri="{BB962C8B-B14F-4D97-AF65-F5344CB8AC3E}">
        <p14:creationId xmlns:p14="http://schemas.microsoft.com/office/powerpoint/2010/main" val="294825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2" y="879063"/>
            <a:ext cx="10446928" cy="610863"/>
          </a:xfrm>
        </p:spPr>
        <p:txBody>
          <a:bodyPr>
            <a:noAutofit/>
          </a:bodyPr>
          <a:lstStyle/>
          <a:p>
            <a:pPr>
              <a:lnSpc>
                <a:spcPts val="6018"/>
              </a:lnSpc>
              <a:spcBef>
                <a:spcPct val="0"/>
              </a:spcBef>
            </a:pPr>
            <a:r>
              <a:rPr lang="en-US" sz="3600" dirty="0">
                <a:solidFill>
                  <a:schemeClr val="bg1"/>
                </a:solidFill>
                <a:latin typeface="Times New Roman" panose="02020603050405020304" pitchFamily="18" charset="0"/>
                <a:cs typeface="Times New Roman" panose="02020603050405020304" pitchFamily="18" charset="0"/>
              </a:rPr>
              <a:t>RECOMMENDATION MODEL</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1709530"/>
            <a:ext cx="6788499" cy="4810540"/>
          </a:xfrm>
        </p:spPr>
        <p:txBody>
          <a:bodyPr/>
          <a:lstStyle/>
          <a:p>
            <a:pPr algn="just"/>
            <a:r>
              <a:rPr lang="en-US" sz="1800" dirty="0"/>
              <a:t>In our e-commerce application, we have implemented a </a:t>
            </a:r>
            <a:r>
              <a:rPr lang="en-US" sz="1800" b="1" dirty="0"/>
              <a:t>content-based filtering </a:t>
            </a:r>
            <a:r>
              <a:rPr lang="en-US" sz="1800" dirty="0"/>
              <a:t>recommendation model to enhance the user experience by suggesting products that align closely with their preferences. The model primarily focuses on the product descriptions to identify similarities among products. Initially, we gather all the product descriptions from our database. Using the </a:t>
            </a:r>
            <a:r>
              <a:rPr lang="en-US" sz="1800" b="1" dirty="0"/>
              <a:t>Term Frequency-Inverse Document Frequency (TF-IDF) </a:t>
            </a:r>
            <a:r>
              <a:rPr lang="en-US" sz="1800" dirty="0"/>
              <a:t>vectorizer, we transform these textual descriptions into numerical values that reflect the importance of words within the descriptions while minimizing the effect of common but less informative words. This process results in the creation of a TF-IDF matrix. Subsequently, we compute a similarity matrix using the linear kernel, which measures the cosine similarity between these vectors. When a user views a product, the model identifies similar products by referencing this similarity matrix and recommends products within the same category, ensuring that the recommendations are both relevant and diverse. </a:t>
            </a:r>
          </a:p>
        </p:txBody>
      </p:sp>
      <p:pic>
        <p:nvPicPr>
          <p:cNvPr id="5" name="Picture 4">
            <a:extLst>
              <a:ext uri="{FF2B5EF4-FFF2-40B4-BE49-F238E27FC236}">
                <a16:creationId xmlns:a16="http://schemas.microsoft.com/office/drawing/2014/main" id="{B7133C29-3A96-4910-8F69-7A440BB4F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301" y="1709530"/>
            <a:ext cx="3791925" cy="3532648"/>
          </a:xfrm>
          <a:prstGeom prst="rect">
            <a:avLst/>
          </a:prstGeom>
        </p:spPr>
      </p:pic>
    </p:spTree>
    <p:extLst>
      <p:ext uri="{BB962C8B-B14F-4D97-AF65-F5344CB8AC3E}">
        <p14:creationId xmlns:p14="http://schemas.microsoft.com/office/powerpoint/2010/main" val="7114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FAKE REVIEW DETECTION</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2031384"/>
            <a:ext cx="10012350" cy="2795232"/>
          </a:xfrm>
        </p:spPr>
        <p:txBody>
          <a:bodyPr/>
          <a:lstStyle/>
          <a:p>
            <a:pPr algn="just">
              <a:lnSpc>
                <a:spcPct val="150000"/>
              </a:lnSpc>
            </a:pPr>
            <a:r>
              <a:rPr lang="en-US" sz="1800" dirty="0"/>
              <a:t>Our implemented fake review detection system utilizes basic Natural Language Processing (NLP) techniques to identify potentially fraudulent reviews in our e-commerce platform. The system begins by collecting textual reviews from users. These reviews undergo preprocessing steps such as tokenization, lowercasing, and removal of stop words to normalize the text data. Following this, a TF-IDF (Term Frequency-Inverse Document Frequency) vectorizer is applied to convert the reviews into numerical vectors, capturing the importance of each word in relation to the entire corpus. Using these vectors, a logistic regression model is trained to classify reviews as either genuine or fake based on the learned patterns. During inference, the system computes the probability of a review being fake and flags reviews with high probabilities for further inspection. This approach not only enhances user trust by filtering out suspicious content but also ensures the integrity of the review system on our platform.</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3702" y="905568"/>
            <a:ext cx="6932202" cy="610863"/>
          </a:xfrm>
        </p:spPr>
        <p:txBody>
          <a:bodyPr>
            <a:noAutofit/>
          </a:bodyPr>
          <a:lstStyle/>
          <a:p>
            <a:r>
              <a:rPr lang="en-US" sz="3600" dirty="0">
                <a:solidFill>
                  <a:srgbClr val="000000"/>
                </a:solidFill>
                <a:latin typeface="Times New Roman" panose="02020603050405020304" pitchFamily="18" charset="0"/>
                <a:cs typeface="Times New Roman" panose="02020603050405020304" pitchFamily="18" charset="0"/>
              </a:rPr>
              <a:t>OTHER FEATURES</a:t>
            </a:r>
            <a:endParaRPr lang="en-US"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3702" y="2031384"/>
            <a:ext cx="10012350" cy="2795232"/>
          </a:xfrm>
        </p:spPr>
        <p:txBody>
          <a:bodyPr/>
          <a:lstStyle/>
          <a:p>
            <a:r>
              <a:rPr lang="en-US" sz="1800" b="1" dirty="0"/>
              <a:t>Add to Cart</a:t>
            </a:r>
          </a:p>
          <a:p>
            <a:r>
              <a:rPr lang="en-US" sz="1800" dirty="0"/>
              <a:t>The "Add to Cart" functionality allows users to easily add desired products to their shopping cart with a single click. It dynamically updates the cart's contents and displays the total number of items, ensuring a seamless shopping experience. Users can view, modify, and remove items from the cart before proceeding to checkout. This feature enhances the user's shopping journey by providing a straightforward way to manage selected products.</a:t>
            </a:r>
          </a:p>
          <a:p>
            <a:endParaRPr lang="en-US" sz="1800" dirty="0"/>
          </a:p>
          <a:p>
            <a:r>
              <a:rPr lang="en-US" sz="1800" b="1" dirty="0"/>
              <a:t>Wishlist</a:t>
            </a:r>
          </a:p>
          <a:p>
            <a:r>
              <a:rPr lang="en-US" sz="1800" dirty="0"/>
              <a:t>The Wishlist functionality enables users to save products they are interested in for future reference. By clicking the "Add to Wishlist" button, users can store items without immediate purchase, helping them keep track of desired products. The </a:t>
            </a:r>
            <a:r>
              <a:rPr lang="en-US" sz="1800" dirty="0" err="1"/>
              <a:t>wishlist</a:t>
            </a:r>
            <a:r>
              <a:rPr lang="en-US" sz="1800" dirty="0"/>
              <a:t> is accessible from the user's account, allowing easy retrieval and purchase later. This feature enhances user engagement by providing a personalized shopping experience and encouraging repeat visits.</a:t>
            </a:r>
          </a:p>
          <a:p>
            <a:endParaRPr lang="en-US" sz="1800" dirty="0"/>
          </a:p>
        </p:txBody>
      </p:sp>
    </p:spTree>
    <p:extLst>
      <p:ext uri="{BB962C8B-B14F-4D97-AF65-F5344CB8AC3E}">
        <p14:creationId xmlns:p14="http://schemas.microsoft.com/office/powerpoint/2010/main" val="24346985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22031A1-A3F6-46C8-8D74-AA96D58FD7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71af3243-3dd4-4a8d-8c0d-dd76da1f02a5"/>
    <ds:schemaRef ds:uri="16c05727-aa75-4e4a-9b5f-8a80a1165891"/>
    <ds:schemaRef ds:uri="http://purl.org/dc/dcmitype/"/>
    <ds:schemaRef ds:uri="http://schemas.microsoft.com/office/2006/documentManagement/types"/>
    <ds:schemaRef ds:uri="http://schemas.openxmlformats.org/package/2006/metadata/core-propertie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TM04033917[[fn=Berlin]]</Template>
  <TotalTime>841</TotalTime>
  <Words>1868</Words>
  <Application>Microsoft Office PowerPoint</Application>
  <PresentationFormat>Widescreen</PresentationFormat>
  <Paragraphs>114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Sports World</vt:lpstr>
      <vt:lpstr>Times New Roman</vt:lpstr>
      <vt:lpstr>Trebuchet MS</vt:lpstr>
      <vt:lpstr>Wingdings</vt:lpstr>
      <vt:lpstr>Berlin</vt:lpstr>
      <vt:lpstr>PARVATIBAI GENBA MOZE  </vt:lpstr>
      <vt:lpstr>CONTENTS</vt:lpstr>
      <vt:lpstr>PROBLEM STATEMENT</vt:lpstr>
      <vt:lpstr>LITERATURE SURVEY</vt:lpstr>
      <vt:lpstr>ARCHITECTURE</vt:lpstr>
      <vt:lpstr>UML DIAGRAM</vt:lpstr>
      <vt:lpstr>RECOMMENDATION MODEL</vt:lpstr>
      <vt:lpstr>FAKE REVIEW DETECTION</vt:lpstr>
      <vt:lpstr>OTHER FEATURES</vt:lpstr>
      <vt:lpstr>PowerPoint Presentation</vt:lpstr>
      <vt:lpstr>PowerPoint Presentation</vt:lpstr>
      <vt:lpstr>REQUIREMENTS</vt:lpstr>
      <vt:lpstr>PowerPoint Presentation</vt:lpstr>
      <vt:lpstr>ADVANTAGES</vt:lpstr>
      <vt:lpstr>LIMITATIONS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PARVATIBAI GENBA MOZE</dc:title>
  <dc:creator>RUPESH NIRALE</dc:creator>
  <cp:lastModifiedBy>User</cp:lastModifiedBy>
  <cp:revision>30</cp:revision>
  <dcterms:created xsi:type="dcterms:W3CDTF">2023-07-22T05:45:55Z</dcterms:created>
  <dcterms:modified xsi:type="dcterms:W3CDTF">2024-05-31T08:26:07Z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