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0" r:id="rId4"/>
  </p:sldMasterIdLst>
  <p:sldIdLst>
    <p:sldId id="298" r:id="rId5"/>
    <p:sldId id="305" r:id="rId6"/>
    <p:sldId id="306" r:id="rId7"/>
    <p:sldId id="301" r:id="rId8"/>
    <p:sldId id="302" r:id="rId9"/>
    <p:sldId id="303" r:id="rId10"/>
    <p:sldId id="30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p:scale>
          <a:sx n="66" d="100"/>
          <a:sy n="66" d="100"/>
        </p:scale>
        <p:origin x="1330" y="41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184DA70-C731-4C70-880D-CCD4705E623C}" type="datetime1">
              <a:rPr lang="en-US" smtClean="0"/>
              <a:t>9/13/2023</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3A98EE3D-8CD1-4C3F-BD1C-C98C9596463C}" type="slidenum">
              <a:rPr lang="en-US" smtClean="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588512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9/13/2023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6166004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9/13/2023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24285334"/>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E1D723-8F53-4F53-90B0-1982A396982E}" type="datetime1">
              <a:rPr lang="en-US" smtClean="0"/>
              <a:t>9/13/2023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126011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669AF7-7BEB-44E4-9852-375E34362B5B}" type="datetime1">
              <a:rPr lang="en-US" smtClean="0"/>
              <a:t>9/13/2023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02309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AAC38D-0552-4C82-B593-E6124DFADBE2}" type="datetime1">
              <a:rPr lang="en-US" smtClean="0"/>
              <a:t>9/13/2023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00703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DF0F1C-5577-4ACB-BB62-DF8F3C494C7E}" type="datetime1">
              <a:rPr lang="en-US" smtClean="0"/>
              <a:t>9/13/2023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165790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75B394-D9F9-4F0C-B15D-605F45CB9E9F}" type="datetime1">
              <a:rPr lang="en-US" smtClean="0"/>
              <a:t>9/13/2023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749708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667345-2558-425A-8533-9BFDBCE15005}" type="datetime1">
              <a:rPr lang="en-US" smtClean="0"/>
              <a:t>9/13/2023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6069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2BEA474-078D-4E9B-9B14-09A87B19DC46}" type="datetime1">
              <a:rPr lang="en-US" smtClean="0"/>
              <a:t>9/13/2023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232571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907D986-8816-4272-A432-0437A28A9828}" type="datetime1">
              <a:rPr lang="en-US" smtClean="0"/>
              <a:t>9/13/2023</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174291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62D6E202-B606-4609-B914-27C9371A1F6D}" type="datetime1">
              <a:rPr lang="en-US" smtClean="0"/>
              <a:t>9/13/2023</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3A98EE3D-8CD1-4C3F-BD1C-C98C9596463C}" type="slidenum">
              <a:rPr lang="en-US" smtClean="0"/>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4132552"/>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Lst>
  <p:hf sldNum="0"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ieeexplore.ieee.org/document/8494760" TargetMode="External"/><Relationship Id="rId2" Type="http://schemas.openxmlformats.org/officeDocument/2006/relationships/hyperlink" Target="https://ieeexplore.ieee.org/document/9385142"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123416" y="1475234"/>
            <a:ext cx="3214307" cy="2901694"/>
          </a:xfrm>
        </p:spPr>
        <p:txBody>
          <a:bodyPr anchor="b">
            <a:normAutofit/>
          </a:bodyPr>
          <a:lstStyle/>
          <a:p>
            <a:r>
              <a:rPr lang="en-US" sz="4400" dirty="0">
                <a:solidFill>
                  <a:schemeClr val="tx1"/>
                </a:solidFill>
              </a:rPr>
              <a:t>Title Lorem Ipsum</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anchor="t">
            <a:normAutofit/>
          </a:bodyPr>
          <a:lstStyle/>
          <a:p>
            <a:pPr>
              <a:lnSpc>
                <a:spcPct val="100000"/>
              </a:lnSpc>
            </a:pPr>
            <a:r>
              <a:rPr lang="en-US" sz="1600" dirty="0"/>
              <a:t>Dolor Sit Amet</a:t>
            </a:r>
          </a:p>
        </p:txBody>
      </p:sp>
      <p:pic>
        <p:nvPicPr>
          <p:cNvPr id="6" name="Picture 5">
            <a:extLst>
              <a:ext uri="{FF2B5EF4-FFF2-40B4-BE49-F238E27FC236}">
                <a16:creationId xmlns:a16="http://schemas.microsoft.com/office/drawing/2014/main" id="{BF455D3B-07D9-848F-E978-E0CC4154E257}"/>
              </a:ext>
            </a:extLst>
          </p:cNvPr>
          <p:cNvPicPr>
            <a:picLocks noChangeAspect="1"/>
          </p:cNvPicPr>
          <p:nvPr/>
        </p:nvPicPr>
        <p:blipFill>
          <a:blip r:embed="rId3"/>
          <a:stretch>
            <a:fillRect/>
          </a:stretch>
        </p:blipFill>
        <p:spPr>
          <a:xfrm>
            <a:off x="0" y="-323004"/>
            <a:ext cx="12191979" cy="7181004"/>
          </a:xfrm>
          <a:prstGeom prst="rect">
            <a:avLst/>
          </a:prstGeom>
        </p:spPr>
      </p:pic>
      <p:sp>
        <p:nvSpPr>
          <p:cNvPr id="7" name="TextBox 6">
            <a:extLst>
              <a:ext uri="{FF2B5EF4-FFF2-40B4-BE49-F238E27FC236}">
                <a16:creationId xmlns:a16="http://schemas.microsoft.com/office/drawing/2014/main" id="{94C63319-A2E3-9FE4-E562-A3E37C9B85A1}"/>
              </a:ext>
            </a:extLst>
          </p:cNvPr>
          <p:cNvSpPr txBox="1"/>
          <p:nvPr/>
        </p:nvSpPr>
        <p:spPr>
          <a:xfrm>
            <a:off x="4250863" y="2618868"/>
            <a:ext cx="4068147" cy="1446550"/>
          </a:xfrm>
          <a:prstGeom prst="rect">
            <a:avLst/>
          </a:prstGeom>
          <a:noFill/>
        </p:spPr>
        <p:txBody>
          <a:bodyPr wrap="square" rtlCol="0">
            <a:spAutoFit/>
          </a:bodyPr>
          <a:lstStyle/>
          <a:p>
            <a:r>
              <a:rPr lang="en-IN" sz="4400" dirty="0">
                <a:solidFill>
                  <a:schemeClr val="bg1"/>
                </a:solidFill>
              </a:rPr>
              <a:t>Packet  Analyzer</a:t>
            </a:r>
          </a:p>
          <a:p>
            <a:r>
              <a:rPr lang="en-IN" sz="4400" dirty="0">
                <a:solidFill>
                  <a:schemeClr val="bg1"/>
                </a:solidFill>
              </a:rPr>
              <a:t>Using python</a:t>
            </a:r>
          </a:p>
        </p:txBody>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82E11-2253-5D48-2FEE-F15C92014D02}"/>
              </a:ext>
            </a:extLst>
          </p:cNvPr>
          <p:cNvSpPr>
            <a:spLocks noGrp="1"/>
          </p:cNvSpPr>
          <p:nvPr>
            <p:ph type="title"/>
          </p:nvPr>
        </p:nvSpPr>
        <p:spPr/>
        <p:txBody>
          <a:bodyPr>
            <a:normAutofit fontScale="90000"/>
          </a:bodyPr>
          <a:lstStyle/>
          <a:p>
            <a:r>
              <a:rPr lang="en-IN" sz="4400" dirty="0">
                <a:latin typeface="Baskerville Old Face" panose="02020602080505020303" pitchFamily="18" charset="0"/>
              </a:rPr>
              <a:t>Introduction &amp; project scope</a:t>
            </a:r>
          </a:p>
        </p:txBody>
      </p:sp>
      <p:sp>
        <p:nvSpPr>
          <p:cNvPr id="3" name="Content Placeholder 2">
            <a:extLst>
              <a:ext uri="{FF2B5EF4-FFF2-40B4-BE49-F238E27FC236}">
                <a16:creationId xmlns:a16="http://schemas.microsoft.com/office/drawing/2014/main" id="{AE7573A1-EC07-360A-B5E2-630676AD762B}"/>
              </a:ext>
            </a:extLst>
          </p:cNvPr>
          <p:cNvSpPr>
            <a:spLocks noGrp="1"/>
          </p:cNvSpPr>
          <p:nvPr>
            <p:ph idx="1"/>
          </p:nvPr>
        </p:nvSpPr>
        <p:spPr/>
        <p:txBody>
          <a:bodyPr/>
          <a:lstStyle/>
          <a:p>
            <a:r>
              <a:rPr lang="en-IN" dirty="0"/>
              <a:t>To create a project to track and the data packets in a network and find out the method it was sent in. This data will provide us with the needed details to improve your way of sending data if needed. The data can also be use to avoid network trafficking which is game-changer. This also allows us to ask better way to send data to the interconnected AI system, which will be able to provide a solution as per the given data.</a:t>
            </a:r>
          </a:p>
          <a:p>
            <a:r>
              <a:rPr lang="en-IN" dirty="0"/>
              <a:t>This project can save time and even data from getting lost in the network. And it will also provide a way to avoid the same mistake from happing again and have a stable way to transfer files and data needed.</a:t>
            </a:r>
          </a:p>
        </p:txBody>
      </p:sp>
    </p:spTree>
    <p:extLst>
      <p:ext uri="{BB962C8B-B14F-4D97-AF65-F5344CB8AC3E}">
        <p14:creationId xmlns:p14="http://schemas.microsoft.com/office/powerpoint/2010/main" val="24039440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19E83-9B63-1EE5-C619-DB87D097FF9A}"/>
              </a:ext>
            </a:extLst>
          </p:cNvPr>
          <p:cNvSpPr>
            <a:spLocks noGrp="1"/>
          </p:cNvSpPr>
          <p:nvPr>
            <p:ph type="title"/>
          </p:nvPr>
        </p:nvSpPr>
        <p:spPr/>
        <p:txBody>
          <a:bodyPr>
            <a:normAutofit/>
          </a:bodyPr>
          <a:lstStyle/>
          <a:p>
            <a:r>
              <a:rPr lang="en-US" sz="6000" dirty="0">
                <a:latin typeface="Baskerville Old Face" panose="02020602080505020303" pitchFamily="18" charset="0"/>
              </a:rPr>
              <a:t>Aim</a:t>
            </a:r>
            <a:endParaRPr lang="en-IN" sz="6000" dirty="0"/>
          </a:p>
        </p:txBody>
      </p:sp>
      <p:sp>
        <p:nvSpPr>
          <p:cNvPr id="4" name="Content Placeholder 4">
            <a:extLst>
              <a:ext uri="{FF2B5EF4-FFF2-40B4-BE49-F238E27FC236}">
                <a16:creationId xmlns:a16="http://schemas.microsoft.com/office/drawing/2014/main" id="{C5023A1A-DD74-FCA4-264C-E08A6A36AE77}"/>
              </a:ext>
            </a:extLst>
          </p:cNvPr>
          <p:cNvSpPr txBox="1">
            <a:spLocks/>
          </p:cNvSpPr>
          <p:nvPr/>
        </p:nvSpPr>
        <p:spPr>
          <a:xfrm>
            <a:off x="1451578" y="2212384"/>
            <a:ext cx="9603275" cy="3450613"/>
          </a:xfrm>
          <a:prstGeom prst="rect">
            <a:avLst/>
          </a:prstGeom>
        </p:spPr>
        <p:txBody>
          <a:bodyPr vert="horz" lIns="91440" tIns="45720" rIns="91440" bIns="45720" rtlCol="0" anchor="t">
            <a:normAutofit lnSpcReduction="10000"/>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a:lnSpc>
                <a:spcPct val="150000"/>
              </a:lnSpc>
              <a:buFont typeface="Wingdings" panose="05000000000000000000" pitchFamily="2" charset="2"/>
              <a:buChar char="Ø"/>
            </a:pPr>
            <a:r>
              <a:rPr lang="en-IN" sz="2400" dirty="0"/>
              <a:t>To provide a clear idea about the routes and layer the pack takes to reach the given destination.</a:t>
            </a:r>
          </a:p>
          <a:p>
            <a:pPr>
              <a:lnSpc>
                <a:spcPct val="150000"/>
              </a:lnSpc>
              <a:buFont typeface="Wingdings" panose="05000000000000000000" pitchFamily="2" charset="2"/>
              <a:buChar char="Ø"/>
            </a:pPr>
            <a:r>
              <a:rPr lang="en-IN" sz="2400" dirty="0"/>
              <a:t>Give the required data to analyse each packet to it’s last detail and come up with a better solution or way to reaches the packet in a better manner.</a:t>
            </a:r>
          </a:p>
          <a:p>
            <a:pPr>
              <a:lnSpc>
                <a:spcPct val="150000"/>
              </a:lnSpc>
              <a:buFont typeface="Wingdings" panose="05000000000000000000" pitchFamily="2" charset="2"/>
              <a:buChar char="Ø"/>
            </a:pPr>
            <a:r>
              <a:rPr lang="en-IN" sz="2400" dirty="0"/>
              <a:t>To show the cause of packet trafficking in the network and provide a better solution.</a:t>
            </a:r>
          </a:p>
          <a:p>
            <a:pPr>
              <a:lnSpc>
                <a:spcPct val="150000"/>
              </a:lnSpc>
              <a:buFont typeface="Wingdings" panose="05000000000000000000" pitchFamily="2" charset="2"/>
              <a:buChar char="Ø"/>
            </a:pPr>
            <a:endParaRPr lang="en-IN" sz="2400" dirty="0"/>
          </a:p>
          <a:p>
            <a:pPr>
              <a:lnSpc>
                <a:spcPct val="200000"/>
              </a:lnSpc>
              <a:buFont typeface="Wingdings" panose="05000000000000000000" pitchFamily="2" charset="2"/>
              <a:buChar char="Ø"/>
            </a:pPr>
            <a:endParaRPr lang="en-IN" sz="2400" dirty="0"/>
          </a:p>
          <a:p>
            <a:pPr marL="0" indent="0">
              <a:lnSpc>
                <a:spcPct val="200000"/>
              </a:lnSpc>
              <a:buFont typeface="Arial" panose="020B0604020202020204" pitchFamily="34" charset="0"/>
              <a:buNone/>
            </a:pPr>
            <a:endParaRPr lang="en-IN" sz="2400" dirty="0"/>
          </a:p>
        </p:txBody>
      </p:sp>
    </p:spTree>
    <p:extLst>
      <p:ext uri="{BB962C8B-B14F-4D97-AF65-F5344CB8AC3E}">
        <p14:creationId xmlns:p14="http://schemas.microsoft.com/office/powerpoint/2010/main" val="42829547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22173-4721-6EA5-6A63-17E821CBCF7C}"/>
              </a:ext>
            </a:extLst>
          </p:cNvPr>
          <p:cNvSpPr>
            <a:spLocks noGrp="1"/>
          </p:cNvSpPr>
          <p:nvPr>
            <p:ph type="title"/>
          </p:nvPr>
        </p:nvSpPr>
        <p:spPr/>
        <p:txBody>
          <a:bodyPr>
            <a:normAutofit/>
          </a:bodyPr>
          <a:lstStyle/>
          <a:p>
            <a:r>
              <a:rPr lang="en-IN" sz="6000" dirty="0">
                <a:latin typeface="Baskerville Old Face" panose="02020602080505020303" pitchFamily="18" charset="0"/>
              </a:rPr>
              <a:t>What new!</a:t>
            </a:r>
          </a:p>
        </p:txBody>
      </p:sp>
      <p:sp>
        <p:nvSpPr>
          <p:cNvPr id="3" name="Content Placeholder 2">
            <a:extLst>
              <a:ext uri="{FF2B5EF4-FFF2-40B4-BE49-F238E27FC236}">
                <a16:creationId xmlns:a16="http://schemas.microsoft.com/office/drawing/2014/main" id="{46E0CD52-EA88-3E81-7D41-D9841A232D2C}"/>
              </a:ext>
            </a:extLst>
          </p:cNvPr>
          <p:cNvSpPr>
            <a:spLocks noGrp="1"/>
          </p:cNvSpPr>
          <p:nvPr>
            <p:ph idx="1"/>
          </p:nvPr>
        </p:nvSpPr>
        <p:spPr/>
        <p:txBody>
          <a:bodyPr>
            <a:normAutofit lnSpcReduction="10000"/>
          </a:bodyPr>
          <a:lstStyle/>
          <a:p>
            <a:pPr>
              <a:lnSpc>
                <a:spcPct val="200000"/>
              </a:lnSpc>
              <a:buFont typeface="Wingdings" panose="05000000000000000000" pitchFamily="2" charset="2"/>
              <a:buChar char="Ø"/>
            </a:pPr>
            <a:r>
              <a:rPr lang="en-IN" dirty="0"/>
              <a:t>Provide additional details about the packets and it’s paths.</a:t>
            </a:r>
          </a:p>
          <a:p>
            <a:pPr>
              <a:lnSpc>
                <a:spcPct val="200000"/>
              </a:lnSpc>
              <a:buFont typeface="Wingdings" panose="05000000000000000000" pitchFamily="2" charset="2"/>
              <a:buChar char="Ø"/>
            </a:pPr>
            <a:r>
              <a:rPr lang="en-IN" dirty="0"/>
              <a:t>Give the cause of the packet’s problems in proper works.</a:t>
            </a:r>
          </a:p>
          <a:p>
            <a:pPr>
              <a:lnSpc>
                <a:spcPct val="200000"/>
              </a:lnSpc>
              <a:buFont typeface="Wingdings" panose="05000000000000000000" pitchFamily="2" charset="2"/>
              <a:buChar char="Ø"/>
            </a:pPr>
            <a:r>
              <a:rPr lang="en-IN" dirty="0"/>
              <a:t> Add the support of open AI tools to get solution.</a:t>
            </a:r>
          </a:p>
          <a:p>
            <a:pPr>
              <a:lnSpc>
                <a:spcPct val="200000"/>
              </a:lnSpc>
              <a:buFont typeface="Wingdings" panose="05000000000000000000" pitchFamily="2" charset="2"/>
              <a:buChar char="Ø"/>
            </a:pPr>
            <a:r>
              <a:rPr lang="en-IN" dirty="0"/>
              <a:t>And discovered new and effective ways to send data.</a:t>
            </a:r>
          </a:p>
          <a:p>
            <a:pPr>
              <a:lnSpc>
                <a:spcPct val="200000"/>
              </a:lnSpc>
              <a:buFont typeface="Wingdings" panose="05000000000000000000" pitchFamily="2" charset="2"/>
              <a:buChar char="Ø"/>
            </a:pPr>
            <a:r>
              <a:rPr lang="en-IN" dirty="0"/>
              <a:t>Have a proper way to store the data if needed for further analyses.</a:t>
            </a:r>
          </a:p>
        </p:txBody>
      </p:sp>
    </p:spTree>
    <p:extLst>
      <p:ext uri="{BB962C8B-B14F-4D97-AF65-F5344CB8AC3E}">
        <p14:creationId xmlns:p14="http://schemas.microsoft.com/office/powerpoint/2010/main" val="40583119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E83F0-C381-8472-A54C-6CB03946A008}"/>
              </a:ext>
            </a:extLst>
          </p:cNvPr>
          <p:cNvSpPr>
            <a:spLocks noGrp="1"/>
          </p:cNvSpPr>
          <p:nvPr>
            <p:ph type="title"/>
          </p:nvPr>
        </p:nvSpPr>
        <p:spPr/>
        <p:txBody>
          <a:bodyPr>
            <a:normAutofit/>
          </a:bodyPr>
          <a:lstStyle/>
          <a:p>
            <a:r>
              <a:rPr lang="en-IN" sz="6000" dirty="0">
                <a:latin typeface="Baskerville Old Face" panose="02020602080505020303" pitchFamily="18" charset="0"/>
              </a:rPr>
              <a:t>Code modules</a:t>
            </a:r>
          </a:p>
        </p:txBody>
      </p:sp>
      <p:sp>
        <p:nvSpPr>
          <p:cNvPr id="3" name="Content Placeholder 2">
            <a:extLst>
              <a:ext uri="{FF2B5EF4-FFF2-40B4-BE49-F238E27FC236}">
                <a16:creationId xmlns:a16="http://schemas.microsoft.com/office/drawing/2014/main" id="{B079E0B5-8797-60ED-86B7-028D3C72117D}"/>
              </a:ext>
            </a:extLst>
          </p:cNvPr>
          <p:cNvSpPr>
            <a:spLocks noGrp="1"/>
          </p:cNvSpPr>
          <p:nvPr>
            <p:ph idx="1"/>
          </p:nvPr>
        </p:nvSpPr>
        <p:spPr>
          <a:xfrm>
            <a:off x="1451579" y="2267659"/>
            <a:ext cx="9603275" cy="3450613"/>
          </a:xfrm>
        </p:spPr>
        <p:txBody>
          <a:bodyPr>
            <a:normAutofit fontScale="92500" lnSpcReduction="10000"/>
          </a:bodyPr>
          <a:lstStyle/>
          <a:p>
            <a:pPr>
              <a:lnSpc>
                <a:spcPct val="160000"/>
              </a:lnSpc>
              <a:buFont typeface="Wingdings" panose="05000000000000000000" pitchFamily="2" charset="2"/>
              <a:buChar char="q"/>
            </a:pPr>
            <a:r>
              <a:rPr lang="en-IN" dirty="0"/>
              <a:t>Import the needed files [socket, </a:t>
            </a:r>
            <a:r>
              <a:rPr lang="en-IN" dirty="0" err="1"/>
              <a:t>textwrap</a:t>
            </a:r>
            <a:r>
              <a:rPr lang="en-IN" dirty="0"/>
              <a:t>, sniffer]</a:t>
            </a:r>
          </a:p>
          <a:p>
            <a:pPr>
              <a:lnSpc>
                <a:spcPct val="160000"/>
              </a:lnSpc>
              <a:buFont typeface="Wingdings" panose="05000000000000000000" pitchFamily="2" charset="2"/>
              <a:buChar char="q"/>
            </a:pPr>
            <a:r>
              <a:rPr lang="en-IN" dirty="0"/>
              <a:t>Frame &amp; Connection</a:t>
            </a:r>
          </a:p>
          <a:p>
            <a:pPr>
              <a:lnSpc>
                <a:spcPct val="160000"/>
              </a:lnSpc>
              <a:buFont typeface="Wingdings" panose="05000000000000000000" pitchFamily="2" charset="2"/>
              <a:buChar char="q"/>
            </a:pPr>
            <a:r>
              <a:rPr lang="en-IN" dirty="0"/>
              <a:t>MAC Address &amp; Port Numbers</a:t>
            </a:r>
          </a:p>
          <a:p>
            <a:pPr>
              <a:lnSpc>
                <a:spcPct val="160000"/>
              </a:lnSpc>
              <a:buFont typeface="Wingdings" panose="05000000000000000000" pitchFamily="2" charset="2"/>
              <a:buChar char="q"/>
            </a:pPr>
            <a:r>
              <a:rPr lang="en-IN" dirty="0"/>
              <a:t>IPv4/IPv6 &amp; Layers [ TCP, UDP]</a:t>
            </a:r>
          </a:p>
          <a:p>
            <a:pPr>
              <a:lnSpc>
                <a:spcPct val="160000"/>
              </a:lnSpc>
              <a:buFont typeface="Wingdings" panose="05000000000000000000" pitchFamily="2" charset="2"/>
              <a:buChar char="q"/>
            </a:pPr>
            <a:r>
              <a:rPr lang="en-IN" dirty="0"/>
              <a:t>Data collection and display</a:t>
            </a:r>
          </a:p>
          <a:p>
            <a:pPr>
              <a:lnSpc>
                <a:spcPct val="160000"/>
              </a:lnSpc>
              <a:buFont typeface="Wingdings" panose="05000000000000000000" pitchFamily="2" charset="2"/>
              <a:buChar char="q"/>
            </a:pPr>
            <a:r>
              <a:rPr lang="en-IN" dirty="0"/>
              <a:t>AI connection and data entry</a:t>
            </a:r>
          </a:p>
          <a:p>
            <a:pPr marL="0" indent="0">
              <a:lnSpc>
                <a:spcPct val="150000"/>
              </a:lnSpc>
              <a:buNone/>
            </a:pPr>
            <a:endParaRPr lang="en-IN" dirty="0"/>
          </a:p>
          <a:p>
            <a:pPr>
              <a:lnSpc>
                <a:spcPct val="150000"/>
              </a:lnSpc>
              <a:buFont typeface="Wingdings" panose="05000000000000000000" pitchFamily="2" charset="2"/>
              <a:buChar char="q"/>
            </a:pPr>
            <a:endParaRPr lang="en-IN" dirty="0"/>
          </a:p>
          <a:p>
            <a:pPr>
              <a:lnSpc>
                <a:spcPct val="150000"/>
              </a:lnSpc>
              <a:buFont typeface="Wingdings" panose="05000000000000000000" pitchFamily="2" charset="2"/>
              <a:buChar char="q"/>
            </a:pPr>
            <a:endParaRPr lang="en-IN" dirty="0"/>
          </a:p>
        </p:txBody>
      </p:sp>
    </p:spTree>
    <p:extLst>
      <p:ext uri="{BB962C8B-B14F-4D97-AF65-F5344CB8AC3E}">
        <p14:creationId xmlns:p14="http://schemas.microsoft.com/office/powerpoint/2010/main" val="1654745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3E6C3-620C-01B3-5FEB-58F8D88E535F}"/>
              </a:ext>
            </a:extLst>
          </p:cNvPr>
          <p:cNvSpPr>
            <a:spLocks noGrp="1"/>
          </p:cNvSpPr>
          <p:nvPr>
            <p:ph type="title"/>
          </p:nvPr>
        </p:nvSpPr>
        <p:spPr/>
        <p:txBody>
          <a:bodyPr>
            <a:normAutofit/>
          </a:bodyPr>
          <a:lstStyle/>
          <a:p>
            <a:r>
              <a:rPr lang="en-IN" sz="6000" dirty="0">
                <a:latin typeface="Baskerville Old Face" panose="02020602080505020303" pitchFamily="18" charset="0"/>
              </a:rPr>
              <a:t>Base papers</a:t>
            </a:r>
          </a:p>
        </p:txBody>
      </p:sp>
      <p:sp>
        <p:nvSpPr>
          <p:cNvPr id="3" name="Content Placeholder 2">
            <a:extLst>
              <a:ext uri="{FF2B5EF4-FFF2-40B4-BE49-F238E27FC236}">
                <a16:creationId xmlns:a16="http://schemas.microsoft.com/office/drawing/2014/main" id="{B0C2AD4F-0F9D-4DF0-7E85-55FFE61498D2}"/>
              </a:ext>
            </a:extLst>
          </p:cNvPr>
          <p:cNvSpPr>
            <a:spLocks noGrp="1"/>
          </p:cNvSpPr>
          <p:nvPr>
            <p:ph idx="1"/>
          </p:nvPr>
        </p:nvSpPr>
        <p:spPr/>
        <p:txBody>
          <a:bodyPr/>
          <a:lstStyle/>
          <a:p>
            <a:pPr algn="l"/>
            <a:r>
              <a:rPr lang="en-IN" sz="2800" b="0" i="0" u="none" strike="noStrike" baseline="0" dirty="0">
                <a:latin typeface="FormataOTFCond-Md"/>
              </a:rPr>
              <a:t>Deep Reinforcement Learning-Based Traffic </a:t>
            </a:r>
            <a:r>
              <a:rPr lang="en-US" sz="2800" b="0" i="0" u="none" strike="noStrike" baseline="0" dirty="0">
                <a:latin typeface="FormataOTFCond-Md"/>
              </a:rPr>
              <a:t>Sampling for Multiple Traffic Analyzers on </a:t>
            </a:r>
            <a:r>
              <a:rPr lang="en-IN" sz="2800" b="0" i="0" u="none" strike="noStrike" baseline="0" dirty="0">
                <a:latin typeface="FormataOTFCond-Md"/>
              </a:rPr>
              <a:t>Software-Defined Networks  </a:t>
            </a:r>
            <a:r>
              <a:rPr lang="en-IN" sz="2800" b="0" i="0" u="none" strike="noStrike" baseline="0" dirty="0">
                <a:latin typeface="FormataOTFCond-Md"/>
                <a:hlinkClick r:id="rId2"/>
              </a:rPr>
              <a:t>https://ieeexplore.ieee.org/document/9385142</a:t>
            </a:r>
            <a:endParaRPr lang="en-IN" sz="2800" b="0" i="0" u="none" strike="noStrike" baseline="0" dirty="0">
              <a:latin typeface="FormataOTFCond-Md"/>
            </a:endParaRPr>
          </a:p>
          <a:p>
            <a:r>
              <a:rPr lang="en-US" sz="2800" i="0" dirty="0">
                <a:solidFill>
                  <a:srgbClr val="333333"/>
                </a:solidFill>
                <a:effectLst/>
                <a:latin typeface="FormataOTFCond-Md"/>
              </a:rPr>
              <a:t>A Tool to Characterize Delays and Packet Losses in Power Systems With </a:t>
            </a:r>
            <a:r>
              <a:rPr lang="en-US" sz="2800" i="0" dirty="0" err="1">
                <a:solidFill>
                  <a:srgbClr val="333333"/>
                </a:solidFill>
                <a:effectLst/>
                <a:latin typeface="FormataOTFCond-Md"/>
              </a:rPr>
              <a:t>Synchrophasor</a:t>
            </a:r>
            <a:r>
              <a:rPr lang="en-US" sz="2800" i="0" dirty="0">
                <a:solidFill>
                  <a:srgbClr val="333333"/>
                </a:solidFill>
                <a:effectLst/>
                <a:latin typeface="FormataOTFCond-Md"/>
              </a:rPr>
              <a:t> Data </a:t>
            </a:r>
            <a:r>
              <a:rPr lang="en-US" sz="2800" i="0" dirty="0">
                <a:solidFill>
                  <a:srgbClr val="333333"/>
                </a:solidFill>
                <a:effectLst/>
                <a:latin typeface="FormataOTFCond-Md"/>
                <a:hlinkClick r:id="rId3"/>
              </a:rPr>
              <a:t>https://ieeexplore.ieee.org/document/8494760</a:t>
            </a:r>
            <a:endParaRPr lang="en-US" sz="2800" i="0" dirty="0">
              <a:solidFill>
                <a:srgbClr val="333333"/>
              </a:solidFill>
              <a:effectLst/>
              <a:latin typeface="FormataOTFCond-Md"/>
            </a:endParaRPr>
          </a:p>
          <a:p>
            <a:pPr algn="l"/>
            <a:endParaRPr lang="en-IN" sz="1800" b="0" i="0" u="none" strike="noStrike" baseline="0" dirty="0">
              <a:latin typeface="FormataOTFCond-Md"/>
            </a:endParaRPr>
          </a:p>
        </p:txBody>
      </p:sp>
    </p:spTree>
    <p:extLst>
      <p:ext uri="{BB962C8B-B14F-4D97-AF65-F5344CB8AC3E}">
        <p14:creationId xmlns:p14="http://schemas.microsoft.com/office/powerpoint/2010/main" val="21701676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C4A7A-9811-E017-23AF-7818F2DC08C8}"/>
              </a:ext>
            </a:extLst>
          </p:cNvPr>
          <p:cNvSpPr>
            <a:spLocks noGrp="1"/>
          </p:cNvSpPr>
          <p:nvPr>
            <p:ph type="title"/>
          </p:nvPr>
        </p:nvSpPr>
        <p:spPr>
          <a:xfrm>
            <a:off x="2963138" y="2904382"/>
            <a:ext cx="9603275" cy="1049235"/>
          </a:xfrm>
        </p:spPr>
        <p:txBody>
          <a:bodyPr>
            <a:noAutofit/>
          </a:bodyPr>
          <a:lstStyle/>
          <a:p>
            <a:r>
              <a:rPr lang="en-IN" sz="8000" dirty="0"/>
              <a:t>THANK YOU!</a:t>
            </a:r>
          </a:p>
        </p:txBody>
      </p:sp>
    </p:spTree>
    <p:extLst>
      <p:ext uri="{BB962C8B-B14F-4D97-AF65-F5344CB8AC3E}">
        <p14:creationId xmlns:p14="http://schemas.microsoft.com/office/powerpoint/2010/main" val="2665427792"/>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_ip_UnifiedCompliancePolicyUIAction xmlns="http://schemas.microsoft.com/sharepoint/v3" xsi:nil="true"/>
    <Image xmlns="71af3243-3dd4-4a8d-8c0d-dd76da1f02a5">
      <Url xsi:nil="true"/>
      <Description xsi:nil="true"/>
    </Image>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2.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3.xml><?xml version="1.0" encoding="utf-8"?>
<ds:datastoreItem xmlns:ds="http://schemas.openxmlformats.org/officeDocument/2006/customXml" ds:itemID="{D2957789-34B8-480C-AF9B-3EB54B9E5C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TM10001114[[fn=Gallery]]</Template>
  <TotalTime>120</TotalTime>
  <Words>362</Words>
  <Application>Microsoft Office PowerPoint</Application>
  <PresentationFormat>Widescreen</PresentationFormat>
  <Paragraphs>30</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Baskerville Old Face</vt:lpstr>
      <vt:lpstr>FormataOTFCond-Md</vt:lpstr>
      <vt:lpstr>Gill Sans MT</vt:lpstr>
      <vt:lpstr>Wingdings</vt:lpstr>
      <vt:lpstr>Gallery</vt:lpstr>
      <vt:lpstr>Title Lorem Ipsum</vt:lpstr>
      <vt:lpstr>Introduction &amp; project scope</vt:lpstr>
      <vt:lpstr>Aim</vt:lpstr>
      <vt:lpstr>What new!</vt:lpstr>
      <vt:lpstr>Code modules</vt:lpstr>
      <vt:lpstr>Base papers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dc:title>
  <dc:creator>VISHAL T</dc:creator>
  <cp:lastModifiedBy>VISHAL T</cp:lastModifiedBy>
  <cp:revision>3</cp:revision>
  <dcterms:created xsi:type="dcterms:W3CDTF">2023-09-12T15:26:34Z</dcterms:created>
  <dcterms:modified xsi:type="dcterms:W3CDTF">2023-09-13T04:49:49Z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