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25" r:id="rId3"/>
    <p:sldId id="714" r:id="rId4"/>
    <p:sldId id="259" r:id="rId5"/>
    <p:sldId id="716" r:id="rId6"/>
    <p:sldId id="717" r:id="rId7"/>
    <p:sldId id="718" r:id="rId8"/>
    <p:sldId id="719" r:id="rId9"/>
    <p:sldId id="720" r:id="rId10"/>
    <p:sldId id="726" r:id="rId11"/>
    <p:sldId id="721" r:id="rId12"/>
    <p:sldId id="722" r:id="rId13"/>
    <p:sldId id="723" r:id="rId14"/>
    <p:sldId id="724" r:id="rId15"/>
    <p:sldId id="71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0C7FC-9C33-2B73-77BD-AFE8C39CFC9B}" v="258" dt="2024-11-23T08:14:16.449"/>
    <p1510:client id="{8B7DD845-0188-5432-C1B5-6B5C8156E8EC}" v="367" dt="2024-11-22T11:36:34.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106" d="100"/>
          <a:sy n="106" d="100"/>
        </p:scale>
        <p:origin x="654" y="10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29-01-2025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37653" y="3289735"/>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Product Delivery Prediction</a:t>
            </a:r>
          </a:p>
        </p:txBody>
      </p:sp>
      <p:sp>
        <p:nvSpPr>
          <p:cNvPr id="4" name="TextBox 3">
            <a:extLst>
              <a:ext uri="{FF2B5EF4-FFF2-40B4-BE49-F238E27FC236}">
                <a16:creationId xmlns:a16="http://schemas.microsoft.com/office/drawing/2014/main" id="{C9921CAA-885C-B965-C962-F6111C22AA85}"/>
              </a:ext>
            </a:extLst>
          </p:cNvPr>
          <p:cNvSpPr txBox="1"/>
          <p:nvPr/>
        </p:nvSpPr>
        <p:spPr>
          <a:xfrm>
            <a:off x="6096000" y="5380672"/>
            <a:ext cx="6028267" cy="1477328"/>
          </a:xfrm>
          <a:prstGeom prst="rect">
            <a:avLst/>
          </a:prstGeom>
          <a:noFill/>
        </p:spPr>
        <p:txBody>
          <a:bodyPr wrap="square" lIns="91440" tIns="45720" rIns="91440" bIns="45720" anchor="t">
            <a:spAutoFit/>
          </a:bodyPr>
          <a:lstStyle/>
          <a:p>
            <a:endParaRPr lang="en-US" sz="1000" b="0" i="0" u="none" strike="noStrike" baseline="0" dirty="0">
              <a:solidFill>
                <a:srgbClr val="000000"/>
              </a:solidFill>
              <a:latin typeface="Calibri" panose="020F0502020204030204" pitchFamily="34" charset="0"/>
            </a:endParaRPr>
          </a:p>
          <a:p>
            <a:r>
              <a:rPr lang="en-US" sz="3600" b="1" dirty="0">
                <a:solidFill>
                  <a:schemeClr val="accent4"/>
                </a:solidFill>
                <a:latin typeface="Calibri" panose="020F0502020204030204" pitchFamily="34" charset="0"/>
              </a:rPr>
              <a:t>Submitted by - Vishal Kulkarni</a:t>
            </a:r>
          </a:p>
          <a:p>
            <a:r>
              <a:rPr lang="en-US" sz="4400" b="1" dirty="0">
                <a:solidFill>
                  <a:schemeClr val="lt1"/>
                </a:solidFill>
                <a:latin typeface="Calibri"/>
                <a:cs typeface="Calibri"/>
              </a:rPr>
              <a:t>  </a:t>
            </a:r>
            <a:endParaRPr lang="en-US" sz="4400" b="1" dirty="0">
              <a:solidFill>
                <a:schemeClr val="lt1"/>
              </a:solidFill>
              <a:latin typeface="Calibri" panose="020F0502020204030204" pitchFamily="34" charset="0"/>
              <a:cs typeface="Calibri"/>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0CBBCF-40AC-DC58-42DE-EC3C3544B8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8978" y="851284"/>
            <a:ext cx="9180939" cy="5267294"/>
          </a:xfrm>
          <a:prstGeom prst="rect">
            <a:avLst/>
          </a:prstGeom>
        </p:spPr>
      </p:pic>
      <p:sp>
        <p:nvSpPr>
          <p:cNvPr id="5" name="TextBox 4">
            <a:extLst>
              <a:ext uri="{FF2B5EF4-FFF2-40B4-BE49-F238E27FC236}">
                <a16:creationId xmlns:a16="http://schemas.microsoft.com/office/drawing/2014/main" id="{DACE0B8E-6C7E-8D6F-1D66-A614AA15D89A}"/>
              </a:ext>
            </a:extLst>
          </p:cNvPr>
          <p:cNvSpPr txBox="1"/>
          <p:nvPr/>
        </p:nvSpPr>
        <p:spPr>
          <a:xfrm>
            <a:off x="2172855" y="244764"/>
            <a:ext cx="785783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latin typeface="Times New Roman"/>
              </a:rPr>
              <a:t>Model Evaluation</a:t>
            </a:r>
            <a:endParaRPr lang="en-US" sz="3000" dirty="0">
              <a:latin typeface="Times New Roman"/>
              <a:cs typeface="Times New Roman"/>
            </a:endParaRPr>
          </a:p>
        </p:txBody>
      </p:sp>
    </p:spTree>
    <p:extLst>
      <p:ext uri="{BB962C8B-B14F-4D97-AF65-F5344CB8AC3E}">
        <p14:creationId xmlns:p14="http://schemas.microsoft.com/office/powerpoint/2010/main" val="169926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EEEE-808B-C2F1-C29A-2B718924CAD5}"/>
              </a:ext>
            </a:extLst>
          </p:cNvPr>
          <p:cNvSpPr>
            <a:spLocks noGrp="1"/>
          </p:cNvSpPr>
          <p:nvPr>
            <p:ph type="title"/>
          </p:nvPr>
        </p:nvSpPr>
        <p:spPr/>
        <p:txBody>
          <a:bodyPr/>
          <a:lstStyle/>
          <a:p>
            <a:pPr algn="ctr"/>
            <a:r>
              <a:rPr lang="en-US" sz="3000" dirty="0">
                <a:latin typeface="Times New Roman"/>
                <a:cs typeface="Calibri"/>
              </a:rPr>
              <a:t>Model Performance</a:t>
            </a:r>
            <a:endParaRPr lang="en-US"/>
          </a:p>
        </p:txBody>
      </p:sp>
      <p:sp>
        <p:nvSpPr>
          <p:cNvPr id="3" name="Content Placeholder 2">
            <a:extLst>
              <a:ext uri="{FF2B5EF4-FFF2-40B4-BE49-F238E27FC236}">
                <a16:creationId xmlns:a16="http://schemas.microsoft.com/office/drawing/2014/main" id="{F3C6675B-E0BA-B553-72D8-4D6E5B741056}"/>
              </a:ext>
            </a:extLst>
          </p:cNvPr>
          <p:cNvSpPr>
            <a:spLocks noGrp="1"/>
          </p:cNvSpPr>
          <p:nvPr>
            <p:ph idx="1"/>
          </p:nvPr>
        </p:nvSpPr>
        <p:spPr>
          <a:xfrm>
            <a:off x="678884" y="1707732"/>
            <a:ext cx="10834234" cy="4093267"/>
          </a:xfrm>
        </p:spPr>
        <p:txBody>
          <a:bodyPr vert="horz" lIns="91440" tIns="45720" rIns="91440" bIns="45720" rtlCol="0" anchor="t">
            <a:normAutofit/>
          </a:bodyPr>
          <a:lstStyle/>
          <a:p>
            <a:r>
              <a:rPr lang="en-US" sz="2000" b="1" dirty="0">
                <a:latin typeface="Times New Roman"/>
                <a:cs typeface="Calibri"/>
              </a:rPr>
              <a:t>Performance Summary</a:t>
            </a:r>
            <a:r>
              <a:rPr lang="en-US" sz="2000" dirty="0">
                <a:latin typeface="Times New Roman"/>
                <a:cs typeface="Calibri"/>
              </a:rPr>
              <a:t>:</a:t>
            </a:r>
            <a:endParaRPr lang="en-US" sz="2000" dirty="0">
              <a:latin typeface="Times New Roman"/>
              <a:cs typeface="Calibri" panose="020F0502020204030204" pitchFamily="34" charset="0"/>
            </a:endParaRPr>
          </a:p>
          <a:p>
            <a:pPr lvl="1"/>
            <a:r>
              <a:rPr lang="en-US" sz="2000" b="1" dirty="0">
                <a:latin typeface="Times New Roman"/>
                <a:cs typeface="Calibri"/>
              </a:rPr>
              <a:t>Decision Tree Classifier</a:t>
            </a:r>
            <a:r>
              <a:rPr lang="en-US" sz="2000" dirty="0">
                <a:latin typeface="Times New Roman"/>
                <a:cs typeface="Calibri"/>
              </a:rPr>
              <a:t>: Highest test accuracy at 69%.</a:t>
            </a:r>
            <a:endParaRPr lang="en-US" sz="2000" dirty="0">
              <a:latin typeface="Times New Roman"/>
              <a:cs typeface="Times New Roman"/>
            </a:endParaRPr>
          </a:p>
          <a:p>
            <a:pPr lvl="1"/>
            <a:r>
              <a:rPr lang="en-US" sz="2000" b="1" dirty="0">
                <a:latin typeface="Times New Roman"/>
                <a:cs typeface="Calibri"/>
              </a:rPr>
              <a:t>Random Forest</a:t>
            </a:r>
            <a:r>
              <a:rPr lang="en-US" sz="2000" dirty="0">
                <a:latin typeface="Times New Roman"/>
                <a:cs typeface="Calibri"/>
              </a:rPr>
              <a:t>: Close second with 68% accuracy.</a:t>
            </a:r>
            <a:endParaRPr lang="en-US" sz="2000" dirty="0">
              <a:latin typeface="Times New Roman"/>
              <a:cs typeface="Times New Roman"/>
            </a:endParaRPr>
          </a:p>
          <a:p>
            <a:pPr lvl="1"/>
            <a:r>
              <a:rPr lang="en-US" sz="2000" b="1" dirty="0">
                <a:latin typeface="Times New Roman"/>
                <a:cs typeface="Calibri"/>
              </a:rPr>
              <a:t>Logistic Regression</a:t>
            </a:r>
            <a:r>
              <a:rPr lang="en-US" sz="2000" dirty="0">
                <a:latin typeface="Times New Roman"/>
                <a:cs typeface="Calibri"/>
              </a:rPr>
              <a:t>: Moderate performance at 63%.</a:t>
            </a:r>
            <a:endParaRPr lang="en-US" sz="2000" dirty="0">
              <a:latin typeface="Times New Roman"/>
              <a:cs typeface="Times New Roman"/>
            </a:endParaRPr>
          </a:p>
          <a:p>
            <a:pPr lvl="1"/>
            <a:r>
              <a:rPr lang="en-US" sz="2000" b="1" dirty="0">
                <a:latin typeface="Times New Roman"/>
                <a:cs typeface="Calibri"/>
              </a:rPr>
              <a:t>K-Nearest Neighbors</a:t>
            </a:r>
            <a:r>
              <a:rPr lang="en-US" sz="2000" dirty="0">
                <a:latin typeface="Times New Roman"/>
                <a:cs typeface="Calibri"/>
              </a:rPr>
              <a:t>: Lowest test accuracy at 63%.</a:t>
            </a:r>
          </a:p>
          <a:p>
            <a:pPr lvl="1"/>
            <a:endParaRPr lang="en-US" sz="2000" dirty="0">
              <a:latin typeface="Times New Roman"/>
              <a:cs typeface="Times New Roman"/>
            </a:endParaRPr>
          </a:p>
          <a:p>
            <a:pPr marL="457200" lvl="1" indent="0">
              <a:buNone/>
            </a:pPr>
            <a:endParaRPr lang="en-US" sz="2000" dirty="0">
              <a:latin typeface="Times New Roman"/>
              <a:cs typeface="Calibri"/>
            </a:endParaRPr>
          </a:p>
          <a:p>
            <a:r>
              <a:rPr lang="en-US" sz="2000" b="1" dirty="0">
                <a:latin typeface="Times New Roman"/>
                <a:cs typeface="Calibri"/>
              </a:rPr>
              <a:t>Metrics Used</a:t>
            </a:r>
            <a:r>
              <a:rPr lang="en-US" sz="2000" dirty="0">
                <a:latin typeface="Times New Roman"/>
                <a:cs typeface="Calibri"/>
              </a:rPr>
              <a:t>:</a:t>
            </a:r>
            <a:endParaRPr lang="en-US" sz="2000" dirty="0">
              <a:latin typeface="Times New Roman"/>
              <a:cs typeface="Times New Roman"/>
            </a:endParaRPr>
          </a:p>
          <a:p>
            <a:pPr lvl="1"/>
            <a:r>
              <a:rPr lang="en-US" sz="2000" b="1" dirty="0">
                <a:latin typeface="Times New Roman"/>
                <a:cs typeface="Calibri"/>
              </a:rPr>
              <a:t>Precision</a:t>
            </a:r>
            <a:r>
              <a:rPr lang="en-US" sz="2000" dirty="0">
                <a:latin typeface="Times New Roman"/>
                <a:cs typeface="Calibri"/>
              </a:rPr>
              <a:t>: Model's ability to predict on-time deliveries correctly.</a:t>
            </a:r>
            <a:endParaRPr lang="en-US" sz="2000" dirty="0">
              <a:latin typeface="Times New Roman"/>
              <a:cs typeface="Times New Roman"/>
            </a:endParaRPr>
          </a:p>
          <a:p>
            <a:pPr lvl="1"/>
            <a:r>
              <a:rPr lang="en-US" sz="2000" b="1" dirty="0">
                <a:latin typeface="Times New Roman"/>
                <a:cs typeface="Calibri"/>
              </a:rPr>
              <a:t>Recall</a:t>
            </a:r>
            <a:r>
              <a:rPr lang="en-US" sz="2000" dirty="0">
                <a:latin typeface="Times New Roman"/>
                <a:cs typeface="Calibri"/>
              </a:rPr>
              <a:t>: Sensitivity to capture all true positives.</a:t>
            </a:r>
            <a:endParaRPr lang="en-US" sz="2000" dirty="0">
              <a:latin typeface="Times New Roman"/>
              <a:cs typeface="Times New Roman"/>
            </a:endParaRPr>
          </a:p>
          <a:p>
            <a:pPr lvl="1"/>
            <a:r>
              <a:rPr lang="en-US" sz="2000" b="1" dirty="0">
                <a:latin typeface="Times New Roman"/>
                <a:cs typeface="Calibri"/>
              </a:rPr>
              <a:t>F1-Score</a:t>
            </a:r>
            <a:r>
              <a:rPr lang="en-US" sz="2000" dirty="0">
                <a:latin typeface="Times New Roman"/>
                <a:cs typeface="Calibri"/>
              </a:rPr>
              <a:t>: Balance between precision and recall.</a:t>
            </a:r>
            <a:endParaRPr lang="en-US" sz="2000" dirty="0">
              <a:latin typeface="Times New Roman"/>
              <a:cs typeface="Times New Roman"/>
            </a:endParaRPr>
          </a:p>
          <a:p>
            <a:pPr marL="0" indent="0">
              <a:buNone/>
            </a:pPr>
            <a:endParaRPr lang="en-US" sz="2000" dirty="0">
              <a:latin typeface="Times New Roman"/>
              <a:cs typeface="Calibri"/>
            </a:endParaRPr>
          </a:p>
        </p:txBody>
      </p:sp>
      <p:sp>
        <p:nvSpPr>
          <p:cNvPr id="4" name="Rectangle 3">
            <a:extLst>
              <a:ext uri="{FF2B5EF4-FFF2-40B4-BE49-F238E27FC236}">
                <a16:creationId xmlns:a16="http://schemas.microsoft.com/office/drawing/2014/main" id="{ABD0F67C-61AA-45D1-822B-4BDC3071DC2D}"/>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3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13EB-D3EE-B959-63F1-9EFBC1C8CD1F}"/>
              </a:ext>
            </a:extLst>
          </p:cNvPr>
          <p:cNvSpPr>
            <a:spLocks noGrp="1"/>
          </p:cNvSpPr>
          <p:nvPr>
            <p:ph type="title"/>
          </p:nvPr>
        </p:nvSpPr>
        <p:spPr/>
        <p:txBody>
          <a:bodyPr/>
          <a:lstStyle/>
          <a:p>
            <a:pPr algn="ctr"/>
            <a:r>
              <a:rPr lang="en-US" sz="3000" dirty="0">
                <a:latin typeface="Times New Roman"/>
                <a:cs typeface="Calibri"/>
              </a:rPr>
              <a:t>Key Findings</a:t>
            </a:r>
            <a:endParaRPr lang="en-US"/>
          </a:p>
        </p:txBody>
      </p:sp>
      <p:sp>
        <p:nvSpPr>
          <p:cNvPr id="3" name="Content Placeholder 2">
            <a:extLst>
              <a:ext uri="{FF2B5EF4-FFF2-40B4-BE49-F238E27FC236}">
                <a16:creationId xmlns:a16="http://schemas.microsoft.com/office/drawing/2014/main" id="{68E828F8-BC5C-EC80-309E-355C98CC6BD0}"/>
              </a:ext>
            </a:extLst>
          </p:cNvPr>
          <p:cNvSpPr>
            <a:spLocks noGrp="1"/>
          </p:cNvSpPr>
          <p:nvPr>
            <p:ph idx="1"/>
          </p:nvPr>
        </p:nvSpPr>
        <p:spPr>
          <a:xfrm>
            <a:off x="678884" y="1455711"/>
            <a:ext cx="10834234" cy="4398066"/>
          </a:xfrm>
        </p:spPr>
        <p:txBody>
          <a:bodyPr vert="horz" lIns="91440" tIns="45720" rIns="91440" bIns="45720" rtlCol="0" anchor="t">
            <a:normAutofit/>
          </a:bodyPr>
          <a:lstStyle/>
          <a:p>
            <a:r>
              <a:rPr lang="en-US" sz="2000" b="1" dirty="0">
                <a:latin typeface="Times New Roman"/>
                <a:cs typeface="Calibri"/>
              </a:rPr>
              <a:t>Insights from EDA and Modeling</a:t>
            </a:r>
            <a:r>
              <a:rPr lang="en-US" sz="2000" dirty="0">
                <a:latin typeface="Times New Roman"/>
                <a:cs typeface="Calibri"/>
              </a:rPr>
              <a:t>:</a:t>
            </a:r>
            <a:endParaRPr lang="en-US" sz="2000">
              <a:latin typeface="Times New Roman"/>
              <a:cs typeface="Calibri" panose="020F0502020204030204" pitchFamily="34" charset="0"/>
            </a:endParaRPr>
          </a:p>
          <a:p>
            <a:r>
              <a:rPr lang="en-US" sz="2000" b="1" dirty="0">
                <a:latin typeface="Times New Roman"/>
                <a:cs typeface="Calibri"/>
              </a:rPr>
              <a:t>Product Factors</a:t>
            </a:r>
            <a:r>
              <a:rPr lang="en-US" sz="2000" dirty="0">
                <a:latin typeface="Times New Roman"/>
                <a:cs typeface="Calibri"/>
              </a:rPr>
              <a:t>:</a:t>
            </a:r>
            <a:endParaRPr lang="en-US" sz="2000">
              <a:latin typeface="Times New Roman"/>
              <a:cs typeface="Times New Roman"/>
            </a:endParaRPr>
          </a:p>
          <a:p>
            <a:pPr lvl="1"/>
            <a:r>
              <a:rPr lang="en-US" sz="2000" dirty="0">
                <a:latin typeface="Times New Roman"/>
                <a:cs typeface="Calibri"/>
              </a:rPr>
              <a:t>Products between 2500-3500 grams delivered on time more often.</a:t>
            </a:r>
            <a:endParaRPr lang="en-US" sz="2000">
              <a:latin typeface="Times New Roman"/>
              <a:cs typeface="Times New Roman"/>
            </a:endParaRPr>
          </a:p>
          <a:p>
            <a:pPr lvl="1"/>
            <a:r>
              <a:rPr lang="en-US" sz="2000" dirty="0">
                <a:latin typeface="Times New Roman"/>
                <a:cs typeface="Calibri"/>
              </a:rPr>
              <a:t>High-value products ($250+) experienced delays.</a:t>
            </a:r>
            <a:endParaRPr lang="en-US" sz="2000">
              <a:latin typeface="Times New Roman"/>
              <a:cs typeface="Times New Roman"/>
            </a:endParaRPr>
          </a:p>
          <a:p>
            <a:r>
              <a:rPr lang="en-US" sz="2000" b="1" dirty="0">
                <a:latin typeface="Times New Roman"/>
                <a:cs typeface="Calibri"/>
              </a:rPr>
              <a:t>Warehouse Logistics</a:t>
            </a:r>
            <a:r>
              <a:rPr lang="en-US" sz="2000" dirty="0">
                <a:latin typeface="Times New Roman"/>
                <a:cs typeface="Calibri"/>
              </a:rPr>
              <a:t>:</a:t>
            </a:r>
            <a:endParaRPr lang="en-US" sz="2000">
              <a:latin typeface="Times New Roman"/>
              <a:cs typeface="Times New Roman"/>
            </a:endParaRPr>
          </a:p>
          <a:p>
            <a:pPr lvl="1"/>
            <a:r>
              <a:rPr lang="en-US" sz="2000" dirty="0">
                <a:latin typeface="Times New Roman"/>
                <a:cs typeface="Calibri"/>
              </a:rPr>
              <a:t>Warehouse F processed a majority of on-time deliveries, likely due to seaport proximity.</a:t>
            </a:r>
            <a:endParaRPr lang="en-US" sz="2000">
              <a:latin typeface="Times New Roman"/>
              <a:cs typeface="Times New Roman"/>
            </a:endParaRPr>
          </a:p>
          <a:p>
            <a:r>
              <a:rPr lang="en-US" sz="2000" b="1" dirty="0">
                <a:latin typeface="Times New Roman"/>
                <a:cs typeface="Calibri"/>
              </a:rPr>
              <a:t>Customer Behavior</a:t>
            </a:r>
            <a:r>
              <a:rPr lang="en-US" sz="2000" dirty="0">
                <a:latin typeface="Times New Roman"/>
                <a:cs typeface="Calibri"/>
              </a:rPr>
              <a:t>:</a:t>
            </a:r>
            <a:endParaRPr lang="en-US" sz="2000">
              <a:latin typeface="Times New Roman"/>
              <a:cs typeface="Times New Roman"/>
            </a:endParaRPr>
          </a:p>
          <a:p>
            <a:pPr lvl="1"/>
            <a:r>
              <a:rPr lang="en-US" sz="2000" dirty="0">
                <a:latin typeface="Times New Roman"/>
                <a:cs typeface="Calibri"/>
              </a:rPr>
              <a:t>Frequent customer care calls indicated delivery issues.</a:t>
            </a:r>
            <a:endParaRPr lang="en-US" sz="2000">
              <a:latin typeface="Times New Roman"/>
              <a:cs typeface="Times New Roman"/>
            </a:endParaRPr>
          </a:p>
          <a:p>
            <a:pPr lvl="1"/>
            <a:r>
              <a:rPr lang="en-US" sz="2000" dirty="0">
                <a:latin typeface="Times New Roman"/>
                <a:cs typeface="Calibri"/>
              </a:rPr>
              <a:t>Repeat customers benefited from more reliable deliveries.</a:t>
            </a:r>
            <a:endParaRPr lang="en-US" sz="2000">
              <a:latin typeface="Times New Roman"/>
              <a:cs typeface="Times New Roman"/>
            </a:endParaRPr>
          </a:p>
          <a:p>
            <a:r>
              <a:rPr lang="en-US" sz="2000" b="1" dirty="0">
                <a:latin typeface="Times New Roman"/>
                <a:cs typeface="Calibri"/>
              </a:rPr>
              <a:t>Discounts</a:t>
            </a:r>
            <a:r>
              <a:rPr lang="en-US" sz="2000" dirty="0">
                <a:latin typeface="Times New Roman"/>
                <a:cs typeface="Calibri"/>
              </a:rPr>
              <a:t>:</a:t>
            </a:r>
            <a:endParaRPr lang="en-US" sz="2000">
              <a:latin typeface="Times New Roman"/>
              <a:cs typeface="Times New Roman"/>
            </a:endParaRPr>
          </a:p>
          <a:p>
            <a:pPr lvl="1"/>
            <a:r>
              <a:rPr lang="en-US" sz="2000" dirty="0">
                <a:latin typeface="Times New Roman"/>
                <a:cs typeface="Calibri"/>
              </a:rPr>
              <a:t>Offers &gt;10% improved delivery punctuality.</a:t>
            </a:r>
            <a:endParaRPr lang="en-US" sz="2000">
              <a:latin typeface="Times New Roman"/>
              <a:cs typeface="Times New Roman"/>
            </a:endParaRPr>
          </a:p>
          <a:p>
            <a:endParaRPr lang="en-US" sz="2000" dirty="0">
              <a:latin typeface="Times New Roman"/>
              <a:cs typeface="Calibri"/>
            </a:endParaRPr>
          </a:p>
        </p:txBody>
      </p:sp>
      <p:sp>
        <p:nvSpPr>
          <p:cNvPr id="4" name="Rectangle 3">
            <a:extLst>
              <a:ext uri="{FF2B5EF4-FFF2-40B4-BE49-F238E27FC236}">
                <a16:creationId xmlns:a16="http://schemas.microsoft.com/office/drawing/2014/main" id="{09A47D9C-0627-4CE1-9B2F-17D80B22F3A2}"/>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50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124E-144A-A5DF-36B5-BA6A2699F71B}"/>
              </a:ext>
            </a:extLst>
          </p:cNvPr>
          <p:cNvSpPr>
            <a:spLocks noGrp="1"/>
          </p:cNvSpPr>
          <p:nvPr>
            <p:ph type="title"/>
          </p:nvPr>
        </p:nvSpPr>
        <p:spPr/>
        <p:txBody>
          <a:bodyPr>
            <a:normAutofit fontScale="90000"/>
          </a:bodyPr>
          <a:lstStyle/>
          <a:p>
            <a:endParaRPr lang="en-US" dirty="0">
              <a:cs typeface="Calibri"/>
            </a:endParaRPr>
          </a:p>
          <a:p>
            <a:pPr algn="ctr"/>
            <a:r>
              <a:rPr lang="en-US" sz="3300" dirty="0">
                <a:latin typeface="Times New Roman"/>
                <a:cs typeface="Calibri"/>
              </a:rPr>
              <a:t>Conclusion </a:t>
            </a:r>
          </a:p>
          <a:p>
            <a:endParaRPr lang="en-US" dirty="0">
              <a:cs typeface="Calibri"/>
            </a:endParaRPr>
          </a:p>
        </p:txBody>
      </p:sp>
      <p:sp>
        <p:nvSpPr>
          <p:cNvPr id="3" name="Content Placeholder 2">
            <a:extLst>
              <a:ext uri="{FF2B5EF4-FFF2-40B4-BE49-F238E27FC236}">
                <a16:creationId xmlns:a16="http://schemas.microsoft.com/office/drawing/2014/main" id="{E34C87F9-F6A1-A29F-85B7-1C74A2FD7A4D}"/>
              </a:ext>
            </a:extLst>
          </p:cNvPr>
          <p:cNvSpPr>
            <a:spLocks noGrp="1"/>
          </p:cNvSpPr>
          <p:nvPr>
            <p:ph idx="1"/>
          </p:nvPr>
        </p:nvSpPr>
        <p:spPr>
          <a:xfrm>
            <a:off x="678884" y="1348504"/>
            <a:ext cx="10834234" cy="4670208"/>
          </a:xfrm>
        </p:spPr>
        <p:txBody>
          <a:bodyPr vert="horz" lIns="91440" tIns="45720" rIns="91440" bIns="45720" rtlCol="0" anchor="t">
            <a:normAutofit lnSpcReduction="10000"/>
          </a:bodyPr>
          <a:lstStyle/>
          <a:p>
            <a:pPr algn="just"/>
            <a:r>
              <a:rPr lang="en-US" sz="2000" dirty="0">
                <a:latin typeface="Times New Roman"/>
                <a:cs typeface="Calibri"/>
              </a:rPr>
              <a:t>The project's objective was to forecast on-time delivery for an e-commerce company's products and to explore factors influencing delivery times and customer behavior. The exploratory analysis highlighted that product weight and cost are crucial to delivery success, with products in the 2500-3500 gram range and priced under $250 being more likely to arrive on time. A significant volume of products was dispatched from warehouse F using shipping, suggesting its proximity to a seaport.</a:t>
            </a:r>
            <a:endParaRPr lang="en-US" dirty="0"/>
          </a:p>
          <a:p>
            <a:pPr algn="just"/>
            <a:endParaRPr lang="en-US" sz="2000" dirty="0">
              <a:latin typeface="Times New Roman"/>
              <a:cs typeface="Calibri"/>
            </a:endParaRPr>
          </a:p>
          <a:p>
            <a:pPr algn="just"/>
            <a:r>
              <a:rPr lang="en-US" sz="2000" dirty="0">
                <a:latin typeface="Times New Roman"/>
                <a:cs typeface="Calibri"/>
              </a:rPr>
              <a:t>Customer behavior also sheds light on delivery outcomes. An increase in customer care calls often correlates with delivery delays. In contrast, customers with a history of multiple purchases tend to experience more punctual deliveries, which might explain their repeat business. As for discounts, products with minimal discounts (0-10%) saw more late deliveries, while those with discounts exceeding 10% were more often delivered on time.</a:t>
            </a:r>
          </a:p>
          <a:p>
            <a:pPr algn="just"/>
            <a:endParaRPr lang="en-US" sz="2000" dirty="0">
              <a:latin typeface="Times New Roman"/>
              <a:cs typeface="Calibri"/>
            </a:endParaRPr>
          </a:p>
          <a:p>
            <a:pPr algn="just"/>
            <a:r>
              <a:rPr lang="en-US" sz="2000" dirty="0">
                <a:latin typeface="Times New Roman"/>
                <a:cs typeface="Calibri"/>
              </a:rPr>
              <a:t>Regarding machine learning models, the decision tree classifier outperformed others with a 69% accuracy rate. Close behind were the random forest classifier and logistic regression, with 68% and 63% accuracy, respectively. The K Nearest Neighbors model trailed with the least accuracy at 63%.</a:t>
            </a:r>
          </a:p>
          <a:p>
            <a:endParaRPr lang="en-US" sz="2000" dirty="0">
              <a:latin typeface="Times New Roman"/>
              <a:cs typeface="Calibri"/>
            </a:endParaRPr>
          </a:p>
          <a:p>
            <a:endParaRPr lang="en-US" sz="2000" dirty="0">
              <a:latin typeface="Times New Roman"/>
              <a:cs typeface="Calibri"/>
            </a:endParaRPr>
          </a:p>
          <a:p>
            <a:endParaRPr lang="en-US" sz="2000" dirty="0">
              <a:latin typeface="Times New Roman"/>
              <a:cs typeface="Calibri"/>
            </a:endParaRPr>
          </a:p>
        </p:txBody>
      </p:sp>
      <p:sp>
        <p:nvSpPr>
          <p:cNvPr id="4" name="Rectangle 3">
            <a:extLst>
              <a:ext uri="{FF2B5EF4-FFF2-40B4-BE49-F238E27FC236}">
                <a16:creationId xmlns:a16="http://schemas.microsoft.com/office/drawing/2014/main" id="{73A91F3D-B244-48CC-9132-C9710EB5E4EB}"/>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58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C40-6F06-0107-BB70-7B3B9FCFC0AF}"/>
              </a:ext>
            </a:extLst>
          </p:cNvPr>
          <p:cNvSpPr>
            <a:spLocks noGrp="1"/>
          </p:cNvSpPr>
          <p:nvPr>
            <p:ph type="title"/>
          </p:nvPr>
        </p:nvSpPr>
        <p:spPr/>
        <p:txBody>
          <a:bodyPr>
            <a:normAutofit/>
          </a:bodyPr>
          <a:lstStyle/>
          <a:p>
            <a:pPr algn="ctr"/>
            <a:r>
              <a:rPr lang="en-US" sz="3000" dirty="0">
                <a:solidFill>
                  <a:srgbClr val="161A3E"/>
                </a:solidFill>
                <a:latin typeface="Times New Roman"/>
                <a:cs typeface="Times New Roman"/>
              </a:rPr>
              <a:t>Recommendations</a:t>
            </a:r>
            <a:endParaRPr lang="en-US" dirty="0"/>
          </a:p>
        </p:txBody>
      </p:sp>
      <p:sp>
        <p:nvSpPr>
          <p:cNvPr id="3" name="Content Placeholder 2">
            <a:extLst>
              <a:ext uri="{FF2B5EF4-FFF2-40B4-BE49-F238E27FC236}">
                <a16:creationId xmlns:a16="http://schemas.microsoft.com/office/drawing/2014/main" id="{B21A8706-4425-B6E0-FC89-FF6D4067B757}"/>
              </a:ext>
            </a:extLst>
          </p:cNvPr>
          <p:cNvSpPr>
            <a:spLocks noGrp="1"/>
          </p:cNvSpPr>
          <p:nvPr>
            <p:ph idx="1"/>
          </p:nvPr>
        </p:nvSpPr>
        <p:spPr/>
        <p:txBody>
          <a:bodyPr vert="horz" lIns="91440" tIns="45720" rIns="91440" bIns="45720" rtlCol="0" anchor="t">
            <a:normAutofit/>
          </a:bodyPr>
          <a:lstStyle/>
          <a:p>
            <a:endParaRPr lang="en-US" sz="2000" dirty="0">
              <a:latin typeface="Times New Roman"/>
              <a:cs typeface="Calibri" panose="020F0502020204030204" pitchFamily="34" charset="0"/>
            </a:endParaRPr>
          </a:p>
          <a:p>
            <a:r>
              <a:rPr lang="en-US" sz="2000" dirty="0">
                <a:latin typeface="Times New Roman"/>
                <a:cs typeface="Calibri"/>
              </a:rPr>
              <a:t>Optimize shipping routes for heavy products.</a:t>
            </a:r>
            <a:endParaRPr lang="en-US" sz="2000">
              <a:latin typeface="Times New Roman"/>
              <a:cs typeface="Times New Roman"/>
            </a:endParaRPr>
          </a:p>
          <a:p>
            <a:r>
              <a:rPr lang="en-US" sz="2000" dirty="0">
                <a:latin typeface="Times New Roman"/>
                <a:cs typeface="Calibri"/>
              </a:rPr>
              <a:t>Enhance operations at high-performing warehouses (e.g., F).</a:t>
            </a:r>
            <a:endParaRPr lang="en-US" sz="2000">
              <a:latin typeface="Times New Roman"/>
              <a:cs typeface="Times New Roman"/>
            </a:endParaRPr>
          </a:p>
          <a:p>
            <a:r>
              <a:rPr lang="en-US" sz="2000" dirty="0">
                <a:latin typeface="Times New Roman"/>
                <a:cs typeface="Calibri"/>
              </a:rPr>
              <a:t>Investigate and address customer care interactions to mitigate delays.</a:t>
            </a:r>
            <a:endParaRPr lang="en-US" sz="2000">
              <a:latin typeface="Times New Roman"/>
              <a:cs typeface="Times New Roman"/>
            </a:endParaRPr>
          </a:p>
          <a:p>
            <a:endParaRPr lang="en-US" sz="2000" dirty="0">
              <a:latin typeface="Times New Roman"/>
              <a:cs typeface="Calibri"/>
            </a:endParaRPr>
          </a:p>
        </p:txBody>
      </p:sp>
      <p:sp>
        <p:nvSpPr>
          <p:cNvPr id="4" name="Rectangle 3">
            <a:extLst>
              <a:ext uri="{FF2B5EF4-FFF2-40B4-BE49-F238E27FC236}">
                <a16:creationId xmlns:a16="http://schemas.microsoft.com/office/drawing/2014/main" id="{87DAC2C1-CE2E-49ED-B4D4-D888A632599E}"/>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43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
        <p:nvSpPr>
          <p:cNvPr id="3" name="Rectangle 2">
            <a:extLst>
              <a:ext uri="{FF2B5EF4-FFF2-40B4-BE49-F238E27FC236}">
                <a16:creationId xmlns:a16="http://schemas.microsoft.com/office/drawing/2014/main" id="{4C9D69AE-868C-4503-99B0-2B9BFB0FBCC3}"/>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86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E407-0A7E-7BF7-4DE9-76AEF966954D}"/>
              </a:ext>
            </a:extLst>
          </p:cNvPr>
          <p:cNvSpPr>
            <a:spLocks noGrp="1"/>
          </p:cNvSpPr>
          <p:nvPr>
            <p:ph type="title"/>
          </p:nvPr>
        </p:nvSpPr>
        <p:spPr/>
        <p:txBody>
          <a:bodyPr/>
          <a:lstStyle/>
          <a:p>
            <a:pPr algn="ctr"/>
            <a:r>
              <a:rPr lang="en-US" dirty="0">
                <a:latin typeface="Times New Roman"/>
                <a:cs typeface="Calibri"/>
              </a:rPr>
              <a:t>AGENDA</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D8163CF4-DB2D-B3FE-BCF7-3797C55E2010}"/>
              </a:ext>
            </a:extLst>
          </p:cNvPr>
          <p:cNvSpPr>
            <a:spLocks noGrp="1"/>
          </p:cNvSpPr>
          <p:nvPr>
            <p:ph idx="1"/>
          </p:nvPr>
        </p:nvSpPr>
        <p:spPr/>
        <p:txBody>
          <a:bodyPr vert="horz" lIns="91440" tIns="45720" rIns="91440" bIns="45720" rtlCol="0" anchor="t">
            <a:normAutofit/>
          </a:bodyPr>
          <a:lstStyle/>
          <a:p>
            <a:r>
              <a:rPr lang="en-IN" b="1" dirty="0">
                <a:solidFill>
                  <a:schemeClr val="tx1"/>
                </a:solidFill>
                <a:latin typeface="Times New Roman"/>
                <a:ea typeface="+mj-ea"/>
                <a:cs typeface="Calibri"/>
              </a:rPr>
              <a:t>Project Objective</a:t>
            </a:r>
          </a:p>
          <a:p>
            <a:r>
              <a:rPr lang="en-US" b="1" dirty="0">
                <a:solidFill>
                  <a:schemeClr val="tx1"/>
                </a:solidFill>
                <a:latin typeface="Times New Roman"/>
                <a:ea typeface="+mj-ea"/>
                <a:cs typeface="Calibri"/>
              </a:rPr>
              <a:t>Dataset Overview</a:t>
            </a:r>
          </a:p>
          <a:p>
            <a:r>
              <a:rPr lang="en-US" b="1" dirty="0">
                <a:solidFill>
                  <a:schemeClr val="tx1"/>
                </a:solidFill>
                <a:latin typeface="Times New Roman"/>
                <a:ea typeface="+mj-ea"/>
                <a:cs typeface="Calibri"/>
              </a:rPr>
              <a:t>Data Preprocessing</a:t>
            </a:r>
          </a:p>
          <a:p>
            <a:r>
              <a:rPr lang="en-US" b="1" dirty="0">
                <a:solidFill>
                  <a:schemeClr val="tx1"/>
                </a:solidFill>
                <a:latin typeface="Times New Roman"/>
                <a:ea typeface="+mj-ea"/>
                <a:cs typeface="Calibri"/>
              </a:rPr>
              <a:t>Exploratory Data Analysis</a:t>
            </a:r>
          </a:p>
          <a:p>
            <a:r>
              <a:rPr lang="en-US" b="1" dirty="0">
                <a:solidFill>
                  <a:schemeClr val="tx1"/>
                </a:solidFill>
                <a:latin typeface="Times New Roman"/>
                <a:ea typeface="+mj-ea"/>
                <a:cs typeface="Calibri"/>
              </a:rPr>
              <a:t>Correlation Analysis</a:t>
            </a:r>
          </a:p>
          <a:p>
            <a:r>
              <a:rPr lang="en-US" b="1" dirty="0">
                <a:solidFill>
                  <a:schemeClr val="tx1"/>
                </a:solidFill>
                <a:latin typeface="Times New Roman"/>
                <a:ea typeface="+mj-ea"/>
                <a:cs typeface="Calibri"/>
              </a:rPr>
              <a:t>Model Training</a:t>
            </a:r>
          </a:p>
          <a:p>
            <a:r>
              <a:rPr lang="en-US" sz="3000" b="1" dirty="0">
                <a:solidFill>
                  <a:schemeClr val="tx1"/>
                </a:solidFill>
                <a:latin typeface="Times New Roman"/>
                <a:cs typeface="Times New Roman"/>
              </a:rPr>
              <a:t>Model Evaluation</a:t>
            </a:r>
            <a:endParaRPr lang="en-US" sz="3000" dirty="0">
              <a:solidFill>
                <a:schemeClr val="tx1"/>
              </a:solidFill>
              <a:latin typeface="Times New Roman"/>
              <a:cs typeface="Times New Roman"/>
            </a:endParaRPr>
          </a:p>
          <a:p>
            <a:r>
              <a:rPr lang="en-US" b="1" dirty="0">
                <a:solidFill>
                  <a:schemeClr val="tx1"/>
                </a:solidFill>
                <a:latin typeface="Times New Roman"/>
                <a:cs typeface="Calibri"/>
              </a:rPr>
              <a:t>Conclusion </a:t>
            </a:r>
          </a:p>
          <a:p>
            <a:endParaRPr lang="en-US" b="1" dirty="0">
              <a:solidFill>
                <a:srgbClr val="161A3E"/>
              </a:solidFill>
              <a:latin typeface="Times New Roman"/>
              <a:cs typeface="Calibri"/>
            </a:endParaRPr>
          </a:p>
          <a:p>
            <a:endParaRPr lang="en-US" b="1" dirty="0">
              <a:solidFill>
                <a:srgbClr val="FFFFFF"/>
              </a:solidFill>
              <a:latin typeface="Times New Roman"/>
              <a:cs typeface="Times New Roman"/>
            </a:endParaRPr>
          </a:p>
          <a:p>
            <a:endParaRPr lang="en-IN" b="1" dirty="0">
              <a:latin typeface="Times New Roman"/>
              <a:cs typeface="Times New Roman"/>
            </a:endParaRPr>
          </a:p>
          <a:p>
            <a:endParaRPr lang="en-IN" b="1" dirty="0">
              <a:latin typeface="Times New Roman"/>
              <a:cs typeface="Times New Roman"/>
            </a:endParaRPr>
          </a:p>
        </p:txBody>
      </p:sp>
      <p:sp>
        <p:nvSpPr>
          <p:cNvPr id="4" name="Rectangle 3">
            <a:extLst>
              <a:ext uri="{FF2B5EF4-FFF2-40B4-BE49-F238E27FC236}">
                <a16:creationId xmlns:a16="http://schemas.microsoft.com/office/drawing/2014/main" id="{E2690FB0-E7E1-4233-962A-AA2EFF16C8DF}"/>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5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577284" y="1054741"/>
            <a:ext cx="10834234" cy="5052548"/>
          </a:xfrm>
        </p:spPr>
        <p:txBody>
          <a:bodyPr vert="horz" lIns="91440" tIns="45720" rIns="91440" bIns="45720" rtlCol="0" anchor="t">
            <a:noAutofit/>
          </a:bodyPr>
          <a:lstStyle/>
          <a:p>
            <a:pPr marL="0" indent="0">
              <a:buNone/>
            </a:pPr>
            <a:r>
              <a:rPr lang="en-IN" sz="2300" b="1" dirty="0">
                <a:latin typeface="Times New Roman"/>
                <a:ea typeface="Calibri"/>
                <a:cs typeface="Calibri"/>
              </a:rPr>
              <a:t>Objective:</a:t>
            </a:r>
            <a:endParaRPr lang="en-IN" sz="2300" dirty="0">
              <a:latin typeface="Times New Roman"/>
              <a:cs typeface="Times New Roman"/>
            </a:endParaRPr>
          </a:p>
          <a:p>
            <a:pPr marL="457200" lvl="1" indent="0" algn="just">
              <a:buNone/>
            </a:pPr>
            <a:endParaRPr lang="en-IN" sz="2300" dirty="0">
              <a:latin typeface="Times New Roman"/>
              <a:ea typeface="Calibri"/>
              <a:cs typeface="Calibri"/>
            </a:endParaRPr>
          </a:p>
          <a:p>
            <a:pPr lvl="1" algn="just"/>
            <a:r>
              <a:rPr lang="en-US" dirty="0">
                <a:latin typeface="Times New Roman" panose="02020603050405020304" pitchFamily="18" charset="0"/>
                <a:cs typeface="Times New Roman" panose="02020603050405020304" pitchFamily="18" charset="0"/>
              </a:rPr>
              <a:t>To conduct Exploratory Data Analysis based on the data set to explore relationships between features of the dataset and the target label such as Delivery success</a:t>
            </a:r>
          </a:p>
          <a:p>
            <a:pPr marL="457200" lvl="1" indent="0" algn="just">
              <a:buNone/>
            </a:pPr>
            <a:endParaRPr lang="en-IN" sz="2300" dirty="0">
              <a:latin typeface="Times New Roman"/>
              <a:ea typeface="Calibri"/>
              <a:cs typeface="Calibri"/>
            </a:endParaRPr>
          </a:p>
          <a:p>
            <a:pPr lvl="1" algn="just"/>
            <a:r>
              <a:rPr lang="en-IN" sz="2300" dirty="0">
                <a:latin typeface="Times New Roman"/>
                <a:ea typeface="Calibri"/>
                <a:cs typeface="Calibri"/>
              </a:rPr>
              <a:t>The project focuses on predicting whether products will reach customers on time using machine learning models.</a:t>
            </a:r>
          </a:p>
          <a:p>
            <a:pPr marL="457200" lvl="1" indent="0" algn="just">
              <a:buNone/>
            </a:pPr>
            <a:endParaRPr lang="en-IN" sz="2300" dirty="0">
              <a:latin typeface="Times New Roman"/>
              <a:cs typeface="Calibri"/>
            </a:endParaRPr>
          </a:p>
          <a:p>
            <a:pPr lvl="1" algn="just"/>
            <a:r>
              <a:rPr lang="en-IN" sz="2300" dirty="0">
                <a:latin typeface="Times New Roman"/>
                <a:cs typeface="Calibri"/>
              </a:rPr>
              <a:t>Understand key factors influencing delivery times (e.g., product properties, customer behaviour).</a:t>
            </a:r>
            <a:endParaRPr lang="en-IN" dirty="0"/>
          </a:p>
          <a:p>
            <a:pPr lvl="1" algn="just"/>
            <a:endParaRPr lang="en-IN" sz="2300" dirty="0">
              <a:latin typeface="Times New Roman"/>
              <a:cs typeface="Calibri"/>
            </a:endParaRPr>
          </a:p>
        </p:txBody>
      </p:sp>
      <p:sp>
        <p:nvSpPr>
          <p:cNvPr id="2" name="TextBox 1">
            <a:extLst>
              <a:ext uri="{FF2B5EF4-FFF2-40B4-BE49-F238E27FC236}">
                <a16:creationId xmlns:a16="http://schemas.microsoft.com/office/drawing/2014/main" id="{9B2CF995-3F9A-78DA-777C-53B95C058AEF}"/>
              </a:ext>
            </a:extLst>
          </p:cNvPr>
          <p:cNvSpPr txBox="1"/>
          <p:nvPr/>
        </p:nvSpPr>
        <p:spPr>
          <a:xfrm>
            <a:off x="4082143" y="500743"/>
            <a:ext cx="40277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000" b="1" dirty="0">
                <a:latin typeface="Times New Roman"/>
                <a:ea typeface="+mj-ea"/>
                <a:cs typeface="Calibri"/>
              </a:rPr>
              <a:t>Project</a:t>
            </a:r>
            <a:r>
              <a:rPr lang="en-IN" sz="2200" b="1" dirty="0">
                <a:solidFill>
                  <a:srgbClr val="181717"/>
                </a:solidFill>
                <a:latin typeface="Times New Roman"/>
              </a:rPr>
              <a:t> </a:t>
            </a:r>
            <a:r>
              <a:rPr lang="en-IN" sz="3000" b="1" dirty="0">
                <a:latin typeface="Times New Roman"/>
                <a:ea typeface="+mj-ea"/>
                <a:cs typeface="Calibri"/>
              </a:rPr>
              <a:t>Overview</a:t>
            </a:r>
            <a:endParaRPr lang="en-US">
              <a:ea typeface="+mj-ea"/>
            </a:endParaRPr>
          </a:p>
        </p:txBody>
      </p:sp>
      <p:sp>
        <p:nvSpPr>
          <p:cNvPr id="4" name="Rectangle 3">
            <a:extLst>
              <a:ext uri="{FF2B5EF4-FFF2-40B4-BE49-F238E27FC236}">
                <a16:creationId xmlns:a16="http://schemas.microsoft.com/office/drawing/2014/main" id="{A299C975-1DF8-4972-B95D-6FE004681422}"/>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6349" y="-36214"/>
            <a:ext cx="4127500" cy="6120245"/>
            <a:chOff x="-6349" y="0"/>
            <a:chExt cx="4127500" cy="6870700"/>
          </a:xfrm>
        </p:grpSpPr>
        <p:sp>
          <p:nvSpPr>
            <p:cNvPr id="5" name="object 5"/>
            <p:cNvSpPr/>
            <p:nvPr/>
          </p:nvSpPr>
          <p:spPr>
            <a:xfrm>
              <a:off x="0" y="0"/>
              <a:ext cx="4114800" cy="6858000"/>
            </a:xfrm>
            <a:custGeom>
              <a:avLst/>
              <a:gdLst/>
              <a:ahLst/>
              <a:cxnLst/>
              <a:rect l="l" t="t" r="r" b="b"/>
              <a:pathLst>
                <a:path w="4114800" h="6858000">
                  <a:moveTo>
                    <a:pt x="4114800" y="0"/>
                  </a:moveTo>
                  <a:lnTo>
                    <a:pt x="0" y="0"/>
                  </a:lnTo>
                  <a:lnTo>
                    <a:pt x="0" y="6858000"/>
                  </a:lnTo>
                  <a:lnTo>
                    <a:pt x="4114800" y="6858000"/>
                  </a:lnTo>
                  <a:lnTo>
                    <a:pt x="4114800" y="0"/>
                  </a:lnTo>
                  <a:close/>
                </a:path>
              </a:pathLst>
            </a:custGeom>
            <a:solidFill>
              <a:srgbClr val="1D1B57"/>
            </a:solidFill>
          </p:spPr>
          <p:txBody>
            <a:bodyPr wrap="square" lIns="0" tIns="0" rIns="0" bIns="0" rtlCol="0"/>
            <a:lstStyle/>
            <a:p>
              <a:endParaRPr>
                <a:latin typeface="Times New Roman"/>
                <a:cs typeface="Times New Roman"/>
              </a:endParaRPr>
            </a:p>
          </p:txBody>
        </p:sp>
        <p:sp>
          <p:nvSpPr>
            <p:cNvPr id="6" name="object 6"/>
            <p:cNvSpPr/>
            <p:nvPr/>
          </p:nvSpPr>
          <p:spPr>
            <a:xfrm>
              <a:off x="0" y="0"/>
              <a:ext cx="4114800" cy="6858000"/>
            </a:xfrm>
            <a:custGeom>
              <a:avLst/>
              <a:gdLst/>
              <a:ahLst/>
              <a:cxnLst/>
              <a:rect l="l" t="t" r="r" b="b"/>
              <a:pathLst>
                <a:path w="4114800" h="6858000">
                  <a:moveTo>
                    <a:pt x="0" y="6858000"/>
                  </a:moveTo>
                  <a:lnTo>
                    <a:pt x="4114800" y="6858000"/>
                  </a:lnTo>
                  <a:lnTo>
                    <a:pt x="4114800" y="0"/>
                  </a:lnTo>
                  <a:lnTo>
                    <a:pt x="0" y="0"/>
                  </a:lnTo>
                  <a:lnTo>
                    <a:pt x="0" y="6858000"/>
                  </a:lnTo>
                  <a:close/>
                </a:path>
              </a:pathLst>
            </a:custGeom>
            <a:ln w="12700">
              <a:solidFill>
                <a:srgbClr val="1D1B57"/>
              </a:solidFill>
            </a:ln>
          </p:spPr>
          <p:txBody>
            <a:bodyPr wrap="square" lIns="0" tIns="0" rIns="0" bIns="0" rtlCol="0"/>
            <a:lstStyle/>
            <a:p>
              <a:endParaRPr>
                <a:latin typeface="Times New Roman"/>
                <a:cs typeface="Times New Roman"/>
              </a:endParaRPr>
            </a:p>
          </p:txBody>
        </p:sp>
      </p:grpSp>
      <p:sp>
        <p:nvSpPr>
          <p:cNvPr id="7" name="object 7"/>
          <p:cNvSpPr txBox="1"/>
          <p:nvPr/>
        </p:nvSpPr>
        <p:spPr>
          <a:xfrm>
            <a:off x="363683" y="2713181"/>
            <a:ext cx="3393266" cy="1495281"/>
          </a:xfrm>
          <a:prstGeom prst="rect">
            <a:avLst/>
          </a:prstGeom>
        </p:spPr>
        <p:txBody>
          <a:bodyPr vert="horz" wrap="square" lIns="0" tIns="71120" rIns="0" bIns="0" rtlCol="0">
            <a:spAutoFit/>
          </a:bodyPr>
          <a:lstStyle/>
          <a:p>
            <a:pPr marL="12700" marR="5080">
              <a:lnSpc>
                <a:spcPts val="3670"/>
              </a:lnSpc>
              <a:spcBef>
                <a:spcPts val="560"/>
              </a:spcBef>
            </a:pPr>
            <a:r>
              <a:rPr sz="3400" b="1" spc="-5" dirty="0">
                <a:solidFill>
                  <a:srgbClr val="FFFFFF"/>
                </a:solidFill>
                <a:latin typeface="Times New Roman"/>
                <a:cs typeface="Times New Roman"/>
              </a:rPr>
              <a:t>END</a:t>
            </a:r>
            <a:r>
              <a:rPr sz="3400" b="1" spc="-15" dirty="0">
                <a:solidFill>
                  <a:srgbClr val="FFFFFF"/>
                </a:solidFill>
                <a:latin typeface="Times New Roman"/>
                <a:cs typeface="Times New Roman"/>
              </a:rPr>
              <a:t> </a:t>
            </a:r>
            <a:r>
              <a:rPr sz="3400" b="1" spc="-50" dirty="0">
                <a:solidFill>
                  <a:srgbClr val="FFFFFF"/>
                </a:solidFill>
                <a:latin typeface="Times New Roman"/>
                <a:cs typeface="Times New Roman"/>
              </a:rPr>
              <a:t>TO</a:t>
            </a:r>
            <a:r>
              <a:rPr sz="3400" b="1" spc="-10" dirty="0">
                <a:solidFill>
                  <a:srgbClr val="FFFFFF"/>
                </a:solidFill>
                <a:latin typeface="Times New Roman"/>
                <a:cs typeface="Times New Roman"/>
              </a:rPr>
              <a:t> </a:t>
            </a:r>
            <a:r>
              <a:rPr sz="3400" b="1" spc="-5" dirty="0">
                <a:solidFill>
                  <a:srgbClr val="FFFFFF"/>
                </a:solidFill>
                <a:latin typeface="Times New Roman"/>
                <a:cs typeface="Times New Roman"/>
              </a:rPr>
              <a:t>END </a:t>
            </a:r>
            <a:r>
              <a:rPr sz="3400" b="1" dirty="0">
                <a:solidFill>
                  <a:srgbClr val="FFFFFF"/>
                </a:solidFill>
                <a:latin typeface="Times New Roman"/>
                <a:cs typeface="Times New Roman"/>
              </a:rPr>
              <a:t> </a:t>
            </a:r>
            <a:r>
              <a:rPr sz="3400" b="1" spc="-10" dirty="0">
                <a:solidFill>
                  <a:srgbClr val="FFFFFF"/>
                </a:solidFill>
                <a:latin typeface="Times New Roman"/>
                <a:cs typeface="Times New Roman"/>
              </a:rPr>
              <a:t>DEP</a:t>
            </a:r>
            <a:r>
              <a:rPr sz="3400" b="1" spc="-60" dirty="0">
                <a:solidFill>
                  <a:srgbClr val="FFFFFF"/>
                </a:solidFill>
                <a:latin typeface="Times New Roman"/>
                <a:cs typeface="Times New Roman"/>
              </a:rPr>
              <a:t>L</a:t>
            </a:r>
            <a:r>
              <a:rPr sz="3400" b="1" spc="-114" dirty="0">
                <a:solidFill>
                  <a:srgbClr val="FFFFFF"/>
                </a:solidFill>
                <a:latin typeface="Times New Roman"/>
                <a:cs typeface="Times New Roman"/>
              </a:rPr>
              <a:t>O</a:t>
            </a:r>
            <a:r>
              <a:rPr sz="3400" b="1" spc="-5" dirty="0">
                <a:solidFill>
                  <a:srgbClr val="FFFFFF"/>
                </a:solidFill>
                <a:latin typeface="Times New Roman"/>
                <a:cs typeface="Times New Roman"/>
              </a:rPr>
              <a:t>YEMENT  </a:t>
            </a:r>
            <a:r>
              <a:rPr sz="3400" b="1" spc="-30" dirty="0">
                <a:solidFill>
                  <a:srgbClr val="FFFFFF"/>
                </a:solidFill>
                <a:latin typeface="Times New Roman"/>
                <a:cs typeface="Times New Roman"/>
              </a:rPr>
              <a:t>FLOW</a:t>
            </a:r>
            <a:endParaRPr sz="3400">
              <a:latin typeface="Times New Roman"/>
              <a:cs typeface="Times New Roman"/>
            </a:endParaRPr>
          </a:p>
        </p:txBody>
      </p:sp>
      <p:sp>
        <p:nvSpPr>
          <p:cNvPr id="8" name="object 8"/>
          <p:cNvSpPr txBox="1"/>
          <p:nvPr/>
        </p:nvSpPr>
        <p:spPr>
          <a:xfrm>
            <a:off x="4660519" y="1791563"/>
            <a:ext cx="1356995" cy="1047750"/>
          </a:xfrm>
          <a:prstGeom prst="rect">
            <a:avLst/>
          </a:prstGeom>
          <a:solidFill>
            <a:srgbClr val="333E50"/>
          </a:solidFill>
          <a:ln w="12700">
            <a:solidFill>
              <a:srgbClr val="172C51"/>
            </a:solidFill>
          </a:ln>
        </p:spPr>
        <p:txBody>
          <a:bodyPr vert="horz" wrap="square" lIns="0" tIns="23495" rIns="0" bIns="0" rtlCol="0">
            <a:spAutoFit/>
          </a:bodyPr>
          <a:lstStyle/>
          <a:p>
            <a:pPr marL="101600" marR="92710" indent="-635" algn="ctr">
              <a:lnSpc>
                <a:spcPct val="100000"/>
              </a:lnSpc>
              <a:spcBef>
                <a:spcPts val="185"/>
              </a:spcBef>
            </a:pPr>
            <a:r>
              <a:rPr sz="1600" b="1" spc="-10" dirty="0">
                <a:solidFill>
                  <a:srgbClr val="FFFFFF"/>
                </a:solidFill>
                <a:latin typeface="Times New Roman"/>
                <a:cs typeface="Times New Roman"/>
              </a:rPr>
              <a:t>Data </a:t>
            </a:r>
            <a:r>
              <a:rPr sz="1600" b="1" spc="-5" dirty="0">
                <a:solidFill>
                  <a:srgbClr val="FFFFFF"/>
                </a:solidFill>
                <a:latin typeface="Times New Roman"/>
                <a:cs typeface="Times New Roman"/>
              </a:rPr>
              <a:t> Collection, </a:t>
            </a:r>
            <a:r>
              <a:rPr sz="1600" b="1" dirty="0">
                <a:solidFill>
                  <a:srgbClr val="FFFFFF"/>
                </a:solidFill>
                <a:latin typeface="Times New Roman"/>
                <a:cs typeface="Times New Roman"/>
              </a:rPr>
              <a:t> </a:t>
            </a:r>
            <a:r>
              <a:rPr sz="1600" b="1" spc="-10" dirty="0">
                <a:solidFill>
                  <a:srgbClr val="FFFFFF"/>
                </a:solidFill>
                <a:latin typeface="Times New Roman"/>
                <a:cs typeface="Times New Roman"/>
              </a:rPr>
              <a:t>Exploration</a:t>
            </a:r>
            <a:r>
              <a:rPr sz="1600" b="1" spc="-45" dirty="0">
                <a:solidFill>
                  <a:srgbClr val="FFFFFF"/>
                </a:solidFill>
                <a:latin typeface="Times New Roman"/>
                <a:cs typeface="Times New Roman"/>
              </a:rPr>
              <a:t> </a:t>
            </a:r>
            <a:r>
              <a:rPr sz="1600" b="1" spc="-5" dirty="0">
                <a:solidFill>
                  <a:srgbClr val="FFFFFF"/>
                </a:solidFill>
                <a:latin typeface="Times New Roman"/>
                <a:cs typeface="Times New Roman"/>
              </a:rPr>
              <a:t>&amp; </a:t>
            </a:r>
            <a:r>
              <a:rPr sz="1600" b="1" spc="-350" dirty="0">
                <a:solidFill>
                  <a:srgbClr val="FFFFFF"/>
                </a:solidFill>
                <a:latin typeface="Times New Roman"/>
                <a:cs typeface="Times New Roman"/>
              </a:rPr>
              <a:t> </a:t>
            </a:r>
            <a:r>
              <a:rPr sz="1600" b="1" spc="-5" dirty="0">
                <a:solidFill>
                  <a:srgbClr val="FFFFFF"/>
                </a:solidFill>
                <a:latin typeface="Times New Roman"/>
                <a:cs typeface="Times New Roman"/>
              </a:rPr>
              <a:t>Cleaning</a:t>
            </a:r>
            <a:endParaRPr sz="1600" dirty="0">
              <a:latin typeface="Times New Roman"/>
              <a:cs typeface="Times New Roman"/>
            </a:endParaRPr>
          </a:p>
        </p:txBody>
      </p:sp>
      <p:sp>
        <p:nvSpPr>
          <p:cNvPr id="9" name="object 9"/>
          <p:cNvSpPr txBox="1"/>
          <p:nvPr/>
        </p:nvSpPr>
        <p:spPr>
          <a:xfrm>
            <a:off x="4660519" y="3067532"/>
            <a:ext cx="1356995" cy="948337"/>
          </a:xfrm>
          <a:prstGeom prst="rect">
            <a:avLst/>
          </a:prstGeom>
          <a:solidFill>
            <a:srgbClr val="385622"/>
          </a:solidFill>
          <a:ln w="12700">
            <a:solidFill>
              <a:srgbClr val="172C51"/>
            </a:solidFill>
          </a:ln>
        </p:spPr>
        <p:txBody>
          <a:bodyPr vert="horz" wrap="square" lIns="0" tIns="85725" rIns="0" bIns="0" rtlCol="0">
            <a:spAutoFit/>
          </a:bodyPr>
          <a:lstStyle/>
          <a:p>
            <a:pPr marL="205104" marR="196215" indent="-1270" algn="ctr">
              <a:lnSpc>
                <a:spcPct val="100000"/>
              </a:lnSpc>
              <a:spcBef>
                <a:spcPts val="675"/>
              </a:spcBef>
            </a:pPr>
            <a:r>
              <a:rPr sz="1400" b="1" spc="-5" dirty="0">
                <a:solidFill>
                  <a:srgbClr val="FFFFFF"/>
                </a:solidFill>
                <a:latin typeface="Times New Roman"/>
                <a:cs typeface="Times New Roman"/>
              </a:rPr>
              <a:t>Data Pre- </a:t>
            </a:r>
            <a:r>
              <a:rPr sz="1400" b="1" dirty="0">
                <a:solidFill>
                  <a:srgbClr val="FFFFFF"/>
                </a:solidFill>
                <a:latin typeface="Times New Roman"/>
                <a:cs typeface="Times New Roman"/>
              </a:rPr>
              <a:t> </a:t>
            </a:r>
            <a:r>
              <a:rPr sz="1400" b="1" spc="-5" dirty="0">
                <a:solidFill>
                  <a:srgbClr val="FFFFFF"/>
                </a:solidFill>
                <a:latin typeface="Times New Roman"/>
                <a:cs typeface="Times New Roman"/>
              </a:rPr>
              <a:t>P</a:t>
            </a:r>
            <a:r>
              <a:rPr sz="1400" b="1" spc="-15" dirty="0">
                <a:solidFill>
                  <a:srgbClr val="FFFFFF"/>
                </a:solidFill>
                <a:latin typeface="Times New Roman"/>
                <a:cs typeface="Times New Roman"/>
              </a:rPr>
              <a:t>r</a:t>
            </a:r>
            <a:r>
              <a:rPr sz="1400" b="1" dirty="0">
                <a:solidFill>
                  <a:srgbClr val="FFFFFF"/>
                </a:solidFill>
                <a:latin typeface="Times New Roman"/>
                <a:cs typeface="Times New Roman"/>
              </a:rPr>
              <a:t>oce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s</a:t>
            </a:r>
            <a:r>
              <a:rPr sz="1400" b="1" spc="5" dirty="0">
                <a:solidFill>
                  <a:srgbClr val="FFFFFF"/>
                </a:solidFill>
                <a:latin typeface="Times New Roman"/>
                <a:cs typeface="Times New Roman"/>
              </a:rPr>
              <a:t>i</a:t>
            </a:r>
            <a:r>
              <a:rPr sz="1400" b="1" dirty="0">
                <a:solidFill>
                  <a:srgbClr val="FFFFFF"/>
                </a:solidFill>
                <a:latin typeface="Times New Roman"/>
                <a:cs typeface="Times New Roman"/>
              </a:rPr>
              <a:t>ng</a:t>
            </a:r>
            <a:r>
              <a:rPr sz="1400" b="1" spc="-35" dirty="0">
                <a:solidFill>
                  <a:srgbClr val="FFFFFF"/>
                </a:solidFill>
                <a:latin typeface="Times New Roman"/>
                <a:cs typeface="Times New Roman"/>
              </a:rPr>
              <a:t> </a:t>
            </a:r>
            <a:r>
              <a:rPr sz="1400" b="1" dirty="0">
                <a:solidFill>
                  <a:srgbClr val="FFFFFF"/>
                </a:solidFill>
                <a:latin typeface="Times New Roman"/>
                <a:cs typeface="Times New Roman"/>
              </a:rPr>
              <a:t>&amp;  </a:t>
            </a:r>
            <a:r>
              <a:rPr sz="1400" b="1" spc="-10" dirty="0">
                <a:solidFill>
                  <a:srgbClr val="FFFFFF"/>
                </a:solidFill>
                <a:latin typeface="Times New Roman"/>
                <a:cs typeface="Times New Roman"/>
              </a:rPr>
              <a:t>Feature </a:t>
            </a:r>
            <a:r>
              <a:rPr sz="1400" b="1" spc="-5" dirty="0">
                <a:solidFill>
                  <a:srgbClr val="FFFFFF"/>
                </a:solidFill>
                <a:latin typeface="Times New Roman"/>
                <a:cs typeface="Times New Roman"/>
              </a:rPr>
              <a:t> </a:t>
            </a:r>
            <a:r>
              <a:rPr sz="1400" b="1" dirty="0">
                <a:solidFill>
                  <a:srgbClr val="FFFFFF"/>
                </a:solidFill>
                <a:latin typeface="Times New Roman"/>
                <a:cs typeface="Times New Roman"/>
              </a:rPr>
              <a:t>Engineering</a:t>
            </a:r>
            <a:endParaRPr sz="1400" dirty="0">
              <a:latin typeface="Times New Roman"/>
              <a:cs typeface="Times New Roman"/>
            </a:endParaRPr>
          </a:p>
        </p:txBody>
      </p:sp>
      <p:grpSp>
        <p:nvGrpSpPr>
          <p:cNvPr id="10" name="object 10"/>
          <p:cNvGrpSpPr/>
          <p:nvPr/>
        </p:nvGrpSpPr>
        <p:grpSpPr>
          <a:xfrm>
            <a:off x="6301104" y="2790698"/>
            <a:ext cx="2156460" cy="1605915"/>
            <a:chOff x="6301104" y="2790698"/>
            <a:chExt cx="2156460" cy="1605915"/>
          </a:xfrm>
        </p:grpSpPr>
        <p:sp>
          <p:nvSpPr>
            <p:cNvPr id="11" name="object 11"/>
            <p:cNvSpPr/>
            <p:nvPr/>
          </p:nvSpPr>
          <p:spPr>
            <a:xfrm>
              <a:off x="6307454" y="2797048"/>
              <a:ext cx="2143760" cy="1593215"/>
            </a:xfrm>
            <a:custGeom>
              <a:avLst/>
              <a:gdLst/>
              <a:ahLst/>
              <a:cxnLst/>
              <a:rect l="l" t="t" r="r" b="b"/>
              <a:pathLst>
                <a:path w="2143759" h="1593214">
                  <a:moveTo>
                    <a:pt x="1071626" y="0"/>
                  </a:moveTo>
                  <a:lnTo>
                    <a:pt x="0" y="796543"/>
                  </a:lnTo>
                  <a:lnTo>
                    <a:pt x="1071626" y="1593214"/>
                  </a:lnTo>
                  <a:lnTo>
                    <a:pt x="2143379" y="796543"/>
                  </a:lnTo>
                  <a:lnTo>
                    <a:pt x="1071626" y="0"/>
                  </a:lnTo>
                  <a:close/>
                </a:path>
              </a:pathLst>
            </a:custGeom>
            <a:solidFill>
              <a:srgbClr val="843B0C"/>
            </a:solidFill>
          </p:spPr>
          <p:txBody>
            <a:bodyPr wrap="square" lIns="0" tIns="0" rIns="0" bIns="0" rtlCol="0" anchor="t"/>
            <a:lstStyle/>
            <a:p>
              <a:pPr algn="ctr"/>
              <a:endParaRPr>
                <a:latin typeface="Times New Roman"/>
                <a:cs typeface="Times New Roman"/>
              </a:endParaRPr>
            </a:p>
          </p:txBody>
        </p:sp>
        <p:sp>
          <p:nvSpPr>
            <p:cNvPr id="12" name="object 12"/>
            <p:cNvSpPr/>
            <p:nvPr/>
          </p:nvSpPr>
          <p:spPr>
            <a:xfrm>
              <a:off x="6307454" y="2797048"/>
              <a:ext cx="2143760" cy="1593215"/>
            </a:xfrm>
            <a:custGeom>
              <a:avLst/>
              <a:gdLst/>
              <a:ahLst/>
              <a:cxnLst/>
              <a:rect l="l" t="t" r="r" b="b"/>
              <a:pathLst>
                <a:path w="2143759" h="1593214">
                  <a:moveTo>
                    <a:pt x="0" y="796543"/>
                  </a:moveTo>
                  <a:lnTo>
                    <a:pt x="1071626" y="0"/>
                  </a:lnTo>
                  <a:lnTo>
                    <a:pt x="2143379" y="796543"/>
                  </a:lnTo>
                  <a:lnTo>
                    <a:pt x="1071626" y="1593214"/>
                  </a:lnTo>
                  <a:lnTo>
                    <a:pt x="0" y="796543"/>
                  </a:lnTo>
                  <a:close/>
                </a:path>
              </a:pathLst>
            </a:custGeom>
            <a:ln w="12700">
              <a:solidFill>
                <a:srgbClr val="172C51"/>
              </a:solidFill>
            </a:ln>
          </p:spPr>
          <p:txBody>
            <a:bodyPr wrap="square" lIns="0" tIns="0" rIns="0" bIns="0" rtlCol="0" anchor="t"/>
            <a:lstStyle/>
            <a:p>
              <a:pPr algn="ctr"/>
              <a:endParaRPr>
                <a:latin typeface="Times New Roman"/>
                <a:cs typeface="Times New Roman"/>
              </a:endParaRPr>
            </a:p>
          </p:txBody>
        </p:sp>
      </p:grpSp>
      <p:sp>
        <p:nvSpPr>
          <p:cNvPr id="13" name="object 13"/>
          <p:cNvSpPr txBox="1"/>
          <p:nvPr/>
        </p:nvSpPr>
        <p:spPr>
          <a:xfrm>
            <a:off x="6937375" y="2954654"/>
            <a:ext cx="885825" cy="1243289"/>
          </a:xfrm>
          <a:prstGeom prst="rect">
            <a:avLst/>
          </a:prstGeom>
        </p:spPr>
        <p:txBody>
          <a:bodyPr vert="horz" wrap="square" lIns="0" tIns="12065" rIns="0" bIns="0" rtlCol="0">
            <a:spAutoFit/>
          </a:bodyPr>
          <a:lstStyle/>
          <a:p>
            <a:pPr marL="12700" marR="5080" indent="-1270" algn="ctr">
              <a:lnSpc>
                <a:spcPct val="100000"/>
              </a:lnSpc>
              <a:spcBef>
                <a:spcPts val="95"/>
              </a:spcBef>
            </a:pPr>
            <a:r>
              <a:rPr sz="1600" b="1" spc="-10" dirty="0">
                <a:solidFill>
                  <a:srgbClr val="FFFFFF"/>
                </a:solidFill>
                <a:latin typeface="Times New Roman"/>
                <a:cs typeface="Times New Roman"/>
              </a:rPr>
              <a:t>Data </a:t>
            </a:r>
            <a:r>
              <a:rPr sz="1600" b="1" spc="-5" dirty="0">
                <a:solidFill>
                  <a:srgbClr val="FFFFFF"/>
                </a:solidFill>
                <a:latin typeface="Times New Roman"/>
                <a:cs typeface="Times New Roman"/>
              </a:rPr>
              <a:t> Modeling </a:t>
            </a:r>
            <a:r>
              <a:rPr sz="1600" b="1" dirty="0">
                <a:solidFill>
                  <a:srgbClr val="FFFFFF"/>
                </a:solidFill>
                <a:latin typeface="Times New Roman"/>
                <a:cs typeface="Times New Roman"/>
              </a:rPr>
              <a:t> </a:t>
            </a:r>
            <a:r>
              <a:rPr sz="1600" b="1" spc="-5" dirty="0">
                <a:solidFill>
                  <a:srgbClr val="FFFFFF"/>
                </a:solidFill>
                <a:latin typeface="Times New Roman"/>
                <a:cs typeface="Times New Roman"/>
              </a:rPr>
              <a:t>Selection </a:t>
            </a:r>
            <a:r>
              <a:rPr sz="1600" b="1" dirty="0">
                <a:solidFill>
                  <a:srgbClr val="FFFFFF"/>
                </a:solidFill>
                <a:latin typeface="Times New Roman"/>
                <a:cs typeface="Times New Roman"/>
              </a:rPr>
              <a:t> </a:t>
            </a:r>
            <a:r>
              <a:rPr sz="1600" b="1" spc="-5" dirty="0">
                <a:solidFill>
                  <a:srgbClr val="FFFFFF"/>
                </a:solidFill>
                <a:latin typeface="Times New Roman"/>
                <a:cs typeface="Times New Roman"/>
              </a:rPr>
              <a:t>&amp;</a:t>
            </a:r>
            <a:r>
              <a:rPr sz="1600" b="1" spc="-70" dirty="0">
                <a:solidFill>
                  <a:srgbClr val="FFFFFF"/>
                </a:solidFill>
                <a:latin typeface="Times New Roman"/>
                <a:cs typeface="Times New Roman"/>
              </a:rPr>
              <a:t> </a:t>
            </a:r>
            <a:r>
              <a:rPr sz="1600" b="1" spc="-20" dirty="0">
                <a:solidFill>
                  <a:srgbClr val="FFFFFF"/>
                </a:solidFill>
                <a:latin typeface="Times New Roman"/>
                <a:cs typeface="Times New Roman"/>
              </a:rPr>
              <a:t>Training</a:t>
            </a:r>
            <a:endParaRPr sz="1600">
              <a:latin typeface="Times New Roman"/>
              <a:cs typeface="Times New Roman"/>
            </a:endParaRPr>
          </a:p>
        </p:txBody>
      </p:sp>
      <p:sp>
        <p:nvSpPr>
          <p:cNvPr id="14" name="object 14"/>
          <p:cNvSpPr txBox="1"/>
          <p:nvPr/>
        </p:nvSpPr>
        <p:spPr>
          <a:xfrm>
            <a:off x="8635238" y="3077438"/>
            <a:ext cx="1356995" cy="1132361"/>
          </a:xfrm>
          <a:prstGeom prst="rect">
            <a:avLst/>
          </a:prstGeom>
          <a:solidFill>
            <a:srgbClr val="C55A11"/>
          </a:solidFill>
          <a:ln w="12700">
            <a:solidFill>
              <a:srgbClr val="172C51"/>
            </a:solidFill>
          </a:ln>
        </p:spPr>
        <p:txBody>
          <a:bodyPr vert="horz" wrap="square" lIns="0" tIns="146050" rIns="0" bIns="0" rtlCol="0">
            <a:spAutoFit/>
          </a:bodyPr>
          <a:lstStyle/>
          <a:p>
            <a:pPr marL="127635" marR="119380" algn="ctr">
              <a:lnSpc>
                <a:spcPct val="100000"/>
              </a:lnSpc>
              <a:spcBef>
                <a:spcPts val="1150"/>
              </a:spcBef>
            </a:pPr>
            <a:r>
              <a:rPr sz="1600" b="1" spc="-40" dirty="0">
                <a:solidFill>
                  <a:srgbClr val="FFFFFF"/>
                </a:solidFill>
                <a:latin typeface="Times New Roman"/>
                <a:cs typeface="Times New Roman"/>
              </a:rPr>
              <a:t>E</a:t>
            </a:r>
            <a:r>
              <a:rPr sz="1600" b="1" spc="-30" dirty="0">
                <a:solidFill>
                  <a:srgbClr val="FFFFFF"/>
                </a:solidFill>
                <a:latin typeface="Times New Roman"/>
                <a:cs typeface="Times New Roman"/>
              </a:rPr>
              <a:t>v</a:t>
            </a:r>
            <a:r>
              <a:rPr sz="1600" b="1" spc="-5" dirty="0">
                <a:solidFill>
                  <a:srgbClr val="FFFFFF"/>
                </a:solidFill>
                <a:latin typeface="Times New Roman"/>
                <a:cs typeface="Times New Roman"/>
              </a:rPr>
              <a:t>a</a:t>
            </a:r>
            <a:r>
              <a:rPr sz="1600" b="1" dirty="0">
                <a:solidFill>
                  <a:srgbClr val="FFFFFF"/>
                </a:solidFill>
                <a:latin typeface="Times New Roman"/>
                <a:cs typeface="Times New Roman"/>
              </a:rPr>
              <a:t>l</a:t>
            </a:r>
            <a:r>
              <a:rPr sz="1600" b="1" spc="-10" dirty="0">
                <a:solidFill>
                  <a:srgbClr val="FFFFFF"/>
                </a:solidFill>
                <a:latin typeface="Times New Roman"/>
                <a:cs typeface="Times New Roman"/>
              </a:rPr>
              <a:t>u</a:t>
            </a:r>
            <a:r>
              <a:rPr sz="1600" b="1" spc="-15" dirty="0">
                <a:solidFill>
                  <a:srgbClr val="FFFFFF"/>
                </a:solidFill>
                <a:latin typeface="Times New Roman"/>
                <a:cs typeface="Times New Roman"/>
              </a:rPr>
              <a:t>a</a:t>
            </a:r>
            <a:r>
              <a:rPr sz="1600" b="1" spc="-5" dirty="0">
                <a:solidFill>
                  <a:srgbClr val="FFFFFF"/>
                </a:solidFill>
                <a:latin typeface="Times New Roman"/>
                <a:cs typeface="Times New Roman"/>
              </a:rPr>
              <a:t>ti</a:t>
            </a:r>
            <a:r>
              <a:rPr sz="1600" b="1" dirty="0">
                <a:solidFill>
                  <a:srgbClr val="FFFFFF"/>
                </a:solidFill>
                <a:latin typeface="Times New Roman"/>
                <a:cs typeface="Times New Roman"/>
              </a:rPr>
              <a:t>o</a:t>
            </a:r>
            <a:r>
              <a:rPr sz="1600" b="1" spc="-5" dirty="0">
                <a:solidFill>
                  <a:srgbClr val="FFFFFF"/>
                </a:solidFill>
                <a:latin typeface="Times New Roman"/>
                <a:cs typeface="Times New Roman"/>
              </a:rPr>
              <a:t>n</a:t>
            </a:r>
            <a:r>
              <a:rPr sz="1600" b="1" spc="-20" dirty="0">
                <a:solidFill>
                  <a:srgbClr val="FFFFFF"/>
                </a:solidFill>
                <a:latin typeface="Times New Roman"/>
                <a:cs typeface="Times New Roman"/>
              </a:rPr>
              <a:t> </a:t>
            </a:r>
            <a:r>
              <a:rPr sz="1600" b="1" spc="-5" dirty="0">
                <a:solidFill>
                  <a:srgbClr val="FFFFFF"/>
                </a:solidFill>
                <a:latin typeface="Times New Roman"/>
                <a:cs typeface="Times New Roman"/>
              </a:rPr>
              <a:t>of  </a:t>
            </a:r>
            <a:r>
              <a:rPr sz="1600" b="1" spc="-10" dirty="0">
                <a:solidFill>
                  <a:srgbClr val="FFFFFF"/>
                </a:solidFill>
                <a:latin typeface="Times New Roman"/>
                <a:cs typeface="Times New Roman"/>
              </a:rPr>
              <a:t>Model</a:t>
            </a:r>
            <a:r>
              <a:rPr sz="1600" b="1" dirty="0">
                <a:solidFill>
                  <a:srgbClr val="FFFFFF"/>
                </a:solidFill>
                <a:latin typeface="Times New Roman"/>
                <a:cs typeface="Times New Roman"/>
              </a:rPr>
              <a:t> </a:t>
            </a:r>
            <a:r>
              <a:rPr sz="1600" b="1" spc="-5" dirty="0">
                <a:solidFill>
                  <a:srgbClr val="FFFFFF"/>
                </a:solidFill>
                <a:latin typeface="Times New Roman"/>
                <a:cs typeface="Times New Roman"/>
              </a:rPr>
              <a:t>&amp; </a:t>
            </a:r>
            <a:r>
              <a:rPr sz="1600" b="1" dirty="0">
                <a:solidFill>
                  <a:srgbClr val="FFFFFF"/>
                </a:solidFill>
                <a:latin typeface="Times New Roman"/>
                <a:cs typeface="Times New Roman"/>
              </a:rPr>
              <a:t> </a:t>
            </a:r>
            <a:r>
              <a:rPr sz="1600" b="1" spc="-10" dirty="0">
                <a:solidFill>
                  <a:srgbClr val="FFFFFF"/>
                </a:solidFill>
                <a:latin typeface="Times New Roman"/>
                <a:cs typeface="Times New Roman"/>
              </a:rPr>
              <a:t>Optimization</a:t>
            </a:r>
            <a:endParaRPr sz="1600">
              <a:latin typeface="Times New Roman"/>
              <a:cs typeface="Times New Roman"/>
            </a:endParaRPr>
          </a:p>
        </p:txBody>
      </p:sp>
      <p:sp>
        <p:nvSpPr>
          <p:cNvPr id="15" name="object 15"/>
          <p:cNvSpPr txBox="1"/>
          <p:nvPr/>
        </p:nvSpPr>
        <p:spPr>
          <a:xfrm>
            <a:off x="10336148" y="3077565"/>
            <a:ext cx="1356995" cy="773930"/>
          </a:xfrm>
          <a:prstGeom prst="rect">
            <a:avLst/>
          </a:prstGeom>
          <a:solidFill>
            <a:srgbClr val="2E5496"/>
          </a:solidFill>
          <a:ln w="12700">
            <a:solidFill>
              <a:srgbClr val="172C51"/>
            </a:solidFill>
          </a:ln>
        </p:spPr>
        <p:txBody>
          <a:bodyPr vert="horz" wrap="square" lIns="0" tIns="4445" rIns="0" bIns="0" rtlCol="0" anchor="t">
            <a:spAutoFit/>
          </a:bodyPr>
          <a:lstStyle/>
          <a:p>
            <a:pPr algn="ctr">
              <a:lnSpc>
                <a:spcPct val="100000"/>
              </a:lnSpc>
              <a:spcBef>
                <a:spcPts val="35"/>
              </a:spcBef>
            </a:pPr>
            <a:endParaRPr lang="en-US" sz="1800">
              <a:latin typeface="Times New Roman"/>
              <a:cs typeface="Times New Roman"/>
            </a:endParaRPr>
          </a:p>
          <a:p>
            <a:pPr marL="161290" marR="151130" indent="243840" algn="ctr">
              <a:lnSpc>
                <a:spcPct val="100000"/>
              </a:lnSpc>
            </a:pPr>
            <a:r>
              <a:rPr sz="1600" b="1" spc="-10" dirty="0">
                <a:solidFill>
                  <a:srgbClr val="FFFFFF"/>
                </a:solidFill>
                <a:latin typeface="Times New Roman"/>
                <a:cs typeface="Times New Roman"/>
              </a:rPr>
              <a:t>Model </a:t>
            </a:r>
            <a:r>
              <a:rPr sz="1600" b="1" spc="-5" dirty="0">
                <a:solidFill>
                  <a:srgbClr val="FFFFFF"/>
                </a:solidFill>
                <a:latin typeface="Times New Roman"/>
                <a:cs typeface="Times New Roman"/>
              </a:rPr>
              <a:t> </a:t>
            </a:r>
            <a:r>
              <a:rPr sz="1600" b="1" spc="-10" dirty="0">
                <a:solidFill>
                  <a:srgbClr val="FFFFFF"/>
                </a:solidFill>
                <a:latin typeface="Times New Roman"/>
                <a:cs typeface="Times New Roman"/>
              </a:rPr>
              <a:t>Deplo</a:t>
            </a:r>
            <a:r>
              <a:rPr sz="1600" b="1" spc="-15" dirty="0">
                <a:solidFill>
                  <a:srgbClr val="FFFFFF"/>
                </a:solidFill>
                <a:latin typeface="Times New Roman"/>
                <a:cs typeface="Times New Roman"/>
              </a:rPr>
              <a:t>y</a:t>
            </a:r>
            <a:r>
              <a:rPr sz="1600" b="1" spc="-10" dirty="0">
                <a:solidFill>
                  <a:srgbClr val="FFFFFF"/>
                </a:solidFill>
                <a:latin typeface="Times New Roman"/>
                <a:cs typeface="Times New Roman"/>
              </a:rPr>
              <a:t>me</a:t>
            </a:r>
            <a:r>
              <a:rPr sz="1600" b="1" spc="-25" dirty="0">
                <a:solidFill>
                  <a:srgbClr val="FFFFFF"/>
                </a:solidFill>
                <a:latin typeface="Times New Roman"/>
                <a:cs typeface="Times New Roman"/>
              </a:rPr>
              <a:t>n</a:t>
            </a:r>
            <a:r>
              <a:rPr sz="1600" b="1" spc="-5" dirty="0">
                <a:solidFill>
                  <a:srgbClr val="FFFFFF"/>
                </a:solidFill>
                <a:latin typeface="Times New Roman"/>
                <a:cs typeface="Times New Roman"/>
              </a:rPr>
              <a:t>t</a:t>
            </a:r>
            <a:endParaRPr sz="1600">
              <a:latin typeface="Times New Roman"/>
              <a:cs typeface="Times New Roman"/>
            </a:endParaRPr>
          </a:p>
        </p:txBody>
      </p:sp>
      <p:grpSp>
        <p:nvGrpSpPr>
          <p:cNvPr id="16" name="object 16"/>
          <p:cNvGrpSpPr/>
          <p:nvPr/>
        </p:nvGrpSpPr>
        <p:grpSpPr>
          <a:xfrm>
            <a:off x="10536301" y="4536185"/>
            <a:ext cx="942340" cy="912494"/>
            <a:chOff x="10536301" y="4536185"/>
            <a:chExt cx="942340" cy="912494"/>
          </a:xfrm>
        </p:grpSpPr>
        <p:sp>
          <p:nvSpPr>
            <p:cNvPr id="17" name="object 17"/>
            <p:cNvSpPr/>
            <p:nvPr/>
          </p:nvSpPr>
          <p:spPr>
            <a:xfrm>
              <a:off x="10542651" y="4542535"/>
              <a:ext cx="929640" cy="899794"/>
            </a:xfrm>
            <a:custGeom>
              <a:avLst/>
              <a:gdLst/>
              <a:ahLst/>
              <a:cxnLst/>
              <a:rect l="l" t="t" r="r" b="b"/>
              <a:pathLst>
                <a:path w="929640" h="899795">
                  <a:moveTo>
                    <a:pt x="464566" y="0"/>
                  </a:moveTo>
                  <a:lnTo>
                    <a:pt x="417072" y="2322"/>
                  </a:lnTo>
                  <a:lnTo>
                    <a:pt x="370949" y="9140"/>
                  </a:lnTo>
                  <a:lnTo>
                    <a:pt x="326430" y="20225"/>
                  </a:lnTo>
                  <a:lnTo>
                    <a:pt x="283749" y="35353"/>
                  </a:lnTo>
                  <a:lnTo>
                    <a:pt x="243140" y="54297"/>
                  </a:lnTo>
                  <a:lnTo>
                    <a:pt x="204837" y="76831"/>
                  </a:lnTo>
                  <a:lnTo>
                    <a:pt x="169072" y="102728"/>
                  </a:lnTo>
                  <a:lnTo>
                    <a:pt x="136080" y="131762"/>
                  </a:lnTo>
                  <a:lnTo>
                    <a:pt x="106094" y="163707"/>
                  </a:lnTo>
                  <a:lnTo>
                    <a:pt x="79349" y="198338"/>
                  </a:lnTo>
                  <a:lnTo>
                    <a:pt x="56077" y="235427"/>
                  </a:lnTo>
                  <a:lnTo>
                    <a:pt x="36512" y="274748"/>
                  </a:lnTo>
                  <a:lnTo>
                    <a:pt x="20888" y="316076"/>
                  </a:lnTo>
                  <a:lnTo>
                    <a:pt x="9439" y="359183"/>
                  </a:lnTo>
                  <a:lnTo>
                    <a:pt x="2398" y="403845"/>
                  </a:lnTo>
                  <a:lnTo>
                    <a:pt x="0" y="449833"/>
                  </a:lnTo>
                  <a:lnTo>
                    <a:pt x="2398" y="495822"/>
                  </a:lnTo>
                  <a:lnTo>
                    <a:pt x="9439" y="540484"/>
                  </a:lnTo>
                  <a:lnTo>
                    <a:pt x="20888" y="583591"/>
                  </a:lnTo>
                  <a:lnTo>
                    <a:pt x="36512" y="624919"/>
                  </a:lnTo>
                  <a:lnTo>
                    <a:pt x="56077" y="664240"/>
                  </a:lnTo>
                  <a:lnTo>
                    <a:pt x="79349" y="701329"/>
                  </a:lnTo>
                  <a:lnTo>
                    <a:pt x="106094" y="735960"/>
                  </a:lnTo>
                  <a:lnTo>
                    <a:pt x="136080" y="767905"/>
                  </a:lnTo>
                  <a:lnTo>
                    <a:pt x="169072" y="796939"/>
                  </a:lnTo>
                  <a:lnTo>
                    <a:pt x="204837" y="822836"/>
                  </a:lnTo>
                  <a:lnTo>
                    <a:pt x="243140" y="845370"/>
                  </a:lnTo>
                  <a:lnTo>
                    <a:pt x="283749" y="864314"/>
                  </a:lnTo>
                  <a:lnTo>
                    <a:pt x="326430" y="879442"/>
                  </a:lnTo>
                  <a:lnTo>
                    <a:pt x="370949" y="890527"/>
                  </a:lnTo>
                  <a:lnTo>
                    <a:pt x="417072" y="897345"/>
                  </a:lnTo>
                  <a:lnTo>
                    <a:pt x="464566" y="899667"/>
                  </a:lnTo>
                  <a:lnTo>
                    <a:pt x="512059" y="897345"/>
                  </a:lnTo>
                  <a:lnTo>
                    <a:pt x="558182" y="890527"/>
                  </a:lnTo>
                  <a:lnTo>
                    <a:pt x="602701" y="879442"/>
                  </a:lnTo>
                  <a:lnTo>
                    <a:pt x="645382" y="864314"/>
                  </a:lnTo>
                  <a:lnTo>
                    <a:pt x="685991" y="845370"/>
                  </a:lnTo>
                  <a:lnTo>
                    <a:pt x="724294" y="822836"/>
                  </a:lnTo>
                  <a:lnTo>
                    <a:pt x="760059" y="796939"/>
                  </a:lnTo>
                  <a:lnTo>
                    <a:pt x="793051" y="767905"/>
                  </a:lnTo>
                  <a:lnTo>
                    <a:pt x="823037" y="735960"/>
                  </a:lnTo>
                  <a:lnTo>
                    <a:pt x="849782" y="701329"/>
                  </a:lnTo>
                  <a:lnTo>
                    <a:pt x="873054" y="664240"/>
                  </a:lnTo>
                  <a:lnTo>
                    <a:pt x="892619" y="624919"/>
                  </a:lnTo>
                  <a:lnTo>
                    <a:pt x="908243" y="583591"/>
                  </a:lnTo>
                  <a:lnTo>
                    <a:pt x="919692" y="540484"/>
                  </a:lnTo>
                  <a:lnTo>
                    <a:pt x="926733" y="495822"/>
                  </a:lnTo>
                  <a:lnTo>
                    <a:pt x="929131" y="449833"/>
                  </a:lnTo>
                  <a:lnTo>
                    <a:pt x="926733" y="403845"/>
                  </a:lnTo>
                  <a:lnTo>
                    <a:pt x="919692" y="359183"/>
                  </a:lnTo>
                  <a:lnTo>
                    <a:pt x="908243" y="316076"/>
                  </a:lnTo>
                  <a:lnTo>
                    <a:pt x="892619" y="274748"/>
                  </a:lnTo>
                  <a:lnTo>
                    <a:pt x="873054" y="235427"/>
                  </a:lnTo>
                  <a:lnTo>
                    <a:pt x="849782" y="198338"/>
                  </a:lnTo>
                  <a:lnTo>
                    <a:pt x="823037" y="163707"/>
                  </a:lnTo>
                  <a:lnTo>
                    <a:pt x="793051" y="131762"/>
                  </a:lnTo>
                  <a:lnTo>
                    <a:pt x="760059" y="102728"/>
                  </a:lnTo>
                  <a:lnTo>
                    <a:pt x="724294" y="76831"/>
                  </a:lnTo>
                  <a:lnTo>
                    <a:pt x="685991" y="54297"/>
                  </a:lnTo>
                  <a:lnTo>
                    <a:pt x="645382" y="35353"/>
                  </a:lnTo>
                  <a:lnTo>
                    <a:pt x="602701" y="20225"/>
                  </a:lnTo>
                  <a:lnTo>
                    <a:pt x="558182" y="9140"/>
                  </a:lnTo>
                  <a:lnTo>
                    <a:pt x="512059" y="2322"/>
                  </a:lnTo>
                  <a:lnTo>
                    <a:pt x="464566" y="0"/>
                  </a:lnTo>
                  <a:close/>
                </a:path>
              </a:pathLst>
            </a:custGeom>
            <a:solidFill>
              <a:srgbClr val="4471C4"/>
            </a:solidFill>
          </p:spPr>
          <p:txBody>
            <a:bodyPr wrap="square" lIns="0" tIns="0" rIns="0" bIns="0" rtlCol="0"/>
            <a:lstStyle/>
            <a:p>
              <a:endParaRPr>
                <a:latin typeface="Times New Roman"/>
                <a:cs typeface="Times New Roman"/>
              </a:endParaRPr>
            </a:p>
          </p:txBody>
        </p:sp>
        <p:sp>
          <p:nvSpPr>
            <p:cNvPr id="18" name="object 18"/>
            <p:cNvSpPr/>
            <p:nvPr/>
          </p:nvSpPr>
          <p:spPr>
            <a:xfrm>
              <a:off x="10542651" y="4542535"/>
              <a:ext cx="929640" cy="899794"/>
            </a:xfrm>
            <a:custGeom>
              <a:avLst/>
              <a:gdLst/>
              <a:ahLst/>
              <a:cxnLst/>
              <a:rect l="l" t="t" r="r" b="b"/>
              <a:pathLst>
                <a:path w="929640" h="899795">
                  <a:moveTo>
                    <a:pt x="0" y="449833"/>
                  </a:moveTo>
                  <a:lnTo>
                    <a:pt x="2398" y="403845"/>
                  </a:lnTo>
                  <a:lnTo>
                    <a:pt x="9439" y="359183"/>
                  </a:lnTo>
                  <a:lnTo>
                    <a:pt x="20888" y="316076"/>
                  </a:lnTo>
                  <a:lnTo>
                    <a:pt x="36512" y="274748"/>
                  </a:lnTo>
                  <a:lnTo>
                    <a:pt x="56077" y="235427"/>
                  </a:lnTo>
                  <a:lnTo>
                    <a:pt x="79349" y="198338"/>
                  </a:lnTo>
                  <a:lnTo>
                    <a:pt x="106094" y="163707"/>
                  </a:lnTo>
                  <a:lnTo>
                    <a:pt x="136080" y="131762"/>
                  </a:lnTo>
                  <a:lnTo>
                    <a:pt x="169072" y="102728"/>
                  </a:lnTo>
                  <a:lnTo>
                    <a:pt x="204837" y="76831"/>
                  </a:lnTo>
                  <a:lnTo>
                    <a:pt x="243140" y="54297"/>
                  </a:lnTo>
                  <a:lnTo>
                    <a:pt x="283749" y="35353"/>
                  </a:lnTo>
                  <a:lnTo>
                    <a:pt x="326430" y="20225"/>
                  </a:lnTo>
                  <a:lnTo>
                    <a:pt x="370949" y="9140"/>
                  </a:lnTo>
                  <a:lnTo>
                    <a:pt x="417072" y="2322"/>
                  </a:lnTo>
                  <a:lnTo>
                    <a:pt x="464566" y="0"/>
                  </a:lnTo>
                  <a:lnTo>
                    <a:pt x="512059" y="2322"/>
                  </a:lnTo>
                  <a:lnTo>
                    <a:pt x="558182" y="9140"/>
                  </a:lnTo>
                  <a:lnTo>
                    <a:pt x="602701" y="20225"/>
                  </a:lnTo>
                  <a:lnTo>
                    <a:pt x="645382" y="35353"/>
                  </a:lnTo>
                  <a:lnTo>
                    <a:pt x="685991" y="54297"/>
                  </a:lnTo>
                  <a:lnTo>
                    <a:pt x="724294" y="76831"/>
                  </a:lnTo>
                  <a:lnTo>
                    <a:pt x="760059" y="102728"/>
                  </a:lnTo>
                  <a:lnTo>
                    <a:pt x="793051" y="131762"/>
                  </a:lnTo>
                  <a:lnTo>
                    <a:pt x="823037" y="163707"/>
                  </a:lnTo>
                  <a:lnTo>
                    <a:pt x="849782" y="198338"/>
                  </a:lnTo>
                  <a:lnTo>
                    <a:pt x="873054" y="235427"/>
                  </a:lnTo>
                  <a:lnTo>
                    <a:pt x="892619" y="274748"/>
                  </a:lnTo>
                  <a:lnTo>
                    <a:pt x="908243" y="316076"/>
                  </a:lnTo>
                  <a:lnTo>
                    <a:pt x="919692" y="359183"/>
                  </a:lnTo>
                  <a:lnTo>
                    <a:pt x="926733" y="403845"/>
                  </a:lnTo>
                  <a:lnTo>
                    <a:pt x="929131" y="449833"/>
                  </a:lnTo>
                  <a:lnTo>
                    <a:pt x="926733" y="495822"/>
                  </a:lnTo>
                  <a:lnTo>
                    <a:pt x="919692" y="540484"/>
                  </a:lnTo>
                  <a:lnTo>
                    <a:pt x="908243" y="583591"/>
                  </a:lnTo>
                  <a:lnTo>
                    <a:pt x="892619" y="624919"/>
                  </a:lnTo>
                  <a:lnTo>
                    <a:pt x="873054" y="664240"/>
                  </a:lnTo>
                  <a:lnTo>
                    <a:pt x="849782" y="701329"/>
                  </a:lnTo>
                  <a:lnTo>
                    <a:pt x="823037" y="735960"/>
                  </a:lnTo>
                  <a:lnTo>
                    <a:pt x="793051" y="767905"/>
                  </a:lnTo>
                  <a:lnTo>
                    <a:pt x="760059" y="796939"/>
                  </a:lnTo>
                  <a:lnTo>
                    <a:pt x="724294" y="822836"/>
                  </a:lnTo>
                  <a:lnTo>
                    <a:pt x="685991" y="845370"/>
                  </a:lnTo>
                  <a:lnTo>
                    <a:pt x="645382" y="864314"/>
                  </a:lnTo>
                  <a:lnTo>
                    <a:pt x="602701" y="879442"/>
                  </a:lnTo>
                  <a:lnTo>
                    <a:pt x="558182" y="890527"/>
                  </a:lnTo>
                  <a:lnTo>
                    <a:pt x="512059" y="897345"/>
                  </a:lnTo>
                  <a:lnTo>
                    <a:pt x="464566" y="899667"/>
                  </a:lnTo>
                  <a:lnTo>
                    <a:pt x="417072" y="897345"/>
                  </a:lnTo>
                  <a:lnTo>
                    <a:pt x="370949" y="890527"/>
                  </a:lnTo>
                  <a:lnTo>
                    <a:pt x="326430" y="879442"/>
                  </a:lnTo>
                  <a:lnTo>
                    <a:pt x="283749" y="864314"/>
                  </a:lnTo>
                  <a:lnTo>
                    <a:pt x="243140" y="845370"/>
                  </a:lnTo>
                  <a:lnTo>
                    <a:pt x="204837" y="822836"/>
                  </a:lnTo>
                  <a:lnTo>
                    <a:pt x="169072" y="796939"/>
                  </a:lnTo>
                  <a:lnTo>
                    <a:pt x="136080" y="767905"/>
                  </a:lnTo>
                  <a:lnTo>
                    <a:pt x="106094" y="735960"/>
                  </a:lnTo>
                  <a:lnTo>
                    <a:pt x="79349" y="701329"/>
                  </a:lnTo>
                  <a:lnTo>
                    <a:pt x="56077" y="664240"/>
                  </a:lnTo>
                  <a:lnTo>
                    <a:pt x="36512" y="624919"/>
                  </a:lnTo>
                  <a:lnTo>
                    <a:pt x="20888" y="583591"/>
                  </a:lnTo>
                  <a:lnTo>
                    <a:pt x="9439" y="540484"/>
                  </a:lnTo>
                  <a:lnTo>
                    <a:pt x="2398" y="495822"/>
                  </a:lnTo>
                  <a:lnTo>
                    <a:pt x="0" y="449833"/>
                  </a:lnTo>
                  <a:close/>
                </a:path>
              </a:pathLst>
            </a:custGeom>
            <a:ln w="12700">
              <a:solidFill>
                <a:srgbClr val="172C51"/>
              </a:solidFill>
            </a:ln>
          </p:spPr>
          <p:txBody>
            <a:bodyPr wrap="square" lIns="0" tIns="0" rIns="0" bIns="0" rtlCol="0"/>
            <a:lstStyle/>
            <a:p>
              <a:endParaRPr>
                <a:latin typeface="Times New Roman"/>
                <a:cs typeface="Times New Roman"/>
              </a:endParaRPr>
            </a:p>
          </p:txBody>
        </p:sp>
      </p:grpSp>
      <p:sp>
        <p:nvSpPr>
          <p:cNvPr id="19" name="object 19"/>
          <p:cNvSpPr txBox="1"/>
          <p:nvPr/>
        </p:nvSpPr>
        <p:spPr>
          <a:xfrm>
            <a:off x="10672041" y="4851249"/>
            <a:ext cx="683547" cy="289823"/>
          </a:xfrm>
          <a:prstGeom prst="rect">
            <a:avLst/>
          </a:prstGeom>
        </p:spPr>
        <p:txBody>
          <a:bodyPr vert="horz" wrap="square" lIns="0" tIns="12700" rIns="0" bIns="0" rtlCol="0" anchor="t">
            <a:spAutoFit/>
          </a:bodyPr>
          <a:lstStyle/>
          <a:p>
            <a:pPr marL="12700" algn="ctr">
              <a:lnSpc>
                <a:spcPct val="100000"/>
              </a:lnSpc>
              <a:spcBef>
                <a:spcPts val="100"/>
              </a:spcBef>
            </a:pPr>
            <a:r>
              <a:rPr sz="1800" b="1" dirty="0">
                <a:solidFill>
                  <a:srgbClr val="FFFFFF"/>
                </a:solidFill>
                <a:latin typeface="Times New Roman"/>
                <a:cs typeface="Times New Roman"/>
              </a:rPr>
              <a:t>U</a:t>
            </a:r>
            <a:r>
              <a:rPr sz="1800" b="1" spc="5" dirty="0">
                <a:solidFill>
                  <a:srgbClr val="FFFFFF"/>
                </a:solidFill>
                <a:latin typeface="Times New Roman"/>
                <a:cs typeface="Times New Roman"/>
              </a:rPr>
              <a:t>se</a:t>
            </a:r>
            <a:r>
              <a:rPr sz="1800" b="1" dirty="0">
                <a:solidFill>
                  <a:srgbClr val="FFFFFF"/>
                </a:solidFill>
                <a:latin typeface="Times New Roman"/>
                <a:cs typeface="Times New Roman"/>
              </a:rPr>
              <a:t>r</a:t>
            </a:r>
            <a:endParaRPr sz="1800" dirty="0">
              <a:latin typeface="Times New Roman"/>
              <a:cs typeface="Times New Roman"/>
            </a:endParaRPr>
          </a:p>
        </p:txBody>
      </p:sp>
      <p:grpSp>
        <p:nvGrpSpPr>
          <p:cNvPr id="20" name="object 20"/>
          <p:cNvGrpSpPr/>
          <p:nvPr/>
        </p:nvGrpSpPr>
        <p:grpSpPr>
          <a:xfrm>
            <a:off x="4838446" y="568705"/>
            <a:ext cx="1001394" cy="956310"/>
            <a:chOff x="4838446" y="568705"/>
            <a:chExt cx="1001394" cy="956310"/>
          </a:xfrm>
        </p:grpSpPr>
        <p:sp>
          <p:nvSpPr>
            <p:cNvPr id="21" name="object 21"/>
            <p:cNvSpPr/>
            <p:nvPr/>
          </p:nvSpPr>
          <p:spPr>
            <a:xfrm>
              <a:off x="4844796" y="575055"/>
              <a:ext cx="988694" cy="943610"/>
            </a:xfrm>
            <a:custGeom>
              <a:avLst/>
              <a:gdLst/>
              <a:ahLst/>
              <a:cxnLst/>
              <a:rect l="l" t="t" r="r" b="b"/>
              <a:pathLst>
                <a:path w="988695" h="943610">
                  <a:moveTo>
                    <a:pt x="494156" y="0"/>
                  </a:moveTo>
                  <a:lnTo>
                    <a:pt x="427101" y="1434"/>
                  </a:lnTo>
                  <a:lnTo>
                    <a:pt x="362787" y="5613"/>
                  </a:lnTo>
                  <a:lnTo>
                    <a:pt x="301805" y="12350"/>
                  </a:lnTo>
                  <a:lnTo>
                    <a:pt x="244743" y="21458"/>
                  </a:lnTo>
                  <a:lnTo>
                    <a:pt x="192189" y="32749"/>
                  </a:lnTo>
                  <a:lnTo>
                    <a:pt x="144732" y="46037"/>
                  </a:lnTo>
                  <a:lnTo>
                    <a:pt x="102961" y="61135"/>
                  </a:lnTo>
                  <a:lnTo>
                    <a:pt x="67465" y="77855"/>
                  </a:lnTo>
                  <a:lnTo>
                    <a:pt x="17651" y="115417"/>
                  </a:lnTo>
                  <a:lnTo>
                    <a:pt x="0" y="157226"/>
                  </a:lnTo>
                  <a:lnTo>
                    <a:pt x="0" y="786257"/>
                  </a:lnTo>
                  <a:lnTo>
                    <a:pt x="17651" y="828065"/>
                  </a:lnTo>
                  <a:lnTo>
                    <a:pt x="67465" y="865627"/>
                  </a:lnTo>
                  <a:lnTo>
                    <a:pt x="102961" y="882347"/>
                  </a:lnTo>
                  <a:lnTo>
                    <a:pt x="144732" y="897445"/>
                  </a:lnTo>
                  <a:lnTo>
                    <a:pt x="192189" y="910733"/>
                  </a:lnTo>
                  <a:lnTo>
                    <a:pt x="244743" y="922024"/>
                  </a:lnTo>
                  <a:lnTo>
                    <a:pt x="301805" y="931132"/>
                  </a:lnTo>
                  <a:lnTo>
                    <a:pt x="362787" y="937869"/>
                  </a:lnTo>
                  <a:lnTo>
                    <a:pt x="427101" y="942048"/>
                  </a:lnTo>
                  <a:lnTo>
                    <a:pt x="494156" y="943483"/>
                  </a:lnTo>
                  <a:lnTo>
                    <a:pt x="561183" y="942048"/>
                  </a:lnTo>
                  <a:lnTo>
                    <a:pt x="625472" y="937869"/>
                  </a:lnTo>
                  <a:lnTo>
                    <a:pt x="686435" y="931132"/>
                  </a:lnTo>
                  <a:lnTo>
                    <a:pt x="743481" y="922024"/>
                  </a:lnTo>
                  <a:lnTo>
                    <a:pt x="796023" y="910733"/>
                  </a:lnTo>
                  <a:lnTo>
                    <a:pt x="843470" y="897445"/>
                  </a:lnTo>
                  <a:lnTo>
                    <a:pt x="885234" y="882347"/>
                  </a:lnTo>
                  <a:lnTo>
                    <a:pt x="920726" y="865627"/>
                  </a:lnTo>
                  <a:lnTo>
                    <a:pt x="970536" y="828065"/>
                  </a:lnTo>
                  <a:lnTo>
                    <a:pt x="988187" y="786257"/>
                  </a:lnTo>
                  <a:lnTo>
                    <a:pt x="988187" y="157226"/>
                  </a:lnTo>
                  <a:lnTo>
                    <a:pt x="970536" y="115417"/>
                  </a:lnTo>
                  <a:lnTo>
                    <a:pt x="920726" y="77855"/>
                  </a:lnTo>
                  <a:lnTo>
                    <a:pt x="885234" y="61135"/>
                  </a:lnTo>
                  <a:lnTo>
                    <a:pt x="843470" y="46037"/>
                  </a:lnTo>
                  <a:lnTo>
                    <a:pt x="796023" y="32749"/>
                  </a:lnTo>
                  <a:lnTo>
                    <a:pt x="743481" y="21458"/>
                  </a:lnTo>
                  <a:lnTo>
                    <a:pt x="686434" y="12350"/>
                  </a:lnTo>
                  <a:lnTo>
                    <a:pt x="625472" y="5613"/>
                  </a:lnTo>
                  <a:lnTo>
                    <a:pt x="561183" y="1434"/>
                  </a:lnTo>
                  <a:lnTo>
                    <a:pt x="494156" y="0"/>
                  </a:lnTo>
                  <a:close/>
                </a:path>
              </a:pathLst>
            </a:custGeom>
            <a:solidFill>
              <a:srgbClr val="ACB8C9"/>
            </a:solidFill>
          </p:spPr>
          <p:txBody>
            <a:bodyPr wrap="square" lIns="0" tIns="0" rIns="0" bIns="0" rtlCol="0"/>
            <a:lstStyle/>
            <a:p>
              <a:endParaRPr>
                <a:latin typeface="Times New Roman"/>
                <a:cs typeface="Times New Roman"/>
              </a:endParaRPr>
            </a:p>
          </p:txBody>
        </p:sp>
        <p:sp>
          <p:nvSpPr>
            <p:cNvPr id="22" name="object 22"/>
            <p:cNvSpPr/>
            <p:nvPr/>
          </p:nvSpPr>
          <p:spPr>
            <a:xfrm>
              <a:off x="4844796" y="575055"/>
              <a:ext cx="988694" cy="943610"/>
            </a:xfrm>
            <a:custGeom>
              <a:avLst/>
              <a:gdLst/>
              <a:ahLst/>
              <a:cxnLst/>
              <a:rect l="l" t="t" r="r" b="b"/>
              <a:pathLst>
                <a:path w="988695" h="943610">
                  <a:moveTo>
                    <a:pt x="988187" y="157226"/>
                  </a:moveTo>
                  <a:lnTo>
                    <a:pt x="970536" y="199034"/>
                  </a:lnTo>
                  <a:lnTo>
                    <a:pt x="920726" y="236596"/>
                  </a:lnTo>
                  <a:lnTo>
                    <a:pt x="885234" y="253316"/>
                  </a:lnTo>
                  <a:lnTo>
                    <a:pt x="843470" y="268414"/>
                  </a:lnTo>
                  <a:lnTo>
                    <a:pt x="796023" y="281702"/>
                  </a:lnTo>
                  <a:lnTo>
                    <a:pt x="743481" y="292993"/>
                  </a:lnTo>
                  <a:lnTo>
                    <a:pt x="686435" y="302101"/>
                  </a:lnTo>
                  <a:lnTo>
                    <a:pt x="625472" y="308838"/>
                  </a:lnTo>
                  <a:lnTo>
                    <a:pt x="561183" y="313017"/>
                  </a:lnTo>
                  <a:lnTo>
                    <a:pt x="494156" y="314452"/>
                  </a:lnTo>
                  <a:lnTo>
                    <a:pt x="427101" y="313017"/>
                  </a:lnTo>
                  <a:lnTo>
                    <a:pt x="362787" y="308838"/>
                  </a:lnTo>
                  <a:lnTo>
                    <a:pt x="301805" y="302101"/>
                  </a:lnTo>
                  <a:lnTo>
                    <a:pt x="244743" y="292993"/>
                  </a:lnTo>
                  <a:lnTo>
                    <a:pt x="192189" y="281702"/>
                  </a:lnTo>
                  <a:lnTo>
                    <a:pt x="144732" y="268414"/>
                  </a:lnTo>
                  <a:lnTo>
                    <a:pt x="102961" y="253316"/>
                  </a:lnTo>
                  <a:lnTo>
                    <a:pt x="67465" y="236596"/>
                  </a:lnTo>
                  <a:lnTo>
                    <a:pt x="17651" y="199034"/>
                  </a:lnTo>
                  <a:lnTo>
                    <a:pt x="4510" y="178567"/>
                  </a:lnTo>
                  <a:lnTo>
                    <a:pt x="0" y="157226"/>
                  </a:lnTo>
                </a:path>
                <a:path w="988695" h="943610">
                  <a:moveTo>
                    <a:pt x="0" y="157226"/>
                  </a:moveTo>
                  <a:lnTo>
                    <a:pt x="17651" y="115417"/>
                  </a:lnTo>
                  <a:lnTo>
                    <a:pt x="67465" y="77855"/>
                  </a:lnTo>
                  <a:lnTo>
                    <a:pt x="102961" y="61135"/>
                  </a:lnTo>
                  <a:lnTo>
                    <a:pt x="144732" y="46037"/>
                  </a:lnTo>
                  <a:lnTo>
                    <a:pt x="192189" y="32749"/>
                  </a:lnTo>
                  <a:lnTo>
                    <a:pt x="244743" y="21458"/>
                  </a:lnTo>
                  <a:lnTo>
                    <a:pt x="301805" y="12350"/>
                  </a:lnTo>
                  <a:lnTo>
                    <a:pt x="362787" y="5613"/>
                  </a:lnTo>
                  <a:lnTo>
                    <a:pt x="427101" y="1434"/>
                  </a:lnTo>
                  <a:lnTo>
                    <a:pt x="494156" y="0"/>
                  </a:lnTo>
                  <a:lnTo>
                    <a:pt x="561183" y="1434"/>
                  </a:lnTo>
                  <a:lnTo>
                    <a:pt x="625472" y="5613"/>
                  </a:lnTo>
                  <a:lnTo>
                    <a:pt x="686434" y="12350"/>
                  </a:lnTo>
                  <a:lnTo>
                    <a:pt x="743481" y="21458"/>
                  </a:lnTo>
                  <a:lnTo>
                    <a:pt x="796023" y="32749"/>
                  </a:lnTo>
                  <a:lnTo>
                    <a:pt x="843470" y="46037"/>
                  </a:lnTo>
                  <a:lnTo>
                    <a:pt x="885234" y="61135"/>
                  </a:lnTo>
                  <a:lnTo>
                    <a:pt x="920726" y="77855"/>
                  </a:lnTo>
                  <a:lnTo>
                    <a:pt x="970536" y="115417"/>
                  </a:lnTo>
                  <a:lnTo>
                    <a:pt x="988187" y="157226"/>
                  </a:lnTo>
                  <a:lnTo>
                    <a:pt x="988187" y="786257"/>
                  </a:lnTo>
                  <a:lnTo>
                    <a:pt x="970536" y="828065"/>
                  </a:lnTo>
                  <a:lnTo>
                    <a:pt x="920726" y="865627"/>
                  </a:lnTo>
                  <a:lnTo>
                    <a:pt x="885234" y="882347"/>
                  </a:lnTo>
                  <a:lnTo>
                    <a:pt x="843470" y="897445"/>
                  </a:lnTo>
                  <a:lnTo>
                    <a:pt x="796023" y="910733"/>
                  </a:lnTo>
                  <a:lnTo>
                    <a:pt x="743481" y="922024"/>
                  </a:lnTo>
                  <a:lnTo>
                    <a:pt x="686435" y="931132"/>
                  </a:lnTo>
                  <a:lnTo>
                    <a:pt x="625472" y="937869"/>
                  </a:lnTo>
                  <a:lnTo>
                    <a:pt x="561183" y="942048"/>
                  </a:lnTo>
                  <a:lnTo>
                    <a:pt x="494156" y="943483"/>
                  </a:lnTo>
                  <a:lnTo>
                    <a:pt x="427101" y="942048"/>
                  </a:lnTo>
                  <a:lnTo>
                    <a:pt x="362787" y="937869"/>
                  </a:lnTo>
                  <a:lnTo>
                    <a:pt x="301805" y="931132"/>
                  </a:lnTo>
                  <a:lnTo>
                    <a:pt x="244743" y="922024"/>
                  </a:lnTo>
                  <a:lnTo>
                    <a:pt x="192189" y="910733"/>
                  </a:lnTo>
                  <a:lnTo>
                    <a:pt x="144732" y="897445"/>
                  </a:lnTo>
                  <a:lnTo>
                    <a:pt x="102961" y="882347"/>
                  </a:lnTo>
                  <a:lnTo>
                    <a:pt x="67465" y="865627"/>
                  </a:lnTo>
                  <a:lnTo>
                    <a:pt x="17651" y="828065"/>
                  </a:lnTo>
                  <a:lnTo>
                    <a:pt x="0" y="786257"/>
                  </a:lnTo>
                  <a:lnTo>
                    <a:pt x="0" y="157226"/>
                  </a:lnTo>
                  <a:close/>
                </a:path>
              </a:pathLst>
            </a:custGeom>
            <a:ln w="12700">
              <a:solidFill>
                <a:srgbClr val="172C51"/>
              </a:solidFill>
            </a:ln>
          </p:spPr>
          <p:txBody>
            <a:bodyPr wrap="square" lIns="0" tIns="0" rIns="0" bIns="0" rtlCol="0"/>
            <a:lstStyle/>
            <a:p>
              <a:endParaRPr>
                <a:latin typeface="Times New Roman"/>
                <a:cs typeface="Times New Roman"/>
              </a:endParaRPr>
            </a:p>
          </p:txBody>
        </p:sp>
      </p:grpSp>
      <p:sp>
        <p:nvSpPr>
          <p:cNvPr id="23" name="object 23"/>
          <p:cNvSpPr txBox="1">
            <a:spLocks noGrp="1"/>
          </p:cNvSpPr>
          <p:nvPr>
            <p:ph type="title"/>
          </p:nvPr>
        </p:nvSpPr>
        <p:spPr>
          <a:xfrm>
            <a:off x="4927472" y="826950"/>
            <a:ext cx="824865" cy="566822"/>
          </a:xfrm>
          <a:prstGeom prst="rect">
            <a:avLst/>
          </a:prstGeom>
        </p:spPr>
        <p:txBody>
          <a:bodyPr vert="horz" wrap="square" lIns="0" tIns="12700" rIns="0" bIns="0" rtlCol="0">
            <a:spAutoFit/>
          </a:bodyPr>
          <a:lstStyle/>
          <a:p>
            <a:pPr marL="12700" algn="ctr">
              <a:lnSpc>
                <a:spcPct val="100000"/>
              </a:lnSpc>
              <a:spcBef>
                <a:spcPts val="100"/>
              </a:spcBef>
            </a:pPr>
            <a:r>
              <a:rPr sz="1800" spc="-10" dirty="0">
                <a:latin typeface="Times New Roman"/>
                <a:cs typeface="Times New Roman"/>
              </a:rPr>
              <a:t>Data</a:t>
            </a:r>
            <a:r>
              <a:rPr sz="1800" spc="-85" dirty="0">
                <a:latin typeface="Times New Roman"/>
                <a:cs typeface="Times New Roman"/>
              </a:rPr>
              <a:t> </a:t>
            </a:r>
            <a:r>
              <a:rPr sz="1800" dirty="0">
                <a:latin typeface="Times New Roman"/>
                <a:cs typeface="Times New Roman"/>
              </a:rPr>
              <a:t>Set</a:t>
            </a:r>
            <a:endParaRPr lang="en-US" sz="1800" dirty="0">
              <a:latin typeface="Times New Roman"/>
              <a:cs typeface="Times New Roman"/>
            </a:endParaRPr>
          </a:p>
        </p:txBody>
      </p:sp>
      <p:sp>
        <p:nvSpPr>
          <p:cNvPr id="24" name="object 24"/>
          <p:cNvSpPr/>
          <p:nvPr/>
        </p:nvSpPr>
        <p:spPr>
          <a:xfrm>
            <a:off x="5300853" y="1518538"/>
            <a:ext cx="76200" cy="273050"/>
          </a:xfrm>
          <a:custGeom>
            <a:avLst/>
            <a:gdLst/>
            <a:ahLst/>
            <a:cxnLst/>
            <a:rect l="l" t="t" r="r" b="b"/>
            <a:pathLst>
              <a:path w="76200" h="273050">
                <a:moveTo>
                  <a:pt x="34925" y="196850"/>
                </a:moveTo>
                <a:lnTo>
                  <a:pt x="0" y="196850"/>
                </a:lnTo>
                <a:lnTo>
                  <a:pt x="38100" y="273050"/>
                </a:lnTo>
                <a:lnTo>
                  <a:pt x="69850" y="209550"/>
                </a:lnTo>
                <a:lnTo>
                  <a:pt x="34925" y="209550"/>
                </a:lnTo>
                <a:lnTo>
                  <a:pt x="34925" y="196850"/>
                </a:lnTo>
                <a:close/>
              </a:path>
              <a:path w="76200" h="273050">
                <a:moveTo>
                  <a:pt x="41275" y="0"/>
                </a:moveTo>
                <a:lnTo>
                  <a:pt x="34925" y="0"/>
                </a:lnTo>
                <a:lnTo>
                  <a:pt x="34925" y="209550"/>
                </a:lnTo>
                <a:lnTo>
                  <a:pt x="41275" y="209550"/>
                </a:lnTo>
                <a:lnTo>
                  <a:pt x="41275" y="0"/>
                </a:lnTo>
                <a:close/>
              </a:path>
              <a:path w="76200" h="273050">
                <a:moveTo>
                  <a:pt x="76200" y="196850"/>
                </a:moveTo>
                <a:lnTo>
                  <a:pt x="41275" y="196850"/>
                </a:lnTo>
                <a:lnTo>
                  <a:pt x="41275" y="209550"/>
                </a:lnTo>
                <a:lnTo>
                  <a:pt x="69850" y="209550"/>
                </a:lnTo>
                <a:lnTo>
                  <a:pt x="76200" y="196850"/>
                </a:lnTo>
                <a:close/>
              </a:path>
            </a:pathLst>
          </a:custGeom>
          <a:solidFill>
            <a:srgbClr val="4471C4"/>
          </a:solidFill>
        </p:spPr>
        <p:txBody>
          <a:bodyPr wrap="square" lIns="0" tIns="0" rIns="0" bIns="0" rtlCol="0"/>
          <a:lstStyle/>
          <a:p>
            <a:endParaRPr>
              <a:latin typeface="Times New Roman"/>
              <a:cs typeface="Times New Roman"/>
            </a:endParaRPr>
          </a:p>
        </p:txBody>
      </p:sp>
      <p:pic>
        <p:nvPicPr>
          <p:cNvPr id="25" name="object 25"/>
          <p:cNvPicPr/>
          <p:nvPr/>
        </p:nvPicPr>
        <p:blipFill>
          <a:blip r:embed="rId2" cstate="print"/>
          <a:stretch>
            <a:fillRect/>
          </a:stretch>
        </p:blipFill>
        <p:spPr>
          <a:xfrm>
            <a:off x="5300853" y="2838704"/>
            <a:ext cx="76200" cy="228726"/>
          </a:xfrm>
          <a:prstGeom prst="rect">
            <a:avLst/>
          </a:prstGeom>
        </p:spPr>
      </p:pic>
      <p:grpSp>
        <p:nvGrpSpPr>
          <p:cNvPr id="26" name="object 26"/>
          <p:cNvGrpSpPr/>
          <p:nvPr/>
        </p:nvGrpSpPr>
        <p:grpSpPr>
          <a:xfrm>
            <a:off x="6017259" y="3554857"/>
            <a:ext cx="2618105" cy="81280"/>
            <a:chOff x="6017259" y="3554857"/>
            <a:chExt cx="2618105" cy="81280"/>
          </a:xfrm>
        </p:grpSpPr>
        <p:sp>
          <p:nvSpPr>
            <p:cNvPr id="27" name="object 27"/>
            <p:cNvSpPr/>
            <p:nvPr/>
          </p:nvSpPr>
          <p:spPr>
            <a:xfrm>
              <a:off x="6017259" y="3554857"/>
              <a:ext cx="290195" cy="76200"/>
            </a:xfrm>
            <a:custGeom>
              <a:avLst/>
              <a:gdLst/>
              <a:ahLst/>
              <a:cxnLst/>
              <a:rect l="l" t="t" r="r" b="b"/>
              <a:pathLst>
                <a:path w="290195" h="76200">
                  <a:moveTo>
                    <a:pt x="214249" y="0"/>
                  </a:moveTo>
                  <a:lnTo>
                    <a:pt x="213957" y="34937"/>
                  </a:lnTo>
                  <a:lnTo>
                    <a:pt x="226694" y="35051"/>
                  </a:lnTo>
                  <a:lnTo>
                    <a:pt x="226567" y="41401"/>
                  </a:lnTo>
                  <a:lnTo>
                    <a:pt x="213903" y="41401"/>
                  </a:lnTo>
                  <a:lnTo>
                    <a:pt x="213613" y="76199"/>
                  </a:lnTo>
                  <a:lnTo>
                    <a:pt x="284625" y="41401"/>
                  </a:lnTo>
                  <a:lnTo>
                    <a:pt x="226567" y="41401"/>
                  </a:lnTo>
                  <a:lnTo>
                    <a:pt x="284857" y="41288"/>
                  </a:lnTo>
                  <a:lnTo>
                    <a:pt x="290067" y="38734"/>
                  </a:lnTo>
                  <a:lnTo>
                    <a:pt x="214249" y="0"/>
                  </a:lnTo>
                  <a:close/>
                </a:path>
                <a:path w="290195" h="76200">
                  <a:moveTo>
                    <a:pt x="213957" y="34937"/>
                  </a:moveTo>
                  <a:lnTo>
                    <a:pt x="213904" y="41288"/>
                  </a:lnTo>
                  <a:lnTo>
                    <a:pt x="226567" y="41401"/>
                  </a:lnTo>
                  <a:lnTo>
                    <a:pt x="226694" y="35051"/>
                  </a:lnTo>
                  <a:lnTo>
                    <a:pt x="213957" y="34937"/>
                  </a:lnTo>
                  <a:close/>
                </a:path>
                <a:path w="290195" h="76200">
                  <a:moveTo>
                    <a:pt x="126" y="33019"/>
                  </a:moveTo>
                  <a:lnTo>
                    <a:pt x="0" y="39369"/>
                  </a:lnTo>
                  <a:lnTo>
                    <a:pt x="213904" y="41288"/>
                  </a:lnTo>
                  <a:lnTo>
                    <a:pt x="213957" y="34937"/>
                  </a:lnTo>
                  <a:lnTo>
                    <a:pt x="126" y="33019"/>
                  </a:lnTo>
                  <a:close/>
                </a:path>
              </a:pathLst>
            </a:custGeom>
            <a:solidFill>
              <a:srgbClr val="4471C4"/>
            </a:solidFill>
          </p:spPr>
          <p:txBody>
            <a:bodyPr wrap="square" lIns="0" tIns="0" rIns="0" bIns="0" rtlCol="0"/>
            <a:lstStyle/>
            <a:p>
              <a:endParaRPr>
                <a:latin typeface="Times New Roman"/>
                <a:cs typeface="Times New Roman"/>
              </a:endParaRPr>
            </a:p>
          </p:txBody>
        </p:sp>
        <p:pic>
          <p:nvPicPr>
            <p:cNvPr id="28" name="object 28"/>
            <p:cNvPicPr/>
            <p:nvPr/>
          </p:nvPicPr>
          <p:blipFill>
            <a:blip r:embed="rId3" cstate="print"/>
            <a:stretch>
              <a:fillRect/>
            </a:stretch>
          </p:blipFill>
          <p:spPr>
            <a:xfrm>
              <a:off x="8450706" y="3559937"/>
              <a:ext cx="184531" cy="76073"/>
            </a:xfrm>
            <a:prstGeom prst="rect">
              <a:avLst/>
            </a:prstGeom>
          </p:spPr>
        </p:pic>
      </p:grpSp>
      <p:sp>
        <p:nvSpPr>
          <p:cNvPr id="29" name="object 29"/>
          <p:cNvSpPr/>
          <p:nvPr/>
        </p:nvSpPr>
        <p:spPr>
          <a:xfrm>
            <a:off x="9991979" y="3562984"/>
            <a:ext cx="344170" cy="76200"/>
          </a:xfrm>
          <a:custGeom>
            <a:avLst/>
            <a:gdLst/>
            <a:ahLst/>
            <a:cxnLst/>
            <a:rect l="l" t="t" r="r" b="b"/>
            <a:pathLst>
              <a:path w="344170" h="76200">
                <a:moveTo>
                  <a:pt x="267970" y="41269"/>
                </a:moveTo>
                <a:lnTo>
                  <a:pt x="267970" y="76200"/>
                </a:lnTo>
                <a:lnTo>
                  <a:pt x="338053" y="41275"/>
                </a:lnTo>
                <a:lnTo>
                  <a:pt x="267970" y="41269"/>
                </a:lnTo>
                <a:close/>
              </a:path>
              <a:path w="344170" h="76200">
                <a:moveTo>
                  <a:pt x="267970" y="34919"/>
                </a:moveTo>
                <a:lnTo>
                  <a:pt x="267970" y="41269"/>
                </a:lnTo>
                <a:lnTo>
                  <a:pt x="280670" y="41275"/>
                </a:lnTo>
                <a:lnTo>
                  <a:pt x="280670" y="34925"/>
                </a:lnTo>
                <a:lnTo>
                  <a:pt x="267970" y="34919"/>
                </a:lnTo>
                <a:close/>
              </a:path>
              <a:path w="344170" h="76200">
                <a:moveTo>
                  <a:pt x="267970" y="0"/>
                </a:moveTo>
                <a:lnTo>
                  <a:pt x="267970" y="34919"/>
                </a:lnTo>
                <a:lnTo>
                  <a:pt x="280670" y="34925"/>
                </a:lnTo>
                <a:lnTo>
                  <a:pt x="280670" y="41275"/>
                </a:lnTo>
                <a:lnTo>
                  <a:pt x="338065" y="41269"/>
                </a:lnTo>
                <a:lnTo>
                  <a:pt x="344170" y="38226"/>
                </a:lnTo>
                <a:lnTo>
                  <a:pt x="267970" y="0"/>
                </a:lnTo>
                <a:close/>
              </a:path>
              <a:path w="344170" h="76200">
                <a:moveTo>
                  <a:pt x="0" y="34798"/>
                </a:moveTo>
                <a:lnTo>
                  <a:pt x="0" y="41148"/>
                </a:lnTo>
                <a:lnTo>
                  <a:pt x="267970" y="41269"/>
                </a:lnTo>
                <a:lnTo>
                  <a:pt x="267970" y="34919"/>
                </a:lnTo>
                <a:lnTo>
                  <a:pt x="0" y="34798"/>
                </a:lnTo>
                <a:close/>
              </a:path>
            </a:pathLst>
          </a:custGeom>
          <a:solidFill>
            <a:srgbClr val="4471C4"/>
          </a:solidFill>
        </p:spPr>
        <p:txBody>
          <a:bodyPr wrap="square" lIns="0" tIns="0" rIns="0" bIns="0" rtlCol="0"/>
          <a:lstStyle/>
          <a:p>
            <a:endParaRPr>
              <a:latin typeface="Times New Roman"/>
              <a:cs typeface="Times New Roman"/>
            </a:endParaRPr>
          </a:p>
        </p:txBody>
      </p:sp>
      <p:sp>
        <p:nvSpPr>
          <p:cNvPr id="30" name="object 30"/>
          <p:cNvSpPr/>
          <p:nvPr/>
        </p:nvSpPr>
        <p:spPr>
          <a:xfrm>
            <a:off x="10970514" y="4124705"/>
            <a:ext cx="76200" cy="417830"/>
          </a:xfrm>
          <a:custGeom>
            <a:avLst/>
            <a:gdLst/>
            <a:ahLst/>
            <a:cxnLst/>
            <a:rect l="l" t="t" r="r" b="b"/>
            <a:pathLst>
              <a:path w="76200" h="417829">
                <a:moveTo>
                  <a:pt x="0" y="340995"/>
                </a:moveTo>
                <a:lnTo>
                  <a:pt x="36702" y="417830"/>
                </a:lnTo>
                <a:lnTo>
                  <a:pt x="69893" y="354330"/>
                </a:lnTo>
                <a:lnTo>
                  <a:pt x="41020" y="354330"/>
                </a:lnTo>
                <a:lnTo>
                  <a:pt x="34670" y="354203"/>
                </a:lnTo>
                <a:lnTo>
                  <a:pt x="34892" y="341576"/>
                </a:lnTo>
                <a:lnTo>
                  <a:pt x="0" y="340995"/>
                </a:lnTo>
                <a:close/>
              </a:path>
              <a:path w="76200" h="417829">
                <a:moveTo>
                  <a:pt x="34892" y="341576"/>
                </a:moveTo>
                <a:lnTo>
                  <a:pt x="34670" y="354203"/>
                </a:lnTo>
                <a:lnTo>
                  <a:pt x="41020" y="354330"/>
                </a:lnTo>
                <a:lnTo>
                  <a:pt x="41243" y="341682"/>
                </a:lnTo>
                <a:lnTo>
                  <a:pt x="34892" y="341576"/>
                </a:lnTo>
                <a:close/>
              </a:path>
              <a:path w="76200" h="417829">
                <a:moveTo>
                  <a:pt x="41243" y="341682"/>
                </a:moveTo>
                <a:lnTo>
                  <a:pt x="41020" y="354330"/>
                </a:lnTo>
                <a:lnTo>
                  <a:pt x="69893" y="354330"/>
                </a:lnTo>
                <a:lnTo>
                  <a:pt x="76200" y="342265"/>
                </a:lnTo>
                <a:lnTo>
                  <a:pt x="41243" y="341682"/>
                </a:lnTo>
                <a:close/>
              </a:path>
              <a:path w="76200" h="417829">
                <a:moveTo>
                  <a:pt x="40893" y="0"/>
                </a:moveTo>
                <a:lnTo>
                  <a:pt x="34892" y="341576"/>
                </a:lnTo>
                <a:lnTo>
                  <a:pt x="41243" y="341682"/>
                </a:lnTo>
                <a:lnTo>
                  <a:pt x="47243" y="127"/>
                </a:lnTo>
                <a:lnTo>
                  <a:pt x="40893" y="0"/>
                </a:lnTo>
                <a:close/>
              </a:path>
            </a:pathLst>
          </a:custGeom>
          <a:solidFill>
            <a:srgbClr val="4471C4"/>
          </a:solidFill>
        </p:spPr>
        <p:txBody>
          <a:bodyPr wrap="square" lIns="0" tIns="0" rIns="0" bIns="0" rtlCol="0"/>
          <a:lstStyle/>
          <a:p>
            <a:endParaRPr>
              <a:latin typeface="Times New Roman"/>
              <a:cs typeface="Times New Roman"/>
            </a:endParaRPr>
          </a:p>
        </p:txBody>
      </p:sp>
      <p:sp>
        <p:nvSpPr>
          <p:cNvPr id="31" name="Rectangle 30">
            <a:extLst>
              <a:ext uri="{FF2B5EF4-FFF2-40B4-BE49-F238E27FC236}">
                <a16:creationId xmlns:a16="http://schemas.microsoft.com/office/drawing/2014/main" id="{E576D35B-698D-4A0B-9049-1E1A28ABC68F}"/>
              </a:ext>
            </a:extLst>
          </p:cNvPr>
          <p:cNvSpPr/>
          <p:nvPr/>
        </p:nvSpPr>
        <p:spPr>
          <a:xfrm>
            <a:off x="363683" y="6124487"/>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7A2E3-AB95-FA9E-D2E3-B3A2173020CD}"/>
              </a:ext>
            </a:extLst>
          </p:cNvPr>
          <p:cNvSpPr>
            <a:spLocks noGrp="1"/>
          </p:cNvSpPr>
          <p:nvPr>
            <p:ph type="title"/>
          </p:nvPr>
        </p:nvSpPr>
        <p:spPr>
          <a:xfrm>
            <a:off x="466722" y="2437426"/>
            <a:ext cx="3201366" cy="1536926"/>
          </a:xfrm>
        </p:spPr>
        <p:txBody>
          <a:bodyPr vert="horz" lIns="91440" tIns="45720" rIns="91440" bIns="45720" rtlCol="0" anchor="b">
            <a:normAutofit/>
          </a:bodyPr>
          <a:lstStyle/>
          <a:p>
            <a:pPr algn="r"/>
            <a:r>
              <a:rPr lang="en-US" sz="4000" kern="1200" dirty="0">
                <a:solidFill>
                  <a:srgbClr val="FFFFFF"/>
                </a:solidFill>
                <a:latin typeface="Times New Roman"/>
                <a:cs typeface="Times New Roman"/>
              </a:rPr>
              <a:t>Dataset Overview</a:t>
            </a:r>
          </a:p>
        </p:txBody>
      </p:sp>
      <p:sp>
        <p:nvSpPr>
          <p:cNvPr id="3" name="Content Placeholder 2">
            <a:extLst>
              <a:ext uri="{FF2B5EF4-FFF2-40B4-BE49-F238E27FC236}">
                <a16:creationId xmlns:a16="http://schemas.microsoft.com/office/drawing/2014/main" id="{0DA5B1D3-32E0-E9F4-CE84-09AE918330BE}"/>
              </a:ext>
            </a:extLst>
          </p:cNvPr>
          <p:cNvSpPr>
            <a:spLocks noGrp="1"/>
          </p:cNvSpPr>
          <p:nvPr>
            <p:ph idx="1"/>
          </p:nvPr>
        </p:nvSpPr>
        <p:spPr>
          <a:xfrm>
            <a:off x="4461916" y="322909"/>
            <a:ext cx="7458861" cy="6253617"/>
          </a:xfrm>
        </p:spPr>
        <p:txBody>
          <a:bodyPr vert="horz" lIns="91440" tIns="45720" rIns="91440" bIns="45720" rtlCol="0" anchor="ctr">
            <a:noAutofit/>
          </a:bodyPr>
          <a:lstStyle/>
          <a:p>
            <a:r>
              <a:rPr lang="en-US" sz="2300" b="1" dirty="0">
                <a:solidFill>
                  <a:schemeClr val="tx1"/>
                </a:solidFill>
                <a:latin typeface="Times New Roman"/>
                <a:cs typeface="Times New Roman"/>
              </a:rPr>
              <a:t>Dataset Summary</a:t>
            </a:r>
            <a:r>
              <a:rPr lang="en-US" sz="2300" dirty="0">
                <a:solidFill>
                  <a:schemeClr val="tx1"/>
                </a:solidFill>
                <a:latin typeface="Times New Roman"/>
                <a:cs typeface="Times New Roman"/>
              </a:rPr>
              <a:t>:</a:t>
            </a:r>
          </a:p>
          <a:p>
            <a:pPr lvl="1"/>
            <a:r>
              <a:rPr lang="en-US" sz="2300" b="1" dirty="0">
                <a:solidFill>
                  <a:schemeClr val="tx1"/>
                </a:solidFill>
                <a:latin typeface="Times New Roman"/>
                <a:cs typeface="Times New Roman"/>
              </a:rPr>
              <a:t>Total Records</a:t>
            </a:r>
            <a:r>
              <a:rPr lang="en-US" sz="2300" dirty="0">
                <a:solidFill>
                  <a:schemeClr val="tx1"/>
                </a:solidFill>
                <a:latin typeface="Times New Roman"/>
                <a:cs typeface="Times New Roman"/>
              </a:rPr>
              <a:t>: 10,999 rows.</a:t>
            </a:r>
          </a:p>
          <a:p>
            <a:pPr lvl="1"/>
            <a:r>
              <a:rPr lang="en-US" sz="2300" b="1" dirty="0">
                <a:solidFill>
                  <a:schemeClr val="tx1"/>
                </a:solidFill>
                <a:latin typeface="Times New Roman"/>
                <a:cs typeface="Times New Roman"/>
              </a:rPr>
              <a:t>Features</a:t>
            </a:r>
            <a:r>
              <a:rPr lang="en-US" sz="2300" dirty="0">
                <a:solidFill>
                  <a:schemeClr val="tx1"/>
                </a:solidFill>
                <a:latin typeface="Times New Roman"/>
                <a:cs typeface="Times New Roman"/>
              </a:rPr>
              <a:t>: 12 columns including:</a:t>
            </a:r>
          </a:p>
          <a:p>
            <a:pPr lvl="2"/>
            <a:r>
              <a:rPr lang="en-US" sz="2300" dirty="0" err="1">
                <a:solidFill>
                  <a:schemeClr val="tx1"/>
                </a:solidFill>
                <a:latin typeface="Times New Roman"/>
                <a:cs typeface="Times New Roman"/>
              </a:rPr>
              <a:t>Warehouse_block</a:t>
            </a:r>
            <a:r>
              <a:rPr lang="en-US" sz="2300" dirty="0">
                <a:solidFill>
                  <a:schemeClr val="tx1"/>
                </a:solidFill>
                <a:latin typeface="Times New Roman"/>
                <a:cs typeface="Times New Roman"/>
              </a:rPr>
              <a:t>, </a:t>
            </a:r>
            <a:r>
              <a:rPr lang="en-US" sz="2300" dirty="0" err="1">
                <a:solidFill>
                  <a:schemeClr val="tx1"/>
                </a:solidFill>
                <a:latin typeface="Times New Roman"/>
                <a:cs typeface="Times New Roman"/>
              </a:rPr>
              <a:t>Mode_of_Shipment</a:t>
            </a:r>
            <a:r>
              <a:rPr lang="en-US" sz="2300" dirty="0">
                <a:solidFill>
                  <a:schemeClr val="tx1"/>
                </a:solidFill>
                <a:latin typeface="Times New Roman"/>
                <a:cs typeface="Times New Roman"/>
              </a:rPr>
              <a:t>, </a:t>
            </a:r>
            <a:r>
              <a:rPr lang="en-US" sz="2300" dirty="0" err="1">
                <a:solidFill>
                  <a:schemeClr val="tx1"/>
                </a:solidFill>
                <a:latin typeface="Times New Roman"/>
                <a:cs typeface="Times New Roman"/>
              </a:rPr>
              <a:t>Customer_care_calls</a:t>
            </a:r>
            <a:r>
              <a:rPr lang="en-US" sz="2300" dirty="0">
                <a:solidFill>
                  <a:schemeClr val="tx1"/>
                </a:solidFill>
                <a:latin typeface="Times New Roman"/>
                <a:cs typeface="Times New Roman"/>
              </a:rPr>
              <a:t>, </a:t>
            </a:r>
            <a:r>
              <a:rPr lang="en-US" sz="2300" dirty="0" err="1">
                <a:solidFill>
                  <a:schemeClr val="tx1"/>
                </a:solidFill>
                <a:latin typeface="Times New Roman"/>
                <a:cs typeface="Times New Roman"/>
              </a:rPr>
              <a:t>Cost_of_the_Product</a:t>
            </a:r>
            <a:r>
              <a:rPr lang="en-US" sz="2300" dirty="0">
                <a:solidFill>
                  <a:schemeClr val="tx1"/>
                </a:solidFill>
                <a:latin typeface="Times New Roman"/>
                <a:cs typeface="Times New Roman"/>
              </a:rPr>
              <a:t>, </a:t>
            </a:r>
            <a:r>
              <a:rPr lang="en-US" sz="2300" dirty="0" err="1">
                <a:solidFill>
                  <a:schemeClr val="tx1"/>
                </a:solidFill>
                <a:latin typeface="Times New Roman"/>
                <a:cs typeface="Times New Roman"/>
              </a:rPr>
              <a:t>Weight_in_gms</a:t>
            </a:r>
            <a:r>
              <a:rPr lang="en-US" sz="2300" dirty="0">
                <a:solidFill>
                  <a:schemeClr val="tx1"/>
                </a:solidFill>
                <a:latin typeface="Times New Roman"/>
                <a:cs typeface="Times New Roman"/>
              </a:rPr>
              <a:t>, and </a:t>
            </a:r>
            <a:r>
              <a:rPr lang="en-US" sz="2300" dirty="0" err="1">
                <a:solidFill>
                  <a:schemeClr val="tx1"/>
                </a:solidFill>
                <a:latin typeface="Times New Roman"/>
                <a:cs typeface="Times New Roman"/>
              </a:rPr>
              <a:t>Reached.on.Time_Y.N</a:t>
            </a:r>
            <a:r>
              <a:rPr lang="en-US" sz="2300" dirty="0">
                <a:solidFill>
                  <a:schemeClr val="tx1"/>
                </a:solidFill>
                <a:latin typeface="Times New Roman"/>
                <a:cs typeface="Times New Roman"/>
              </a:rPr>
              <a:t>.</a:t>
            </a:r>
          </a:p>
          <a:p>
            <a:pPr lvl="1"/>
            <a:r>
              <a:rPr lang="en-US" sz="2300" b="1" dirty="0">
                <a:solidFill>
                  <a:schemeClr val="tx1"/>
                </a:solidFill>
                <a:latin typeface="Times New Roman"/>
                <a:cs typeface="Times New Roman"/>
              </a:rPr>
              <a:t>Target Variable</a:t>
            </a:r>
            <a:r>
              <a:rPr lang="en-US" sz="2300" dirty="0">
                <a:solidFill>
                  <a:schemeClr val="tx1"/>
                </a:solidFill>
                <a:latin typeface="Times New Roman"/>
                <a:cs typeface="Times New Roman"/>
              </a:rPr>
              <a:t>: </a:t>
            </a:r>
            <a:r>
              <a:rPr lang="en-US" sz="2300" dirty="0" err="1">
                <a:solidFill>
                  <a:schemeClr val="tx1"/>
                </a:solidFill>
                <a:latin typeface="Times New Roman"/>
                <a:cs typeface="Times New Roman"/>
              </a:rPr>
              <a:t>Reached.on.Time.Y.N</a:t>
            </a:r>
            <a:r>
              <a:rPr lang="en-US" sz="2300" dirty="0">
                <a:solidFill>
                  <a:schemeClr val="tx1"/>
                </a:solidFill>
                <a:latin typeface="Times New Roman"/>
                <a:cs typeface="Times New Roman"/>
              </a:rPr>
              <a:t>                                           (1: On-time,   0: Delayed).</a:t>
            </a:r>
          </a:p>
          <a:p>
            <a:pPr lvl="1"/>
            <a:endParaRPr lang="en-US" sz="2300" dirty="0">
              <a:solidFill>
                <a:schemeClr val="tx1"/>
              </a:solidFill>
              <a:latin typeface="Times New Roman"/>
              <a:cs typeface="Times New Roman"/>
            </a:endParaRPr>
          </a:p>
          <a:p>
            <a:r>
              <a:rPr lang="en-US" sz="2300" b="1" dirty="0">
                <a:solidFill>
                  <a:schemeClr val="tx1"/>
                </a:solidFill>
                <a:latin typeface="Times New Roman"/>
                <a:cs typeface="Times New Roman"/>
              </a:rPr>
              <a:t>Key Attributes</a:t>
            </a:r>
            <a:r>
              <a:rPr lang="en-US" sz="2300" dirty="0">
                <a:solidFill>
                  <a:schemeClr val="tx1"/>
                </a:solidFill>
                <a:latin typeface="Times New Roman"/>
                <a:cs typeface="Times New Roman"/>
              </a:rPr>
              <a:t>:</a:t>
            </a:r>
          </a:p>
          <a:p>
            <a:pPr lvl="1"/>
            <a:r>
              <a:rPr lang="en-US" sz="2300" b="1" dirty="0" err="1">
                <a:solidFill>
                  <a:schemeClr val="tx1"/>
                </a:solidFill>
                <a:latin typeface="Times New Roman"/>
                <a:cs typeface="Times New Roman"/>
              </a:rPr>
              <a:t>Warehouse_block</a:t>
            </a:r>
            <a:r>
              <a:rPr lang="en-US" sz="2300" dirty="0">
                <a:solidFill>
                  <a:schemeClr val="tx1"/>
                </a:solidFill>
                <a:latin typeface="Times New Roman"/>
                <a:cs typeface="Times New Roman"/>
              </a:rPr>
              <a:t>: Source of the shipment (A to F).</a:t>
            </a:r>
          </a:p>
          <a:p>
            <a:pPr lvl="1"/>
            <a:r>
              <a:rPr lang="en-US" sz="2300" b="1" dirty="0" err="1">
                <a:solidFill>
                  <a:schemeClr val="tx1"/>
                </a:solidFill>
                <a:latin typeface="Times New Roman"/>
                <a:cs typeface="Times New Roman"/>
              </a:rPr>
              <a:t>Mode_of_Shipment</a:t>
            </a:r>
            <a:r>
              <a:rPr lang="en-US" sz="2300" dirty="0">
                <a:solidFill>
                  <a:schemeClr val="tx1"/>
                </a:solidFill>
                <a:latin typeface="Times New Roman"/>
                <a:cs typeface="Times New Roman"/>
              </a:rPr>
              <a:t>: Transport method (Ship, Flight, Road).</a:t>
            </a:r>
          </a:p>
          <a:p>
            <a:pPr lvl="1"/>
            <a:r>
              <a:rPr lang="en-US" sz="2300" b="1" dirty="0" err="1">
                <a:solidFill>
                  <a:schemeClr val="tx1"/>
                </a:solidFill>
                <a:latin typeface="Times New Roman"/>
                <a:cs typeface="Times New Roman"/>
              </a:rPr>
              <a:t>Discount_offered</a:t>
            </a:r>
            <a:r>
              <a:rPr lang="en-US" sz="2300" dirty="0">
                <a:solidFill>
                  <a:schemeClr val="tx1"/>
                </a:solidFill>
                <a:latin typeface="Times New Roman"/>
                <a:cs typeface="Times New Roman"/>
              </a:rPr>
              <a:t>: Promotional discounts.</a:t>
            </a:r>
          </a:p>
          <a:p>
            <a:pPr lvl="1"/>
            <a:r>
              <a:rPr lang="en-US" sz="2300" b="1" dirty="0" err="1">
                <a:solidFill>
                  <a:schemeClr val="tx1"/>
                </a:solidFill>
                <a:latin typeface="Times New Roman"/>
                <a:cs typeface="Times New Roman"/>
              </a:rPr>
              <a:t>Product_importance</a:t>
            </a:r>
            <a:r>
              <a:rPr lang="en-US" sz="2300" dirty="0">
                <a:solidFill>
                  <a:schemeClr val="tx1"/>
                </a:solidFill>
                <a:latin typeface="Times New Roman"/>
                <a:cs typeface="Times New Roman"/>
              </a:rPr>
              <a:t>: Importance level (low, medium, high).</a:t>
            </a:r>
          </a:p>
          <a:p>
            <a:endParaRPr lang="en-US" sz="2300" dirty="0">
              <a:solidFill>
                <a:schemeClr val="tx1"/>
              </a:solidFill>
              <a:latin typeface="Times New Roman"/>
              <a:cs typeface="Times New Roman"/>
            </a:endParaRPr>
          </a:p>
        </p:txBody>
      </p:sp>
    </p:spTree>
    <p:extLst>
      <p:ext uri="{BB962C8B-B14F-4D97-AF65-F5344CB8AC3E}">
        <p14:creationId xmlns:p14="http://schemas.microsoft.com/office/powerpoint/2010/main" val="336699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952B-388F-78F4-0FD1-0E09A3BCA411}"/>
              </a:ext>
            </a:extLst>
          </p:cNvPr>
          <p:cNvSpPr>
            <a:spLocks noGrp="1"/>
          </p:cNvSpPr>
          <p:nvPr>
            <p:ph type="title"/>
          </p:nvPr>
        </p:nvSpPr>
        <p:spPr/>
        <p:txBody>
          <a:bodyPr/>
          <a:lstStyle/>
          <a:p>
            <a:pPr algn="ctr"/>
            <a:r>
              <a:rPr lang="en-US" sz="3000" dirty="0">
                <a:latin typeface="Times New Roman"/>
                <a:cs typeface="Calibri"/>
              </a:rPr>
              <a:t>Data Preprocessing</a:t>
            </a:r>
          </a:p>
        </p:txBody>
      </p:sp>
      <p:sp>
        <p:nvSpPr>
          <p:cNvPr id="3" name="Content Placeholder 2">
            <a:extLst>
              <a:ext uri="{FF2B5EF4-FFF2-40B4-BE49-F238E27FC236}">
                <a16:creationId xmlns:a16="http://schemas.microsoft.com/office/drawing/2014/main" id="{4488C7AB-D718-E2EA-7992-82AB6507C845}"/>
              </a:ext>
            </a:extLst>
          </p:cNvPr>
          <p:cNvSpPr>
            <a:spLocks noGrp="1"/>
          </p:cNvSpPr>
          <p:nvPr>
            <p:ph idx="1"/>
          </p:nvPr>
        </p:nvSpPr>
        <p:spPr>
          <a:xfrm>
            <a:off x="678884" y="1500904"/>
            <a:ext cx="10834234" cy="4398066"/>
          </a:xfrm>
        </p:spPr>
        <p:txBody>
          <a:bodyPr vert="horz" lIns="91440" tIns="45720" rIns="91440" bIns="45720" rtlCol="0" anchor="t">
            <a:normAutofit/>
          </a:bodyPr>
          <a:lstStyle/>
          <a:p>
            <a:pPr marL="0" indent="0" algn="just">
              <a:buNone/>
            </a:pPr>
            <a:r>
              <a:rPr lang="en-US" sz="2300" b="1" dirty="0">
                <a:latin typeface="Times New Roman"/>
                <a:cs typeface="Calibri"/>
              </a:rPr>
              <a:t>Steps Followed</a:t>
            </a:r>
            <a:r>
              <a:rPr lang="en-US" sz="2300" dirty="0">
                <a:latin typeface="Times New Roman"/>
                <a:cs typeface="Calibri"/>
              </a:rPr>
              <a:t>:</a:t>
            </a:r>
            <a:endParaRPr lang="en-US" sz="2300" dirty="0">
              <a:latin typeface="Times New Roman"/>
              <a:cs typeface="Times New Roman"/>
            </a:endParaRPr>
          </a:p>
          <a:p>
            <a:pPr marL="0" indent="0" algn="just">
              <a:buNone/>
            </a:pPr>
            <a:endParaRPr lang="en-US" sz="2300" dirty="0">
              <a:latin typeface="Times New Roman"/>
              <a:cs typeface="Calibri"/>
            </a:endParaRPr>
          </a:p>
          <a:p>
            <a:pPr lvl="1" algn="just"/>
            <a:r>
              <a:rPr lang="en-US" sz="2300" dirty="0">
                <a:latin typeface="Times New Roman"/>
                <a:cs typeface="Calibri"/>
              </a:rPr>
              <a:t>Checked for </a:t>
            </a:r>
            <a:r>
              <a:rPr lang="en-US" sz="2300" b="1" dirty="0">
                <a:latin typeface="Times New Roman"/>
                <a:cs typeface="Calibri"/>
              </a:rPr>
              <a:t>missing values</a:t>
            </a:r>
            <a:r>
              <a:rPr lang="en-US" sz="2300" dirty="0">
                <a:latin typeface="Times New Roman"/>
                <a:cs typeface="Calibri"/>
              </a:rPr>
              <a:t>: No missing data was found.</a:t>
            </a:r>
            <a:endParaRPr lang="en-US" sz="2300" dirty="0">
              <a:latin typeface="Times New Roman"/>
              <a:cs typeface="Times New Roman"/>
            </a:endParaRPr>
          </a:p>
          <a:p>
            <a:pPr lvl="1" algn="just"/>
            <a:endParaRPr lang="en-US" sz="2300" dirty="0">
              <a:latin typeface="Times New Roman"/>
              <a:cs typeface="Calibri"/>
            </a:endParaRPr>
          </a:p>
          <a:p>
            <a:pPr lvl="1" algn="just"/>
            <a:r>
              <a:rPr lang="en-US" sz="2300" dirty="0">
                <a:latin typeface="Times New Roman"/>
                <a:cs typeface="Calibri"/>
              </a:rPr>
              <a:t>Converted categorical variables to numerical using one-hot encoding for </a:t>
            </a:r>
            <a:r>
              <a:rPr lang="en-US" sz="2300" dirty="0">
                <a:latin typeface="Times New Roman"/>
                <a:cs typeface="Times New Roman"/>
              </a:rPr>
              <a:t>Gender</a:t>
            </a:r>
            <a:r>
              <a:rPr lang="en-US" sz="2300" dirty="0">
                <a:latin typeface="Times New Roman"/>
                <a:cs typeface="Calibri"/>
              </a:rPr>
              <a:t>, </a:t>
            </a:r>
            <a:r>
              <a:rPr lang="en-US" sz="2300" dirty="0" err="1">
                <a:latin typeface="Times New Roman"/>
                <a:cs typeface="Times New Roman"/>
              </a:rPr>
              <a:t>Warehouse_block</a:t>
            </a:r>
            <a:r>
              <a:rPr lang="en-US" sz="2300" dirty="0">
                <a:latin typeface="Times New Roman"/>
                <a:cs typeface="Calibri"/>
              </a:rPr>
              <a:t>,.</a:t>
            </a:r>
            <a:endParaRPr lang="en-US" sz="2300" dirty="0">
              <a:latin typeface="Times New Roman"/>
              <a:cs typeface="Times New Roman"/>
            </a:endParaRPr>
          </a:p>
          <a:p>
            <a:pPr lvl="1" algn="just"/>
            <a:endParaRPr lang="en-US" sz="2300" dirty="0">
              <a:latin typeface="Times New Roman"/>
              <a:cs typeface="Calibri"/>
            </a:endParaRPr>
          </a:p>
          <a:p>
            <a:pPr lvl="1" algn="just"/>
            <a:r>
              <a:rPr lang="en-US" sz="2300" dirty="0">
                <a:latin typeface="Times New Roman"/>
                <a:cs typeface="Calibri"/>
              </a:rPr>
              <a:t>Converted categorical variables to numerical using encoding (e.g. ordinal encoding for product importance).</a:t>
            </a:r>
            <a:endParaRPr lang="en-US" sz="2300" dirty="0">
              <a:latin typeface="Times New Roman"/>
              <a:cs typeface="Times New Roman"/>
            </a:endParaRPr>
          </a:p>
          <a:p>
            <a:pPr lvl="1" algn="just"/>
            <a:endParaRPr lang="en-US" sz="2300" dirty="0">
              <a:latin typeface="Times New Roman"/>
              <a:cs typeface="Calibri"/>
            </a:endParaRPr>
          </a:p>
          <a:p>
            <a:pPr lvl="1" algn="just"/>
            <a:r>
              <a:rPr lang="en-US" sz="2300" dirty="0">
                <a:latin typeface="Times New Roman"/>
                <a:cs typeface="Calibri"/>
              </a:rPr>
              <a:t>Split data into </a:t>
            </a:r>
            <a:r>
              <a:rPr lang="en-US" sz="2300" b="1" dirty="0">
                <a:latin typeface="Times New Roman"/>
                <a:cs typeface="Calibri"/>
              </a:rPr>
              <a:t>training</a:t>
            </a:r>
            <a:r>
              <a:rPr lang="en-US" sz="2300" dirty="0">
                <a:latin typeface="Times New Roman"/>
                <a:cs typeface="Calibri"/>
              </a:rPr>
              <a:t> (80%) and </a:t>
            </a:r>
            <a:r>
              <a:rPr lang="en-US" sz="2300" b="1" dirty="0">
                <a:latin typeface="Times New Roman"/>
                <a:cs typeface="Calibri"/>
              </a:rPr>
              <a:t>testing</a:t>
            </a:r>
            <a:r>
              <a:rPr lang="en-US" sz="2300" dirty="0">
                <a:latin typeface="Times New Roman"/>
                <a:cs typeface="Calibri"/>
              </a:rPr>
              <a:t> (20%) sets for model building.</a:t>
            </a:r>
            <a:endParaRPr lang="en-US" sz="2300" dirty="0">
              <a:latin typeface="Times New Roman"/>
              <a:cs typeface="Times New Roman"/>
            </a:endParaRPr>
          </a:p>
          <a:p>
            <a:pPr algn="just"/>
            <a:endParaRPr lang="en-US" sz="2300" dirty="0">
              <a:latin typeface="Times New Roman"/>
              <a:cs typeface="Calibri"/>
            </a:endParaRPr>
          </a:p>
        </p:txBody>
      </p:sp>
      <p:sp>
        <p:nvSpPr>
          <p:cNvPr id="4" name="Rectangle 3">
            <a:extLst>
              <a:ext uri="{FF2B5EF4-FFF2-40B4-BE49-F238E27FC236}">
                <a16:creationId xmlns:a16="http://schemas.microsoft.com/office/drawing/2014/main" id="{AE51F0F4-3DB9-481F-BFDA-A3EBE933FFA6}"/>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27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F6B3-6269-ACCF-49C9-0E3D360693FB}"/>
              </a:ext>
            </a:extLst>
          </p:cNvPr>
          <p:cNvSpPr>
            <a:spLocks noGrp="1"/>
          </p:cNvSpPr>
          <p:nvPr>
            <p:ph type="title"/>
          </p:nvPr>
        </p:nvSpPr>
        <p:spPr>
          <a:xfrm>
            <a:off x="678884" y="483923"/>
            <a:ext cx="10834234" cy="612775"/>
          </a:xfrm>
        </p:spPr>
        <p:txBody>
          <a:bodyPr/>
          <a:lstStyle/>
          <a:p>
            <a:pPr algn="ctr"/>
            <a:r>
              <a:rPr lang="en-US" sz="3000" dirty="0">
                <a:latin typeface="Times New Roman"/>
                <a:cs typeface="Calibri"/>
              </a:rPr>
              <a:t>Exploratory Data Analysis</a:t>
            </a:r>
            <a:endParaRPr lang="en-US"/>
          </a:p>
        </p:txBody>
      </p:sp>
      <p:sp>
        <p:nvSpPr>
          <p:cNvPr id="3" name="Content Placeholder 2">
            <a:extLst>
              <a:ext uri="{FF2B5EF4-FFF2-40B4-BE49-F238E27FC236}">
                <a16:creationId xmlns:a16="http://schemas.microsoft.com/office/drawing/2014/main" id="{5A39D36B-59A0-928C-4D18-0859FB6B931C}"/>
              </a:ext>
            </a:extLst>
          </p:cNvPr>
          <p:cNvSpPr>
            <a:spLocks noGrp="1"/>
          </p:cNvSpPr>
          <p:nvPr>
            <p:ph idx="1"/>
          </p:nvPr>
        </p:nvSpPr>
        <p:spPr>
          <a:xfrm>
            <a:off x="853055" y="1228760"/>
            <a:ext cx="10834234" cy="4398066"/>
          </a:xfrm>
        </p:spPr>
        <p:txBody>
          <a:bodyPr vert="horz" lIns="91440" tIns="45720" rIns="91440" bIns="45720" rtlCol="0" anchor="t">
            <a:normAutofit fontScale="85000" lnSpcReduction="20000"/>
          </a:bodyPr>
          <a:lstStyle/>
          <a:p>
            <a:pPr marL="0" indent="0">
              <a:buNone/>
            </a:pPr>
            <a:r>
              <a:rPr lang="en-US" b="1" dirty="0">
                <a:latin typeface="Times New Roman"/>
                <a:cs typeface="Calibri"/>
              </a:rPr>
              <a:t>1.Gender Distribution</a:t>
            </a:r>
            <a:r>
              <a:rPr lang="en-US" dirty="0">
                <a:latin typeface="Times New Roman"/>
                <a:cs typeface="Calibri"/>
              </a:rPr>
              <a:t>:</a:t>
            </a:r>
            <a:endParaRPr lang="en-US" dirty="0">
              <a:latin typeface="Times New Roman"/>
              <a:cs typeface="Calibri" panose="020F0502020204030204" pitchFamily="34" charset="0"/>
            </a:endParaRPr>
          </a:p>
          <a:p>
            <a:r>
              <a:rPr lang="en-US" dirty="0">
                <a:latin typeface="Times New Roman"/>
                <a:cs typeface="Calibri"/>
              </a:rPr>
              <a:t>Nearly equal representation of male and female customers (~50% each).</a:t>
            </a:r>
            <a:endParaRPr lang="en-US" dirty="0">
              <a:latin typeface="Times New Roman"/>
              <a:cs typeface="Times New Roman"/>
            </a:endParaRPr>
          </a:p>
          <a:p>
            <a:pPr marL="0" indent="0">
              <a:buNone/>
            </a:pPr>
            <a:r>
              <a:rPr lang="en-US" b="1" dirty="0">
                <a:latin typeface="Times New Roman"/>
                <a:cs typeface="Calibri"/>
              </a:rPr>
              <a:t>2.Product Insights</a:t>
            </a:r>
            <a:r>
              <a:rPr lang="en-US" dirty="0">
                <a:latin typeface="Times New Roman"/>
                <a:cs typeface="Calibri"/>
              </a:rPr>
              <a:t>:</a:t>
            </a:r>
            <a:endParaRPr lang="en-US" dirty="0">
              <a:latin typeface="Times New Roman"/>
              <a:cs typeface="Times New Roman"/>
            </a:endParaRPr>
          </a:p>
          <a:p>
            <a:r>
              <a:rPr lang="en-US" dirty="0">
                <a:latin typeface="Times New Roman"/>
                <a:cs typeface="Calibri"/>
              </a:rPr>
              <a:t>Heavier products (2500-3500 grams) are more likely delivered on time.</a:t>
            </a:r>
            <a:endParaRPr lang="en-US" dirty="0">
              <a:latin typeface="Times New Roman"/>
              <a:cs typeface="Times New Roman"/>
            </a:endParaRPr>
          </a:p>
          <a:p>
            <a:r>
              <a:rPr lang="en-US" dirty="0">
                <a:latin typeface="Times New Roman"/>
                <a:cs typeface="Calibri"/>
              </a:rPr>
              <a:t>Products costing below $250 are more punctual compared to higher-cost items.</a:t>
            </a:r>
            <a:endParaRPr lang="en-US" dirty="0">
              <a:latin typeface="Times New Roman"/>
              <a:cs typeface="Times New Roman"/>
            </a:endParaRPr>
          </a:p>
          <a:p>
            <a:pPr marL="0" indent="0">
              <a:buNone/>
            </a:pPr>
            <a:r>
              <a:rPr lang="en-US" b="1" dirty="0">
                <a:latin typeface="Times New Roman"/>
                <a:cs typeface="Calibri"/>
              </a:rPr>
              <a:t>3.Customer Behavior</a:t>
            </a:r>
            <a:r>
              <a:rPr lang="en-US" dirty="0">
                <a:latin typeface="Times New Roman"/>
                <a:cs typeface="Calibri"/>
              </a:rPr>
              <a:t>:</a:t>
            </a:r>
            <a:endParaRPr lang="en-US" dirty="0">
              <a:latin typeface="Times New Roman"/>
              <a:cs typeface="Times New Roman"/>
            </a:endParaRPr>
          </a:p>
          <a:p>
            <a:r>
              <a:rPr lang="en-US" dirty="0">
                <a:latin typeface="Times New Roman"/>
                <a:cs typeface="Calibri"/>
              </a:rPr>
              <a:t>High customer care calls often indicate delayed delivery.</a:t>
            </a:r>
            <a:endParaRPr lang="en-US" dirty="0">
              <a:latin typeface="Times New Roman"/>
              <a:cs typeface="Times New Roman"/>
            </a:endParaRPr>
          </a:p>
          <a:p>
            <a:r>
              <a:rPr lang="en-US" dirty="0">
                <a:latin typeface="Times New Roman"/>
                <a:cs typeface="Calibri"/>
              </a:rPr>
              <a:t>Repeat customers have better delivery outcomes.</a:t>
            </a:r>
            <a:endParaRPr lang="en-US" dirty="0">
              <a:latin typeface="Times New Roman"/>
              <a:cs typeface="Times New Roman"/>
            </a:endParaRPr>
          </a:p>
          <a:p>
            <a:pPr marL="0" indent="0">
              <a:buNone/>
            </a:pPr>
            <a:r>
              <a:rPr lang="en-US" b="1" dirty="0">
                <a:latin typeface="Times New Roman"/>
                <a:cs typeface="Calibri"/>
              </a:rPr>
              <a:t>4.Discount Impact</a:t>
            </a:r>
            <a:r>
              <a:rPr lang="en-US" dirty="0">
                <a:latin typeface="Times New Roman"/>
                <a:cs typeface="Calibri"/>
              </a:rPr>
              <a:t>:</a:t>
            </a:r>
            <a:endParaRPr lang="en-US" dirty="0">
              <a:latin typeface="Times New Roman"/>
              <a:cs typeface="Times New Roman"/>
            </a:endParaRPr>
          </a:p>
          <a:p>
            <a:r>
              <a:rPr lang="en-US" dirty="0">
                <a:latin typeface="Times New Roman"/>
                <a:cs typeface="Calibri"/>
              </a:rPr>
              <a:t>Minimal discounts (0-10%) lead to more late deliveries.</a:t>
            </a:r>
            <a:endParaRPr lang="en-US" dirty="0">
              <a:latin typeface="Times New Roman"/>
              <a:cs typeface="Times New Roman"/>
            </a:endParaRPr>
          </a:p>
          <a:p>
            <a:r>
              <a:rPr lang="en-US" dirty="0">
                <a:latin typeface="Times New Roman"/>
                <a:cs typeface="Calibri"/>
              </a:rPr>
              <a:t>Higher discounts (&gt;10%) correlate with timely deliveries.</a:t>
            </a:r>
            <a:endParaRPr lang="en-US" dirty="0">
              <a:latin typeface="Times New Roman"/>
              <a:cs typeface="Times New Roman"/>
            </a:endParaRPr>
          </a:p>
          <a:p>
            <a:endParaRPr lang="en-US" dirty="0">
              <a:latin typeface="Times New Roman"/>
              <a:cs typeface="Calibri"/>
            </a:endParaRPr>
          </a:p>
        </p:txBody>
      </p:sp>
      <p:sp>
        <p:nvSpPr>
          <p:cNvPr id="4" name="Rectangle 3">
            <a:extLst>
              <a:ext uri="{FF2B5EF4-FFF2-40B4-BE49-F238E27FC236}">
                <a16:creationId xmlns:a16="http://schemas.microsoft.com/office/drawing/2014/main" id="{10073290-C01A-484C-82D5-C8E257F5F3C3}"/>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11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04B6-9C3D-9CA4-A70E-2CEC0EA5D364}"/>
              </a:ext>
            </a:extLst>
          </p:cNvPr>
          <p:cNvSpPr>
            <a:spLocks noGrp="1"/>
          </p:cNvSpPr>
          <p:nvPr>
            <p:ph type="title"/>
          </p:nvPr>
        </p:nvSpPr>
        <p:spPr>
          <a:xfrm>
            <a:off x="678884" y="462152"/>
            <a:ext cx="10834234" cy="612775"/>
          </a:xfrm>
        </p:spPr>
        <p:txBody>
          <a:bodyPr/>
          <a:lstStyle/>
          <a:p>
            <a:pPr algn="ctr"/>
            <a:r>
              <a:rPr lang="en-US" sz="3000" dirty="0">
                <a:latin typeface="Times New Roman"/>
                <a:cs typeface="Calibri"/>
              </a:rPr>
              <a:t>Correlation Analysis</a:t>
            </a:r>
            <a:endParaRPr lang="en-US"/>
          </a:p>
        </p:txBody>
      </p:sp>
      <p:sp>
        <p:nvSpPr>
          <p:cNvPr id="3" name="Content Placeholder 2">
            <a:extLst>
              <a:ext uri="{FF2B5EF4-FFF2-40B4-BE49-F238E27FC236}">
                <a16:creationId xmlns:a16="http://schemas.microsoft.com/office/drawing/2014/main" id="{932F9596-3902-A867-DE6B-117FA3E1DE3F}"/>
              </a:ext>
            </a:extLst>
          </p:cNvPr>
          <p:cNvSpPr>
            <a:spLocks noGrp="1"/>
          </p:cNvSpPr>
          <p:nvPr>
            <p:ph idx="1"/>
          </p:nvPr>
        </p:nvSpPr>
        <p:spPr>
          <a:xfrm>
            <a:off x="406742" y="1217875"/>
            <a:ext cx="5356081" cy="4898149"/>
          </a:xfrm>
        </p:spPr>
        <p:txBody>
          <a:bodyPr vert="horz" lIns="91440" tIns="45720" rIns="91440" bIns="45720" rtlCol="0" anchor="t">
            <a:normAutofit/>
          </a:bodyPr>
          <a:lstStyle/>
          <a:p>
            <a:r>
              <a:rPr lang="en-US" b="1" dirty="0">
                <a:latin typeface="Times New Roman"/>
                <a:cs typeface="Calibri"/>
              </a:rPr>
              <a:t>Correlation Heatmap Observations</a:t>
            </a:r>
            <a:r>
              <a:rPr lang="en-US" dirty="0">
                <a:latin typeface="Times New Roman"/>
                <a:cs typeface="Calibri"/>
              </a:rPr>
              <a:t>:</a:t>
            </a:r>
            <a:endParaRPr lang="en-US" dirty="0">
              <a:latin typeface="Times New Roman"/>
              <a:cs typeface="Calibri" panose="020F0502020204030204" pitchFamily="34" charset="0"/>
            </a:endParaRPr>
          </a:p>
          <a:p>
            <a:endParaRPr lang="en-US" dirty="0">
              <a:latin typeface="Times New Roman"/>
              <a:cs typeface="Calibri"/>
            </a:endParaRPr>
          </a:p>
          <a:p>
            <a:pPr lvl="1"/>
            <a:r>
              <a:rPr lang="en-US" b="1" dirty="0">
                <a:latin typeface="Times New Roman"/>
                <a:cs typeface="Calibri"/>
              </a:rPr>
              <a:t>Positive Correlation</a:t>
            </a:r>
            <a:r>
              <a:rPr lang="en-US" dirty="0">
                <a:latin typeface="Times New Roman"/>
                <a:cs typeface="Calibri"/>
              </a:rPr>
              <a:t>:</a:t>
            </a:r>
            <a:endParaRPr lang="en-US" dirty="0">
              <a:latin typeface="Times New Roman"/>
              <a:cs typeface="Times New Roman"/>
            </a:endParaRPr>
          </a:p>
          <a:p>
            <a:pPr lvl="2" algn="just"/>
            <a:r>
              <a:rPr lang="en-US" sz="2300" dirty="0">
                <a:latin typeface="Times New Roman"/>
                <a:cs typeface="Calibri"/>
              </a:rPr>
              <a:t>Product cost ↔ Customer care calls (indicating customer concerns for high-value items).</a:t>
            </a:r>
            <a:endParaRPr lang="en-US" sz="2300" dirty="0">
              <a:latin typeface="Times New Roman"/>
              <a:cs typeface="Times New Roman"/>
            </a:endParaRPr>
          </a:p>
          <a:p>
            <a:pPr lvl="2" algn="just"/>
            <a:endParaRPr lang="en-US" sz="2300" dirty="0">
              <a:latin typeface="Times New Roman"/>
              <a:cs typeface="Calibri"/>
            </a:endParaRPr>
          </a:p>
          <a:p>
            <a:pPr lvl="1" algn="just"/>
            <a:r>
              <a:rPr lang="en-US" sz="2300" b="1" dirty="0">
                <a:latin typeface="Times New Roman"/>
                <a:cs typeface="Calibri"/>
              </a:rPr>
              <a:t>Negative Correlation</a:t>
            </a:r>
            <a:r>
              <a:rPr lang="en-US" sz="2300" dirty="0">
                <a:latin typeface="Times New Roman"/>
                <a:cs typeface="Calibri"/>
              </a:rPr>
              <a:t>:</a:t>
            </a:r>
            <a:endParaRPr lang="en-US" sz="2300" dirty="0">
              <a:latin typeface="Times New Roman"/>
              <a:cs typeface="Times New Roman"/>
            </a:endParaRPr>
          </a:p>
          <a:p>
            <a:pPr lvl="2" algn="just"/>
            <a:r>
              <a:rPr lang="en-US" sz="2300" dirty="0">
                <a:latin typeface="Times New Roman"/>
                <a:cs typeface="Calibri"/>
              </a:rPr>
              <a:t>Discounts ↔ Delivery delays    (higher discounts improve punctuality).</a:t>
            </a:r>
            <a:endParaRPr lang="en-US" sz="2300" dirty="0">
              <a:latin typeface="Times New Roman"/>
              <a:cs typeface="Times New Roman"/>
            </a:endParaRPr>
          </a:p>
          <a:p>
            <a:endParaRPr lang="en-US" dirty="0">
              <a:latin typeface="Times New Roman"/>
              <a:cs typeface="Calibri"/>
            </a:endParaRPr>
          </a:p>
        </p:txBody>
      </p:sp>
      <p:pic>
        <p:nvPicPr>
          <p:cNvPr id="4" name="Picture 3">
            <a:extLst>
              <a:ext uri="{FF2B5EF4-FFF2-40B4-BE49-F238E27FC236}">
                <a16:creationId xmlns:a16="http://schemas.microsoft.com/office/drawing/2014/main" id="{A51DD132-9901-C22A-852C-AD8CD022C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657" y="1219200"/>
            <a:ext cx="5874449" cy="4909457"/>
          </a:xfrm>
          <a:prstGeom prst="rect">
            <a:avLst/>
          </a:prstGeom>
        </p:spPr>
      </p:pic>
      <p:sp>
        <p:nvSpPr>
          <p:cNvPr id="5" name="Rectangle 4">
            <a:extLst>
              <a:ext uri="{FF2B5EF4-FFF2-40B4-BE49-F238E27FC236}">
                <a16:creationId xmlns:a16="http://schemas.microsoft.com/office/drawing/2014/main" id="{594B9F11-C3E6-40AC-BDFB-DCB154BB5BCB}"/>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17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5F0F-DE6E-16E7-77E8-0BE0E0F6B499}"/>
              </a:ext>
            </a:extLst>
          </p:cNvPr>
          <p:cNvSpPr>
            <a:spLocks noGrp="1"/>
          </p:cNvSpPr>
          <p:nvPr>
            <p:ph type="title"/>
          </p:nvPr>
        </p:nvSpPr>
        <p:spPr>
          <a:xfrm>
            <a:off x="678884" y="494809"/>
            <a:ext cx="10834234" cy="612775"/>
          </a:xfrm>
        </p:spPr>
        <p:txBody>
          <a:bodyPr/>
          <a:lstStyle/>
          <a:p>
            <a:pPr algn="ctr"/>
            <a:r>
              <a:rPr lang="en-US" sz="3000" dirty="0">
                <a:latin typeface="Times New Roman"/>
                <a:cs typeface="Calibri"/>
              </a:rPr>
              <a:t>Machine Learning Models</a:t>
            </a:r>
            <a:endParaRPr lang="en-US"/>
          </a:p>
        </p:txBody>
      </p:sp>
      <p:sp>
        <p:nvSpPr>
          <p:cNvPr id="3" name="Content Placeholder 2">
            <a:extLst>
              <a:ext uri="{FF2B5EF4-FFF2-40B4-BE49-F238E27FC236}">
                <a16:creationId xmlns:a16="http://schemas.microsoft.com/office/drawing/2014/main" id="{D8BEFE3B-2030-215F-6308-9A85B2664DE3}"/>
              </a:ext>
            </a:extLst>
          </p:cNvPr>
          <p:cNvSpPr>
            <a:spLocks noGrp="1"/>
          </p:cNvSpPr>
          <p:nvPr>
            <p:ph idx="1"/>
          </p:nvPr>
        </p:nvSpPr>
        <p:spPr>
          <a:xfrm>
            <a:off x="269660" y="1107583"/>
            <a:ext cx="8016383" cy="5507705"/>
          </a:xfrm>
        </p:spPr>
        <p:txBody>
          <a:bodyPr vert="horz" lIns="91440" tIns="45720" rIns="91440" bIns="45720" rtlCol="0" anchor="t">
            <a:noAutofit/>
          </a:bodyPr>
          <a:lstStyle/>
          <a:p>
            <a:pPr marL="0" indent="0" algn="just">
              <a:buNone/>
            </a:pPr>
            <a:r>
              <a:rPr lang="en-US" sz="1800" b="1" dirty="0">
                <a:latin typeface="Times New Roman"/>
                <a:cs typeface="Calibri"/>
              </a:rPr>
              <a:t>Models Used</a:t>
            </a:r>
            <a:r>
              <a:rPr lang="en-US" sz="1800" dirty="0">
                <a:latin typeface="Times New Roman"/>
                <a:cs typeface="Calibri"/>
              </a:rPr>
              <a:t>:</a:t>
            </a:r>
            <a:endParaRPr lang="en-US" sz="1800" dirty="0">
              <a:cs typeface="Calibri"/>
            </a:endParaRPr>
          </a:p>
          <a:p>
            <a:pPr marL="457200" indent="-457200" algn="just">
              <a:buAutoNum type="romanUcPeriod"/>
            </a:pPr>
            <a:r>
              <a:rPr lang="en-US" sz="1800" b="1" dirty="0">
                <a:latin typeface="Times New Roman"/>
                <a:cs typeface="Calibri"/>
              </a:rPr>
              <a:t>Decision Tree Classifier</a:t>
            </a:r>
            <a:r>
              <a:rPr lang="en-US" sz="1800" dirty="0">
                <a:latin typeface="Times New Roman"/>
                <a:cs typeface="Calibri"/>
              </a:rPr>
              <a:t>:</a:t>
            </a:r>
            <a:endParaRPr lang="en-US" sz="1800" dirty="0">
              <a:latin typeface="Times New Roman"/>
              <a:cs typeface="Times New Roman"/>
            </a:endParaRPr>
          </a:p>
          <a:p>
            <a:pPr lvl="1" algn="just"/>
            <a:r>
              <a:rPr lang="en-US" sz="1800" dirty="0">
                <a:latin typeface="Times New Roman"/>
                <a:cs typeface="Calibri"/>
              </a:rPr>
              <a:t>Selected optimal parameters via grid search.</a:t>
            </a:r>
            <a:endParaRPr lang="en-US" sz="1800" dirty="0">
              <a:latin typeface="Times New Roman"/>
              <a:cs typeface="Times New Roman"/>
            </a:endParaRPr>
          </a:p>
          <a:p>
            <a:pPr lvl="1" algn="just"/>
            <a:r>
              <a:rPr lang="en-US" sz="1800" dirty="0">
                <a:latin typeface="Times New Roman"/>
                <a:cs typeface="Calibri"/>
              </a:rPr>
              <a:t>Best depth: 6, minimum samples split: 2.</a:t>
            </a:r>
            <a:endParaRPr lang="en-US" sz="1800" dirty="0">
              <a:latin typeface="Times New Roman"/>
              <a:cs typeface="Times New Roman"/>
            </a:endParaRPr>
          </a:p>
          <a:p>
            <a:pPr algn="just">
              <a:buAutoNum type="romanUcPeriod"/>
            </a:pPr>
            <a:r>
              <a:rPr lang="en-US" sz="1800" b="1" dirty="0">
                <a:latin typeface="Times New Roman"/>
                <a:cs typeface="Calibri"/>
              </a:rPr>
              <a:t>Random Forest Classifier</a:t>
            </a:r>
            <a:r>
              <a:rPr lang="en-US" sz="1800" dirty="0">
                <a:latin typeface="Times New Roman"/>
                <a:cs typeface="Calibri"/>
              </a:rPr>
              <a:t>:</a:t>
            </a:r>
            <a:endParaRPr lang="en-US" sz="1800" dirty="0">
              <a:latin typeface="Times New Roman"/>
              <a:cs typeface="Times New Roman"/>
            </a:endParaRPr>
          </a:p>
          <a:p>
            <a:pPr lvl="1" algn="just"/>
            <a:r>
              <a:rPr lang="en-US" sz="1800" dirty="0">
                <a:latin typeface="Times New Roman"/>
                <a:cs typeface="Calibri"/>
              </a:rPr>
              <a:t>Explored ensemble learning for improved accuracy.</a:t>
            </a:r>
          </a:p>
          <a:p>
            <a:pPr lvl="1" algn="just"/>
            <a:r>
              <a:rPr lang="en-US" sz="1800" dirty="0">
                <a:latin typeface="Times New Roman"/>
                <a:cs typeface="Calibri"/>
              </a:rPr>
              <a:t>Selected optimal parameters via grid search.</a:t>
            </a:r>
            <a:endParaRPr lang="en-US" sz="1800" dirty="0">
              <a:latin typeface="Times New Roman"/>
              <a:cs typeface="Times New Roman"/>
            </a:endParaRPr>
          </a:p>
          <a:p>
            <a:pPr lvl="1" algn="just"/>
            <a:r>
              <a:rPr lang="en-US" sz="1800" dirty="0">
                <a:latin typeface="Times New Roman"/>
                <a:cs typeface="Calibri"/>
              </a:rPr>
              <a:t>Best depth: 8, minimum samples split: 2.</a:t>
            </a:r>
            <a:endParaRPr lang="en-US" sz="1800" dirty="0">
              <a:latin typeface="Times New Roman"/>
              <a:cs typeface="Times New Roman"/>
            </a:endParaRPr>
          </a:p>
          <a:p>
            <a:pPr algn="just">
              <a:buAutoNum type="romanUcPeriod"/>
            </a:pPr>
            <a:r>
              <a:rPr lang="en-US" sz="1800" b="1" dirty="0">
                <a:latin typeface="Times New Roman"/>
                <a:cs typeface="Calibri"/>
              </a:rPr>
              <a:t>Logistic Regression</a:t>
            </a:r>
            <a:r>
              <a:rPr lang="en-US" sz="1800" dirty="0">
                <a:latin typeface="Times New Roman"/>
                <a:cs typeface="Calibri"/>
              </a:rPr>
              <a:t>:</a:t>
            </a:r>
            <a:endParaRPr lang="en-US" sz="1800" dirty="0">
              <a:latin typeface="Times New Roman"/>
              <a:cs typeface="Times New Roman"/>
            </a:endParaRPr>
          </a:p>
          <a:p>
            <a:pPr lvl="1" algn="just"/>
            <a:r>
              <a:rPr lang="en-US" sz="1800" dirty="0">
                <a:latin typeface="Times New Roman"/>
                <a:cs typeface="Calibri"/>
              </a:rPr>
              <a:t>Interpreted linear relationships between features.</a:t>
            </a:r>
            <a:endParaRPr lang="en-US" sz="1800" dirty="0">
              <a:latin typeface="Times New Roman"/>
              <a:cs typeface="Times New Roman"/>
            </a:endParaRPr>
          </a:p>
          <a:p>
            <a:pPr algn="just">
              <a:buAutoNum type="romanUcPeriod"/>
            </a:pPr>
            <a:r>
              <a:rPr lang="en-US" sz="1800" b="1" dirty="0">
                <a:latin typeface="Times New Roman"/>
                <a:cs typeface="Calibri"/>
              </a:rPr>
              <a:t>K-Nearest Neighbors</a:t>
            </a:r>
            <a:r>
              <a:rPr lang="en-US" sz="1800" dirty="0">
                <a:latin typeface="Times New Roman"/>
                <a:cs typeface="Calibri"/>
              </a:rPr>
              <a:t>:</a:t>
            </a:r>
            <a:endParaRPr lang="en-US" sz="1800" dirty="0">
              <a:latin typeface="Times New Roman"/>
              <a:cs typeface="Times New Roman"/>
            </a:endParaRPr>
          </a:p>
          <a:p>
            <a:pPr lvl="1" algn="just"/>
            <a:r>
              <a:rPr lang="en-US" sz="1800" dirty="0">
                <a:latin typeface="Times New Roman"/>
                <a:cs typeface="Calibri"/>
              </a:rPr>
              <a:t>Examined proximity-based decision-making.</a:t>
            </a:r>
            <a:endParaRPr lang="en-US" sz="1800" dirty="0">
              <a:latin typeface="Times New Roman"/>
              <a:cs typeface="Times New Roman"/>
            </a:endParaRPr>
          </a:p>
          <a:p>
            <a:pPr lvl="1" algn="just"/>
            <a:r>
              <a:rPr lang="en-US" sz="1800" b="1" dirty="0">
                <a:latin typeface="Times New Roman"/>
                <a:cs typeface="Calibri"/>
              </a:rPr>
              <a:t>Train-Test Split</a:t>
            </a:r>
            <a:r>
              <a:rPr lang="en-US" sz="1800" dirty="0">
                <a:latin typeface="Times New Roman"/>
                <a:cs typeface="Calibri"/>
              </a:rPr>
              <a:t>:</a:t>
            </a:r>
            <a:endParaRPr lang="en-US" sz="1800" dirty="0">
              <a:latin typeface="Times New Roman"/>
              <a:cs typeface="Times New Roman"/>
            </a:endParaRPr>
          </a:p>
          <a:p>
            <a:pPr marL="0" indent="0" algn="just">
              <a:buNone/>
            </a:pPr>
            <a:r>
              <a:rPr lang="en-US" sz="1800" dirty="0">
                <a:latin typeface="Times New Roman"/>
                <a:cs typeface="Calibri"/>
              </a:rPr>
              <a:t>Training accuracy varied from 63% to 78%.</a:t>
            </a:r>
            <a:endParaRPr lang="en-US" sz="1800" dirty="0">
              <a:cs typeface="Calibri" panose="020F0502020204030204" pitchFamily="34" charset="0"/>
            </a:endParaRPr>
          </a:p>
          <a:p>
            <a:pPr marL="0" indent="0" algn="just">
              <a:buNone/>
            </a:pPr>
            <a:r>
              <a:rPr lang="en-US" sz="1800" dirty="0">
                <a:latin typeface="Times New Roman"/>
                <a:cs typeface="Calibri"/>
              </a:rPr>
              <a:t>Test accuracy ranged between 63% and 69%.</a:t>
            </a:r>
            <a:endParaRPr lang="en-US" sz="1800" dirty="0">
              <a:cs typeface="Calibri" panose="020F0502020204030204" pitchFamily="34" charset="0"/>
            </a:endParaRPr>
          </a:p>
          <a:p>
            <a:pPr algn="just">
              <a:buAutoNum type="romanUcPeriod"/>
            </a:pPr>
            <a:endParaRPr lang="en-US" sz="2000" dirty="0">
              <a:latin typeface="Times New Roman"/>
              <a:cs typeface="Calibri"/>
            </a:endParaRPr>
          </a:p>
        </p:txBody>
      </p:sp>
      <p:sp>
        <p:nvSpPr>
          <p:cNvPr id="4" name="Rectangle 3">
            <a:extLst>
              <a:ext uri="{FF2B5EF4-FFF2-40B4-BE49-F238E27FC236}">
                <a16:creationId xmlns:a16="http://schemas.microsoft.com/office/drawing/2014/main" id="{6527A374-1C6F-4C1C-B2E3-EFBF7C242733}"/>
              </a:ext>
            </a:extLst>
          </p:cNvPr>
          <p:cNvSpPr/>
          <p:nvPr/>
        </p:nvSpPr>
        <p:spPr>
          <a:xfrm>
            <a:off x="434566" y="6073141"/>
            <a:ext cx="8311082" cy="61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976360"/>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8627</TotalTime>
  <Words>944</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BIA Template</vt:lpstr>
      <vt:lpstr>PowerPoint Presentation</vt:lpstr>
      <vt:lpstr>AGENDA</vt:lpstr>
      <vt:lpstr>PowerPoint Presentation</vt:lpstr>
      <vt:lpstr>Data Set</vt:lpstr>
      <vt:lpstr>Dataset Overview</vt:lpstr>
      <vt:lpstr>Data Preprocessing</vt:lpstr>
      <vt:lpstr>Exploratory Data Analysis</vt:lpstr>
      <vt:lpstr>Correlation Analysis</vt:lpstr>
      <vt:lpstr>Machine Learning Models</vt:lpstr>
      <vt:lpstr>PowerPoint Presentation</vt:lpstr>
      <vt:lpstr>Model Performance</vt:lpstr>
      <vt:lpstr>Key Findings</vt:lpstr>
      <vt:lpstr> Conclusion  </vt:lpstr>
      <vt:lpstr>Recommendations</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chaitanya kulkarni</cp:lastModifiedBy>
  <cp:revision>2676</cp:revision>
  <dcterms:created xsi:type="dcterms:W3CDTF">2020-12-23T13:36:00Z</dcterms:created>
  <dcterms:modified xsi:type="dcterms:W3CDTF">2025-01-29T15:15:54Z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