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7"/>
  </p:notesMasterIdLst>
  <p:sldIdLst>
    <p:sldId id="256" r:id="rId2"/>
    <p:sldId id="714" r:id="rId3"/>
    <p:sldId id="674" r:id="rId4"/>
    <p:sldId id="713" r:id="rId5"/>
    <p:sldId id="712" r:id="rId6"/>
    <p:sldId id="676" r:id="rId7"/>
    <p:sldId id="718" r:id="rId8"/>
    <p:sldId id="720" r:id="rId9"/>
    <p:sldId id="711" r:id="rId10"/>
    <p:sldId id="719" r:id="rId11"/>
    <p:sldId id="721" r:id="rId12"/>
    <p:sldId id="715" r:id="rId13"/>
    <p:sldId id="716" r:id="rId14"/>
    <p:sldId id="722"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 initials="v" lastIdx="1" clrIdx="0">
    <p:extLst>
      <p:ext uri="{19B8F6BF-5375-455C-9EA6-DF929625EA0E}">
        <p15:presenceInfo xmlns:p15="http://schemas.microsoft.com/office/powerpoint/2012/main" userId="vis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101" d="100"/>
          <a:sy n="101" d="100"/>
        </p:scale>
        <p:origin x="858" y="114"/>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09-03-2025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179788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7</a:t>
            </a:fld>
            <a:endParaRPr lang="en-IN" dirty="0"/>
          </a:p>
        </p:txBody>
      </p:sp>
    </p:spTree>
    <p:extLst>
      <p:ext uri="{BB962C8B-B14F-4D97-AF65-F5344CB8AC3E}">
        <p14:creationId xmlns:p14="http://schemas.microsoft.com/office/powerpoint/2010/main" val="41498070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u="sng" dirty="0"/>
              <a:t>E-commerce Product Delivery Prediction</a:t>
            </a:r>
            <a:endParaRPr lang="en-US" sz="4400" b="1" u="sng" dirty="0">
              <a:latin typeface="Calibri" panose="020F0502020204030204" pitchFamily="34" charset="0"/>
            </a:endParaRPr>
          </a:p>
        </p:txBody>
      </p:sp>
      <p:sp>
        <p:nvSpPr>
          <p:cNvPr id="5" name="Rectangle 4">
            <a:extLst>
              <a:ext uri="{FF2B5EF4-FFF2-40B4-BE49-F238E27FC236}">
                <a16:creationId xmlns:a16="http://schemas.microsoft.com/office/drawing/2014/main" id="{969F46D2-131A-47D1-8831-E65AB3337FE9}"/>
              </a:ext>
            </a:extLst>
          </p:cNvPr>
          <p:cNvSpPr/>
          <p:nvPr/>
        </p:nvSpPr>
        <p:spPr>
          <a:xfrm>
            <a:off x="7277100" y="4258360"/>
            <a:ext cx="6096000" cy="830997"/>
          </a:xfrm>
          <a:prstGeom prst="rect">
            <a:avLst/>
          </a:prstGeom>
        </p:spPr>
        <p:txBody>
          <a:bodyPr>
            <a:spAutoFit/>
          </a:bodyPr>
          <a:lstStyle/>
          <a:p>
            <a:r>
              <a:rPr lang="en-US" sz="2400" u="sng" dirty="0">
                <a:solidFill>
                  <a:schemeClr val="tx1">
                    <a:lumMod val="10000"/>
                    <a:lumOff val="90000"/>
                  </a:schemeClr>
                </a:solidFill>
              </a:rPr>
              <a:t>Prepared by: Vishal Kulkarni</a:t>
            </a:r>
            <a:br>
              <a:rPr lang="en-US" sz="2400" u="sng" dirty="0">
                <a:solidFill>
                  <a:schemeClr val="tx1">
                    <a:lumMod val="10000"/>
                    <a:lumOff val="90000"/>
                  </a:schemeClr>
                </a:solidFill>
              </a:rPr>
            </a:br>
            <a:r>
              <a:rPr lang="en-US" sz="2400" u="sng" dirty="0">
                <a:solidFill>
                  <a:schemeClr val="tx1">
                    <a:lumMod val="10000"/>
                    <a:lumOff val="90000"/>
                  </a:schemeClr>
                </a:solidFill>
              </a:rPr>
              <a:t>Date: 31-01-2025</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a:extLst>
              <a:ext uri="{FF2B5EF4-FFF2-40B4-BE49-F238E27FC236}">
                <a16:creationId xmlns:a16="http://schemas.microsoft.com/office/drawing/2014/main" id="{709DDD57-8D78-4C5E-B251-4C3B3A8CEF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4328" y="851284"/>
            <a:ext cx="9180939" cy="5267294"/>
          </a:xfrm>
          <a:prstGeom prst="rect">
            <a:avLst/>
          </a:prstGeom>
        </p:spPr>
      </p:pic>
      <p:sp>
        <p:nvSpPr>
          <p:cNvPr id="9" name="TextBox 8">
            <a:extLst>
              <a:ext uri="{FF2B5EF4-FFF2-40B4-BE49-F238E27FC236}">
                <a16:creationId xmlns:a16="http://schemas.microsoft.com/office/drawing/2014/main" id="{65E6C3BC-605B-43D6-A176-00CE5930AA44}"/>
              </a:ext>
            </a:extLst>
          </p:cNvPr>
          <p:cNvSpPr txBox="1"/>
          <p:nvPr/>
        </p:nvSpPr>
        <p:spPr>
          <a:xfrm>
            <a:off x="1829955" y="197139"/>
            <a:ext cx="785783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b="1" dirty="0">
                <a:latin typeface="Times New Roman"/>
              </a:rPr>
              <a:t>Model Evaluation</a:t>
            </a:r>
            <a:endParaRPr lang="en-US" sz="3000" dirty="0">
              <a:latin typeface="Times New Roman"/>
              <a:cs typeface="Times New Roman"/>
            </a:endParaRPr>
          </a:p>
        </p:txBody>
      </p:sp>
    </p:spTree>
    <p:extLst>
      <p:ext uri="{BB962C8B-B14F-4D97-AF65-F5344CB8AC3E}">
        <p14:creationId xmlns:p14="http://schemas.microsoft.com/office/powerpoint/2010/main" val="1011272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2B7DE1-128F-43EE-ADE7-5E8A1C4959ED}"/>
              </a:ext>
            </a:extLst>
          </p:cNvPr>
          <p:cNvSpPr>
            <a:spLocks noGrp="1"/>
          </p:cNvSpPr>
          <p:nvPr>
            <p:ph type="title"/>
          </p:nvPr>
        </p:nvSpPr>
        <p:spPr>
          <a:xfrm>
            <a:off x="678884" y="603666"/>
            <a:ext cx="10834234" cy="612775"/>
          </a:xfrm>
        </p:spPr>
        <p:txBody>
          <a:bodyPr/>
          <a:lstStyle/>
          <a:p>
            <a:pPr algn="ctr"/>
            <a:r>
              <a:rPr lang="en-US" sz="3000" dirty="0">
                <a:latin typeface="Times New Roman"/>
                <a:cs typeface="Calibri"/>
              </a:rPr>
              <a:t>Key Findings</a:t>
            </a:r>
            <a:endParaRPr lang="en-US"/>
          </a:p>
        </p:txBody>
      </p:sp>
      <p:sp>
        <p:nvSpPr>
          <p:cNvPr id="5" name="Content Placeholder 2">
            <a:extLst>
              <a:ext uri="{FF2B5EF4-FFF2-40B4-BE49-F238E27FC236}">
                <a16:creationId xmlns:a16="http://schemas.microsoft.com/office/drawing/2014/main" id="{3F2C6FDF-1E24-4CFA-8956-49D55A5E5DE2}"/>
              </a:ext>
            </a:extLst>
          </p:cNvPr>
          <p:cNvSpPr txBox="1">
            <a:spLocks/>
          </p:cNvSpPr>
          <p:nvPr/>
        </p:nvSpPr>
        <p:spPr>
          <a:xfrm>
            <a:off x="678884" y="1455711"/>
            <a:ext cx="10834234" cy="439806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Times New Roman"/>
                <a:cs typeface="Calibri"/>
              </a:rPr>
              <a:t>Insights from EDA and Modeling</a:t>
            </a:r>
            <a:r>
              <a:rPr lang="en-US" sz="2000" dirty="0">
                <a:latin typeface="Times New Roman"/>
                <a:cs typeface="Calibri"/>
              </a:rPr>
              <a:t>:</a:t>
            </a:r>
            <a:endParaRPr lang="en-US" sz="2000" dirty="0">
              <a:latin typeface="Times New Roman"/>
              <a:cs typeface="Calibri" panose="020F0502020204030204" pitchFamily="34" charset="0"/>
            </a:endParaRPr>
          </a:p>
          <a:p>
            <a:r>
              <a:rPr lang="en-US" sz="2000" b="1" dirty="0">
                <a:latin typeface="Times New Roman"/>
                <a:cs typeface="Calibri"/>
              </a:rPr>
              <a:t>Product Factors</a:t>
            </a:r>
            <a:r>
              <a:rPr lang="en-US" sz="2000" dirty="0">
                <a:latin typeface="Times New Roman"/>
                <a:cs typeface="Calibri"/>
              </a:rPr>
              <a:t>:</a:t>
            </a:r>
            <a:endParaRPr lang="en-US" sz="2000" dirty="0">
              <a:latin typeface="Times New Roman"/>
              <a:cs typeface="Times New Roman"/>
            </a:endParaRPr>
          </a:p>
          <a:p>
            <a:pPr lvl="1"/>
            <a:r>
              <a:rPr lang="en-US" sz="2000" dirty="0">
                <a:latin typeface="Times New Roman"/>
                <a:cs typeface="Calibri"/>
              </a:rPr>
              <a:t>Products between 2500-3500 grams delivered on time more often.</a:t>
            </a:r>
            <a:endParaRPr lang="en-US" sz="2000" dirty="0">
              <a:latin typeface="Times New Roman"/>
              <a:cs typeface="Times New Roman"/>
            </a:endParaRPr>
          </a:p>
          <a:p>
            <a:pPr lvl="1"/>
            <a:r>
              <a:rPr lang="en-US" sz="2000" dirty="0">
                <a:latin typeface="Times New Roman"/>
                <a:cs typeface="Calibri"/>
              </a:rPr>
              <a:t>High-value products ($250+) experienced delays.</a:t>
            </a:r>
            <a:endParaRPr lang="en-US" sz="2000" dirty="0">
              <a:latin typeface="Times New Roman"/>
              <a:cs typeface="Times New Roman"/>
            </a:endParaRPr>
          </a:p>
          <a:p>
            <a:r>
              <a:rPr lang="en-US" sz="2000" b="1" dirty="0">
                <a:latin typeface="Times New Roman"/>
                <a:cs typeface="Calibri"/>
              </a:rPr>
              <a:t>Warehouse Logistics</a:t>
            </a:r>
            <a:r>
              <a:rPr lang="en-US" sz="2000" dirty="0">
                <a:latin typeface="Times New Roman"/>
                <a:cs typeface="Calibri"/>
              </a:rPr>
              <a:t>:</a:t>
            </a:r>
            <a:endParaRPr lang="en-US" sz="2000" dirty="0">
              <a:latin typeface="Times New Roman"/>
              <a:cs typeface="Times New Roman"/>
            </a:endParaRPr>
          </a:p>
          <a:p>
            <a:pPr lvl="1"/>
            <a:r>
              <a:rPr lang="en-US" sz="2000" dirty="0">
                <a:latin typeface="Times New Roman"/>
                <a:cs typeface="Calibri"/>
              </a:rPr>
              <a:t>Warehouse F processed a majority of on-time deliveries, likely due to </a:t>
            </a:r>
            <a:r>
              <a:rPr lang="en-US" sz="2000" dirty="0" err="1">
                <a:latin typeface="Times New Roman"/>
                <a:cs typeface="Calibri"/>
              </a:rPr>
              <a:t>saport</a:t>
            </a:r>
            <a:r>
              <a:rPr lang="en-US" sz="2000" dirty="0">
                <a:latin typeface="Times New Roman"/>
                <a:cs typeface="Calibri"/>
              </a:rPr>
              <a:t> proximity.</a:t>
            </a:r>
            <a:endParaRPr lang="en-US" sz="2000" dirty="0">
              <a:latin typeface="Times New Roman"/>
              <a:cs typeface="Times New Roman"/>
            </a:endParaRPr>
          </a:p>
          <a:p>
            <a:r>
              <a:rPr lang="en-US" sz="2000" b="1" dirty="0">
                <a:latin typeface="Times New Roman"/>
                <a:cs typeface="Calibri"/>
              </a:rPr>
              <a:t>Customer Behavior</a:t>
            </a:r>
            <a:r>
              <a:rPr lang="en-US" sz="2000" dirty="0">
                <a:latin typeface="Times New Roman"/>
                <a:cs typeface="Calibri"/>
              </a:rPr>
              <a:t>:</a:t>
            </a:r>
            <a:endParaRPr lang="en-US" sz="2000" dirty="0">
              <a:latin typeface="Times New Roman"/>
              <a:cs typeface="Times New Roman"/>
            </a:endParaRPr>
          </a:p>
          <a:p>
            <a:pPr lvl="1"/>
            <a:r>
              <a:rPr lang="en-US" sz="2000" dirty="0">
                <a:latin typeface="Times New Roman"/>
                <a:cs typeface="Calibri"/>
              </a:rPr>
              <a:t>Frequent customer care calls indicated delivery issues.</a:t>
            </a:r>
            <a:endParaRPr lang="en-US" sz="2000" dirty="0">
              <a:latin typeface="Times New Roman"/>
              <a:cs typeface="Times New Roman"/>
            </a:endParaRPr>
          </a:p>
          <a:p>
            <a:pPr lvl="1"/>
            <a:r>
              <a:rPr lang="en-US" sz="2000" dirty="0">
                <a:latin typeface="Times New Roman"/>
                <a:cs typeface="Calibri"/>
              </a:rPr>
              <a:t>Repeat customers benefited from more reliable deliveries.</a:t>
            </a:r>
            <a:endParaRPr lang="en-US" sz="2000" dirty="0">
              <a:latin typeface="Times New Roman"/>
              <a:cs typeface="Times New Roman"/>
            </a:endParaRPr>
          </a:p>
          <a:p>
            <a:r>
              <a:rPr lang="en-US" sz="2000" b="1" dirty="0">
                <a:latin typeface="Times New Roman"/>
                <a:cs typeface="Calibri"/>
              </a:rPr>
              <a:t>Discounts</a:t>
            </a:r>
            <a:r>
              <a:rPr lang="en-US" sz="2000" dirty="0">
                <a:latin typeface="Times New Roman"/>
                <a:cs typeface="Calibri"/>
              </a:rPr>
              <a:t>:</a:t>
            </a:r>
            <a:endParaRPr lang="en-US" sz="2000" dirty="0">
              <a:latin typeface="Times New Roman"/>
              <a:cs typeface="Times New Roman"/>
            </a:endParaRPr>
          </a:p>
          <a:p>
            <a:pPr lvl="1"/>
            <a:r>
              <a:rPr lang="en-US" sz="2000" dirty="0">
                <a:latin typeface="Times New Roman"/>
                <a:cs typeface="Calibri"/>
              </a:rPr>
              <a:t>Offers &gt;10% improved delivery punctuality.</a:t>
            </a:r>
            <a:endParaRPr lang="en-US" sz="2000" dirty="0">
              <a:latin typeface="Times New Roman"/>
              <a:cs typeface="Times New Roman"/>
            </a:endParaRPr>
          </a:p>
          <a:p>
            <a:endParaRPr lang="en-US" sz="2000" dirty="0">
              <a:latin typeface="Times New Roman"/>
              <a:cs typeface="Calibri"/>
            </a:endParaRPr>
          </a:p>
        </p:txBody>
      </p:sp>
    </p:spTree>
    <p:extLst>
      <p:ext uri="{BB962C8B-B14F-4D97-AF65-F5344CB8AC3E}">
        <p14:creationId xmlns:p14="http://schemas.microsoft.com/office/powerpoint/2010/main" val="324351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D704-0A56-451A-A422-F9DAA5055C8A}"/>
              </a:ext>
            </a:extLst>
          </p:cNvPr>
          <p:cNvSpPr>
            <a:spLocks noGrp="1"/>
          </p:cNvSpPr>
          <p:nvPr>
            <p:ph type="title"/>
          </p:nvPr>
        </p:nvSpPr>
        <p:spPr/>
        <p:txBody>
          <a:bodyPr>
            <a:normAutofit fontScale="90000"/>
          </a:bodyPr>
          <a:lstStyle/>
          <a:p>
            <a:r>
              <a:rPr lang="en-IN" dirty="0"/>
              <a:t>Conclusion</a:t>
            </a:r>
            <a:br>
              <a:rPr lang="en-IN" dirty="0"/>
            </a:br>
            <a:endParaRPr lang="en-IN" dirty="0"/>
          </a:p>
        </p:txBody>
      </p:sp>
      <p:sp>
        <p:nvSpPr>
          <p:cNvPr id="3" name="Content Placeholder 2">
            <a:extLst>
              <a:ext uri="{FF2B5EF4-FFF2-40B4-BE49-F238E27FC236}">
                <a16:creationId xmlns:a16="http://schemas.microsoft.com/office/drawing/2014/main" id="{1431818D-F466-4E25-80AB-E45948BB20AF}"/>
              </a:ext>
            </a:extLst>
          </p:cNvPr>
          <p:cNvSpPr>
            <a:spLocks noGrp="1"/>
          </p:cNvSpPr>
          <p:nvPr>
            <p:ph idx="1"/>
          </p:nvPr>
        </p:nvSpPr>
        <p:spPr/>
        <p:txBody>
          <a:bodyPr/>
          <a:lstStyle/>
          <a:p>
            <a:r>
              <a:rPr lang="en-US" dirty="0"/>
              <a:t>The project successfully identified key factors affecting delivery performance.</a:t>
            </a:r>
          </a:p>
          <a:p>
            <a:r>
              <a:rPr lang="en-US" dirty="0"/>
              <a:t>A robust predictive model helps streamline logistics and improve operational efficiency.</a:t>
            </a:r>
          </a:p>
          <a:p>
            <a:r>
              <a:rPr lang="en-US" dirty="0"/>
              <a:t>The insights gained can help the company adjust its shipping methods and warehouse distribution strategies</a:t>
            </a:r>
          </a:p>
          <a:p>
            <a:endParaRPr lang="en-IN" dirty="0"/>
          </a:p>
        </p:txBody>
      </p:sp>
    </p:spTree>
    <p:extLst>
      <p:ext uri="{BB962C8B-B14F-4D97-AF65-F5344CB8AC3E}">
        <p14:creationId xmlns:p14="http://schemas.microsoft.com/office/powerpoint/2010/main" val="273643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FA58-FD49-48BE-8CF2-8E66C1DD6255}"/>
              </a:ext>
            </a:extLst>
          </p:cNvPr>
          <p:cNvSpPr>
            <a:spLocks noGrp="1"/>
          </p:cNvSpPr>
          <p:nvPr>
            <p:ph type="title"/>
          </p:nvPr>
        </p:nvSpPr>
        <p:spPr/>
        <p:txBody>
          <a:bodyPr>
            <a:normAutofit fontScale="90000"/>
          </a:bodyPr>
          <a:lstStyle/>
          <a:p>
            <a:r>
              <a:rPr lang="en-US" dirty="0"/>
              <a:t>Recommendations</a:t>
            </a:r>
            <a:br>
              <a:rPr lang="en-US" dirty="0"/>
            </a:br>
            <a:endParaRPr lang="en-IN" dirty="0"/>
          </a:p>
        </p:txBody>
      </p:sp>
      <p:sp>
        <p:nvSpPr>
          <p:cNvPr id="3" name="Content Placeholder 2">
            <a:extLst>
              <a:ext uri="{FF2B5EF4-FFF2-40B4-BE49-F238E27FC236}">
                <a16:creationId xmlns:a16="http://schemas.microsoft.com/office/drawing/2014/main" id="{BF974210-E12B-48DA-B453-86B2E91928E5}"/>
              </a:ext>
            </a:extLst>
          </p:cNvPr>
          <p:cNvSpPr>
            <a:spLocks noGrp="1"/>
          </p:cNvSpPr>
          <p:nvPr>
            <p:ph idx="1"/>
          </p:nvPr>
        </p:nvSpPr>
        <p:spPr/>
        <p:txBody>
          <a:bodyPr>
            <a:normAutofit/>
          </a:bodyPr>
          <a:lstStyle/>
          <a:p>
            <a:r>
              <a:rPr lang="en-US" sz="2400" b="1" dirty="0"/>
              <a:t>Improve efficiency at Warehouse F</a:t>
            </a:r>
            <a:r>
              <a:rPr lang="en-US" sz="2400" dirty="0"/>
              <a:t> by optimizing shipment schedules and diversifying transport modes.</a:t>
            </a:r>
          </a:p>
          <a:p>
            <a:r>
              <a:rPr lang="en-US" sz="2400" b="1" dirty="0"/>
              <a:t>Enhance logistic tracking</a:t>
            </a:r>
            <a:r>
              <a:rPr lang="en-US" sz="2400" dirty="0"/>
              <a:t> for high-cost and high-weight items to reduce delays.</a:t>
            </a:r>
          </a:p>
          <a:p>
            <a:r>
              <a:rPr lang="en-US" sz="2400" b="1" dirty="0"/>
              <a:t>Offer predictive insights to customers</a:t>
            </a:r>
            <a:r>
              <a:rPr lang="en-US" sz="2400" dirty="0"/>
              <a:t> on potential delivery delays based on real-time factors.</a:t>
            </a:r>
          </a:p>
          <a:p>
            <a:r>
              <a:rPr lang="en-US" sz="2400" b="1" dirty="0"/>
              <a:t>Optimize discounts strategically</a:t>
            </a:r>
            <a:r>
              <a:rPr lang="en-US" sz="2400" dirty="0"/>
              <a:t>, as excessive discounts correlate with delayed shipments.</a:t>
            </a:r>
          </a:p>
          <a:p>
            <a:endParaRPr lang="en-IN" dirty="0"/>
          </a:p>
        </p:txBody>
      </p:sp>
    </p:spTree>
    <p:extLst>
      <p:ext uri="{BB962C8B-B14F-4D97-AF65-F5344CB8AC3E}">
        <p14:creationId xmlns:p14="http://schemas.microsoft.com/office/powerpoint/2010/main" val="322252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B1105640-6B22-447F-909F-024804D18679}"/>
              </a:ext>
            </a:extLst>
          </p:cNvPr>
          <p:cNvSpPr txBox="1">
            <a:spLocks/>
          </p:cNvSpPr>
          <p:nvPr/>
        </p:nvSpPr>
        <p:spPr>
          <a:xfrm>
            <a:off x="4755583" y="2185989"/>
            <a:ext cx="3321617" cy="2014536"/>
          </a:xfrm>
          <a:prstGeom prst="rect">
            <a:avLst/>
          </a:prstGeom>
        </p:spPr>
        <p:txBody>
          <a:bodyPr>
            <a:normAutofit/>
          </a:bodyPr>
          <a:lst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a:lstStyle>
          <a:p>
            <a:br>
              <a:rPr lang="en-IN" dirty="0"/>
            </a:br>
            <a:r>
              <a:rPr lang="en-IN" sz="4000" dirty="0"/>
              <a:t>Questions ?</a:t>
            </a:r>
          </a:p>
        </p:txBody>
      </p:sp>
    </p:spTree>
    <p:extLst>
      <p:ext uri="{BB962C8B-B14F-4D97-AF65-F5344CB8AC3E}">
        <p14:creationId xmlns:p14="http://schemas.microsoft.com/office/powerpoint/2010/main" val="2382423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normAutofit lnSpcReduction="10000"/>
          </a:bodyPr>
          <a:lstStyle/>
          <a:p>
            <a:r>
              <a:rPr lang="en-US" b="1" dirty="0"/>
              <a:t>Introduction</a:t>
            </a:r>
          </a:p>
          <a:p>
            <a:r>
              <a:rPr lang="en-US" b="1" dirty="0"/>
              <a:t>Data Description</a:t>
            </a:r>
          </a:p>
          <a:p>
            <a:r>
              <a:rPr lang="en-US" b="1" dirty="0"/>
              <a:t>Methodology</a:t>
            </a:r>
          </a:p>
          <a:p>
            <a:r>
              <a:rPr lang="en-US" b="1" dirty="0"/>
              <a:t>Key Insights</a:t>
            </a:r>
          </a:p>
          <a:p>
            <a:r>
              <a:rPr lang="en-US" b="1" dirty="0"/>
              <a:t>Model Performance</a:t>
            </a:r>
          </a:p>
          <a:p>
            <a:r>
              <a:rPr lang="en-US" b="1" dirty="0"/>
              <a:t>Conclusion</a:t>
            </a:r>
          </a:p>
          <a:p>
            <a:r>
              <a:rPr lang="en-US" b="1" dirty="0"/>
              <a:t>Recommendations</a:t>
            </a:r>
          </a:p>
          <a:p>
            <a:r>
              <a:rPr lang="en-US" b="1" dirty="0"/>
              <a:t>Future Work</a:t>
            </a:r>
          </a:p>
          <a:p>
            <a:r>
              <a:rPr lang="en-US" b="1" dirty="0"/>
              <a:t>Questions</a:t>
            </a:r>
          </a:p>
          <a:p>
            <a:endParaRPr lang="en-IN" dirty="0"/>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dirty="0"/>
              <a:t>The company, specializing in electronic products, seeks insights from its customer database to optimize delivery performance and enhance customer satisfaction.</a:t>
            </a:r>
          </a:p>
          <a:p>
            <a:r>
              <a:rPr lang="en-US" dirty="0"/>
              <a:t>The goal is to predict whether products will reach customers on time using machine learning models.</a:t>
            </a:r>
          </a:p>
          <a:p>
            <a:r>
              <a:rPr lang="en-US" dirty="0"/>
              <a:t>By analyzing factors affecting delivery timeliness, the company aims to refine its logistics strategy and reduce delivery delays.</a:t>
            </a:r>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normAutofit fontScale="90000"/>
          </a:bodyPr>
          <a:lstStyle/>
          <a:p>
            <a:r>
              <a:rPr lang="en-US" dirty="0"/>
              <a:t>Data Description</a:t>
            </a:r>
            <a:br>
              <a:rPr lang="en-US" dirty="0"/>
            </a:br>
            <a:endParaRPr lang="en-IN" dirty="0"/>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a:xfrm>
            <a:off x="678881" y="1659836"/>
            <a:ext cx="5107239" cy="4398066"/>
          </a:xfrm>
        </p:spPr>
        <p:txBody>
          <a:bodyPr>
            <a:normAutofit fontScale="92500" lnSpcReduction="10000"/>
          </a:bodyPr>
          <a:lstStyle/>
          <a:p>
            <a:r>
              <a:rPr lang="en-US" dirty="0"/>
              <a:t>The dataset comprises </a:t>
            </a:r>
            <a:r>
              <a:rPr lang="en-US" b="1" dirty="0"/>
              <a:t>10,999 observations</a:t>
            </a:r>
            <a:r>
              <a:rPr lang="en-US" dirty="0"/>
              <a:t> across </a:t>
            </a:r>
            <a:r>
              <a:rPr lang="en-US" b="1" dirty="0"/>
              <a:t>12 variables</a:t>
            </a:r>
            <a:r>
              <a:rPr lang="en-US" dirty="0"/>
              <a:t>, including:</a:t>
            </a:r>
          </a:p>
          <a:p>
            <a:pPr lvl="1"/>
            <a:r>
              <a:rPr lang="en-US" dirty="0"/>
              <a:t>Warehouse block</a:t>
            </a:r>
          </a:p>
          <a:p>
            <a:pPr lvl="1"/>
            <a:r>
              <a:rPr lang="en-US" dirty="0"/>
              <a:t>Mode of shipment</a:t>
            </a:r>
          </a:p>
          <a:p>
            <a:pPr lvl="1"/>
            <a:r>
              <a:rPr lang="en-US" dirty="0"/>
              <a:t>Customer care calls</a:t>
            </a:r>
          </a:p>
          <a:p>
            <a:pPr lvl="1"/>
            <a:r>
              <a:rPr lang="en-US" dirty="0"/>
              <a:t>Product cost</a:t>
            </a:r>
          </a:p>
          <a:p>
            <a:pPr lvl="1"/>
            <a:r>
              <a:rPr lang="en-US" dirty="0"/>
              <a:t>Prior purchases</a:t>
            </a:r>
          </a:p>
          <a:p>
            <a:pPr lvl="1"/>
            <a:r>
              <a:rPr lang="en-US" dirty="0"/>
              <a:t>Product importance</a:t>
            </a:r>
          </a:p>
          <a:p>
            <a:pPr lvl="1"/>
            <a:r>
              <a:rPr lang="en-US" dirty="0"/>
              <a:t>Discount offered</a:t>
            </a:r>
          </a:p>
          <a:p>
            <a:pPr lvl="1"/>
            <a:r>
              <a:rPr lang="en-US" dirty="0"/>
              <a:t>Weight of the product</a:t>
            </a:r>
          </a:p>
          <a:p>
            <a:pPr lvl="1"/>
            <a:r>
              <a:rPr lang="en-US" dirty="0"/>
              <a:t>Delivery performance (target variable: on-time delivery or delay)</a:t>
            </a:r>
          </a:p>
          <a:p>
            <a:endParaRPr lang="en-IN" dirty="0"/>
          </a:p>
        </p:txBody>
      </p:sp>
    </p:spTree>
    <p:extLst>
      <p:ext uri="{BB962C8B-B14F-4D97-AF65-F5344CB8AC3E}">
        <p14:creationId xmlns:p14="http://schemas.microsoft.com/office/powerpoint/2010/main" val="13444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923FD-EE06-48F2-482E-88F38D200251}"/>
              </a:ext>
            </a:extLst>
          </p:cNvPr>
          <p:cNvSpPr>
            <a:spLocks noGrp="1"/>
          </p:cNvSpPr>
          <p:nvPr>
            <p:ph type="title"/>
          </p:nvPr>
        </p:nvSpPr>
        <p:spPr/>
        <p:txBody>
          <a:bodyPr>
            <a:normAutofit fontScale="90000"/>
          </a:bodyPr>
          <a:lstStyle/>
          <a:p>
            <a:r>
              <a:rPr lang="en-US" dirty="0"/>
              <a:t>Methodology</a:t>
            </a:r>
            <a:br>
              <a:rPr lang="en-US" dirty="0"/>
            </a:br>
            <a:endParaRPr lang="en-IN" dirty="0"/>
          </a:p>
        </p:txBody>
      </p:sp>
      <p:sp>
        <p:nvSpPr>
          <p:cNvPr id="5" name="Content Placeholder 4">
            <a:extLst>
              <a:ext uri="{FF2B5EF4-FFF2-40B4-BE49-F238E27FC236}">
                <a16:creationId xmlns:a16="http://schemas.microsoft.com/office/drawing/2014/main" id="{8C74B58E-E923-F7F3-8627-D12DF58EC0C5}"/>
              </a:ext>
            </a:extLst>
          </p:cNvPr>
          <p:cNvSpPr>
            <a:spLocks noGrp="1"/>
          </p:cNvSpPr>
          <p:nvPr>
            <p:ph idx="1"/>
          </p:nvPr>
        </p:nvSpPr>
        <p:spPr/>
        <p:txBody>
          <a:bodyPr>
            <a:normAutofit fontScale="55000" lnSpcReduction="20000"/>
          </a:bodyPr>
          <a:lstStyle/>
          <a:p>
            <a:r>
              <a:rPr lang="en-US" b="1" dirty="0"/>
              <a:t>Data Preprocessing</a:t>
            </a:r>
            <a:endParaRPr lang="en-US" dirty="0"/>
          </a:p>
          <a:p>
            <a:pPr lvl="1"/>
            <a:r>
              <a:rPr lang="en-US" dirty="0"/>
              <a:t>Cleaned data (handled missing values, duplicates, and irrelevant columns).</a:t>
            </a:r>
          </a:p>
          <a:p>
            <a:pPr lvl="1"/>
            <a:r>
              <a:rPr lang="en-US" dirty="0"/>
              <a:t>Converted categorical variables into numerical representations using label encoding.</a:t>
            </a:r>
          </a:p>
          <a:p>
            <a:pPr lvl="1"/>
            <a:r>
              <a:rPr lang="en-US" dirty="0"/>
              <a:t>Normalized numerical features where necessary.</a:t>
            </a:r>
          </a:p>
          <a:p>
            <a:r>
              <a:rPr lang="en-US" b="1" dirty="0"/>
              <a:t>Exploratory Data Analysis (EDA)</a:t>
            </a:r>
            <a:endParaRPr lang="en-US" dirty="0"/>
          </a:p>
          <a:p>
            <a:pPr lvl="1"/>
            <a:r>
              <a:rPr lang="en-US" dirty="0"/>
              <a:t>Visualized distributions and relationships between features.</a:t>
            </a:r>
          </a:p>
          <a:p>
            <a:pPr lvl="1"/>
            <a:r>
              <a:rPr lang="en-US" dirty="0"/>
              <a:t>Identified correlations between delivery timeliness and independent variables.</a:t>
            </a:r>
          </a:p>
          <a:p>
            <a:r>
              <a:rPr lang="en-US" b="1" dirty="0"/>
              <a:t>Feature Engineering</a:t>
            </a:r>
            <a:endParaRPr lang="en-US" dirty="0"/>
          </a:p>
          <a:p>
            <a:pPr lvl="1"/>
            <a:r>
              <a:rPr lang="en-US" dirty="0"/>
              <a:t>Applied encoding techniques to categorical variables.</a:t>
            </a:r>
          </a:p>
          <a:p>
            <a:pPr lvl="1"/>
            <a:r>
              <a:rPr lang="en-US" dirty="0"/>
              <a:t>Analyzed feature importance using statistical methods and tree-based algorithms.</a:t>
            </a:r>
          </a:p>
          <a:p>
            <a:r>
              <a:rPr lang="en-US" b="1" dirty="0"/>
              <a:t>Model Building</a:t>
            </a:r>
            <a:endParaRPr lang="en-US" dirty="0"/>
          </a:p>
          <a:p>
            <a:pPr lvl="1"/>
            <a:r>
              <a:rPr lang="en-US" dirty="0"/>
              <a:t>Implemented multiple machine learning models including </a:t>
            </a:r>
            <a:r>
              <a:rPr lang="en-US" b="1" dirty="0"/>
              <a:t>Decision Tree, Random Forest, Logistic Regression, and KNN</a:t>
            </a:r>
            <a:r>
              <a:rPr lang="en-US" dirty="0"/>
              <a:t>.</a:t>
            </a:r>
          </a:p>
          <a:p>
            <a:pPr lvl="1"/>
            <a:r>
              <a:rPr lang="en-US" dirty="0"/>
              <a:t>Optimized hyperparameters for improved accuracy.</a:t>
            </a:r>
          </a:p>
          <a:p>
            <a:r>
              <a:rPr lang="en-US" b="1" dirty="0"/>
              <a:t>Model Evaluation</a:t>
            </a:r>
            <a:endParaRPr lang="en-US" dirty="0"/>
          </a:p>
          <a:p>
            <a:pPr lvl="1"/>
            <a:r>
              <a:rPr lang="en-US" dirty="0"/>
              <a:t>Assessed model performance using </a:t>
            </a:r>
            <a:r>
              <a:rPr lang="en-US" b="1" dirty="0"/>
              <a:t>accuracy, confusion matrix, precision, recall, and F1-score</a:t>
            </a:r>
            <a:r>
              <a:rPr lang="en-US" dirty="0"/>
              <a:t>.</a:t>
            </a:r>
          </a:p>
          <a:p>
            <a:endParaRPr lang="en-IN" dirty="0"/>
          </a:p>
        </p:txBody>
      </p:sp>
    </p:spTree>
    <p:extLst>
      <p:ext uri="{BB962C8B-B14F-4D97-AF65-F5344CB8AC3E}">
        <p14:creationId xmlns:p14="http://schemas.microsoft.com/office/powerpoint/2010/main" val="159436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p:txBody>
          <a:bodyPr>
            <a:normAutofit/>
          </a:bodyPr>
          <a:lstStyle/>
          <a:p>
            <a:r>
              <a:rPr lang="en-US" sz="3600" dirty="0"/>
              <a:t>Key Insights</a:t>
            </a:r>
          </a:p>
        </p:txBody>
      </p:sp>
      <p:sp>
        <p:nvSpPr>
          <p:cNvPr id="2" name="Content Placeholder 1">
            <a:extLst>
              <a:ext uri="{FF2B5EF4-FFF2-40B4-BE49-F238E27FC236}">
                <a16:creationId xmlns:a16="http://schemas.microsoft.com/office/drawing/2014/main" id="{C9565BAE-48A9-8300-4E79-87D77968413B}"/>
              </a:ext>
            </a:extLst>
          </p:cNvPr>
          <p:cNvSpPr>
            <a:spLocks noGrp="1"/>
          </p:cNvSpPr>
          <p:nvPr>
            <p:ph idx="1"/>
          </p:nvPr>
        </p:nvSpPr>
        <p:spPr/>
        <p:txBody>
          <a:bodyPr lIns="0" tIns="0" rIns="0" bIns="0" numCol="2">
            <a:normAutofit/>
          </a:bodyPr>
          <a:lstStyle/>
          <a:p>
            <a:r>
              <a:rPr lang="en-US" sz="2000" b="1" dirty="0"/>
              <a:t>Product weight and cost</a:t>
            </a:r>
            <a:r>
              <a:rPr lang="en-US" sz="2000" dirty="0"/>
              <a:t> significantly impact delivery timeliness, with heavier and costlier products having higher chances of delay.</a:t>
            </a:r>
          </a:p>
          <a:p>
            <a:r>
              <a:rPr lang="en-US" sz="2000" b="1" dirty="0"/>
              <a:t>Warehouse F</a:t>
            </a:r>
            <a:r>
              <a:rPr lang="en-US" sz="2000" dirty="0"/>
              <a:t>, likely near a seaport, handles most shipments, predominantly via shipping, contributing to longer delivery times.</a:t>
            </a:r>
          </a:p>
          <a:p>
            <a:r>
              <a:rPr lang="en-US" sz="2000" b="1" dirty="0"/>
              <a:t>Customer engagement</a:t>
            </a:r>
            <a:r>
              <a:rPr lang="en-US" sz="2000" dirty="0"/>
              <a:t> (calls, prior purchases) and </a:t>
            </a:r>
            <a:r>
              <a:rPr lang="en-US" sz="2000" b="1" dirty="0"/>
              <a:t>promotional discounts</a:t>
            </a:r>
            <a:r>
              <a:rPr lang="en-US" sz="2000" dirty="0"/>
              <a:t> correlate with delivery performance.</a:t>
            </a:r>
          </a:p>
          <a:p>
            <a:r>
              <a:rPr lang="en-US" sz="2000" b="1" dirty="0"/>
              <a:t>Mode of shipment plays a crucial role</a:t>
            </a:r>
            <a:r>
              <a:rPr lang="en-US" sz="2000" dirty="0"/>
              <a:t> in predicting delivery success, with flights being the fastest and road transport having the highest delay rate.</a:t>
            </a:r>
          </a:p>
        </p:txBody>
      </p:sp>
    </p:spTree>
    <p:extLst>
      <p:ext uri="{BB962C8B-B14F-4D97-AF65-F5344CB8AC3E}">
        <p14:creationId xmlns:p14="http://schemas.microsoft.com/office/powerpoint/2010/main" val="284599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68C585A-3F84-4576-94F0-01E067609381}"/>
              </a:ext>
            </a:extLst>
          </p:cNvPr>
          <p:cNvSpPr txBox="1">
            <a:spLocks/>
          </p:cNvSpPr>
          <p:nvPr/>
        </p:nvSpPr>
        <p:spPr>
          <a:xfrm>
            <a:off x="406742" y="1217875"/>
            <a:ext cx="5356081" cy="489814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Times New Roman"/>
                <a:cs typeface="Calibri"/>
              </a:rPr>
              <a:t>Correlation Heatmap Observations</a:t>
            </a:r>
            <a:r>
              <a:rPr lang="en-US" dirty="0">
                <a:latin typeface="Times New Roman"/>
                <a:cs typeface="Calibri"/>
              </a:rPr>
              <a:t>:</a:t>
            </a:r>
            <a:endParaRPr lang="en-US" dirty="0">
              <a:latin typeface="Times New Roman"/>
              <a:cs typeface="Calibri" panose="020F0502020204030204" pitchFamily="34" charset="0"/>
            </a:endParaRPr>
          </a:p>
          <a:p>
            <a:endParaRPr lang="en-US" dirty="0">
              <a:latin typeface="Times New Roman"/>
              <a:cs typeface="Calibri"/>
            </a:endParaRPr>
          </a:p>
          <a:p>
            <a:pPr lvl="1"/>
            <a:r>
              <a:rPr lang="en-US" b="1" dirty="0">
                <a:latin typeface="Times New Roman"/>
                <a:cs typeface="Calibri"/>
              </a:rPr>
              <a:t>Positive Correlation</a:t>
            </a:r>
            <a:r>
              <a:rPr lang="en-US" dirty="0">
                <a:latin typeface="Times New Roman"/>
                <a:cs typeface="Calibri"/>
              </a:rPr>
              <a:t>:</a:t>
            </a:r>
            <a:endParaRPr lang="en-US" dirty="0">
              <a:latin typeface="Times New Roman"/>
              <a:cs typeface="Times New Roman"/>
            </a:endParaRPr>
          </a:p>
          <a:p>
            <a:pPr lvl="2" algn="just"/>
            <a:r>
              <a:rPr lang="en-US" sz="2300" dirty="0">
                <a:latin typeface="Times New Roman"/>
                <a:cs typeface="Calibri"/>
              </a:rPr>
              <a:t>Product cost ↔ Customer care calls (indicating customer concerns for high-value items).</a:t>
            </a:r>
            <a:endParaRPr lang="en-US" sz="2300" dirty="0">
              <a:latin typeface="Times New Roman"/>
              <a:cs typeface="Times New Roman"/>
            </a:endParaRPr>
          </a:p>
          <a:p>
            <a:pPr lvl="2" algn="just"/>
            <a:endParaRPr lang="en-US" sz="2300" dirty="0">
              <a:latin typeface="Times New Roman"/>
              <a:cs typeface="Calibri"/>
            </a:endParaRPr>
          </a:p>
          <a:p>
            <a:pPr lvl="1" algn="just"/>
            <a:r>
              <a:rPr lang="en-US" sz="2300" b="1" dirty="0">
                <a:latin typeface="Times New Roman"/>
                <a:cs typeface="Calibri"/>
              </a:rPr>
              <a:t>Negative Correlation</a:t>
            </a:r>
            <a:r>
              <a:rPr lang="en-US" sz="2300" dirty="0">
                <a:latin typeface="Times New Roman"/>
                <a:cs typeface="Calibri"/>
              </a:rPr>
              <a:t>:</a:t>
            </a:r>
            <a:endParaRPr lang="en-US" sz="2300" dirty="0">
              <a:latin typeface="Times New Roman"/>
              <a:cs typeface="Times New Roman"/>
            </a:endParaRPr>
          </a:p>
          <a:p>
            <a:pPr lvl="2" algn="just"/>
            <a:r>
              <a:rPr lang="en-US" sz="2300" dirty="0">
                <a:latin typeface="Times New Roman"/>
                <a:cs typeface="Calibri"/>
              </a:rPr>
              <a:t>Discounts ↔ Delivery delays    (higher discounts improve punctuality).</a:t>
            </a:r>
            <a:endParaRPr lang="en-US" sz="2300" dirty="0">
              <a:latin typeface="Times New Roman"/>
              <a:cs typeface="Times New Roman"/>
            </a:endParaRPr>
          </a:p>
          <a:p>
            <a:endParaRPr lang="en-US" dirty="0">
              <a:latin typeface="Times New Roman"/>
              <a:cs typeface="Calibri"/>
            </a:endParaRPr>
          </a:p>
        </p:txBody>
      </p:sp>
      <p:pic>
        <p:nvPicPr>
          <p:cNvPr id="7" name="Picture 6">
            <a:extLst>
              <a:ext uri="{FF2B5EF4-FFF2-40B4-BE49-F238E27FC236}">
                <a16:creationId xmlns:a16="http://schemas.microsoft.com/office/drawing/2014/main" id="{DDEF7609-CFDA-49B7-9F4D-7F0FDD533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7540" y="752475"/>
            <a:ext cx="5835391" cy="4876800"/>
          </a:xfrm>
          <a:prstGeom prst="rect">
            <a:avLst/>
          </a:prstGeom>
        </p:spPr>
      </p:pic>
      <p:sp>
        <p:nvSpPr>
          <p:cNvPr id="3" name="Title 2">
            <a:extLst>
              <a:ext uri="{FF2B5EF4-FFF2-40B4-BE49-F238E27FC236}">
                <a16:creationId xmlns:a16="http://schemas.microsoft.com/office/drawing/2014/main" id="{C67EFAAF-DF42-4E32-B92C-62084BEACBFD}"/>
              </a:ext>
            </a:extLst>
          </p:cNvPr>
          <p:cNvSpPr>
            <a:spLocks noGrp="1"/>
          </p:cNvSpPr>
          <p:nvPr>
            <p:ph type="title"/>
          </p:nvPr>
        </p:nvSpPr>
        <p:spPr>
          <a:xfrm flipH="1" flipV="1">
            <a:off x="11513117" y="557947"/>
            <a:ext cx="45719" cy="45719"/>
          </a:xfrm>
        </p:spPr>
        <p:txBody>
          <a:bodyPr>
            <a:normAutofit fontScale="90000"/>
          </a:bodyPr>
          <a:lstStyle/>
          <a:p>
            <a:br>
              <a:rPr lang="en-IN" dirty="0"/>
            </a:br>
            <a:endParaRPr lang="en-IN" dirty="0"/>
          </a:p>
        </p:txBody>
      </p:sp>
    </p:spTree>
    <p:extLst>
      <p:ext uri="{BB962C8B-B14F-4D97-AF65-F5344CB8AC3E}">
        <p14:creationId xmlns:p14="http://schemas.microsoft.com/office/powerpoint/2010/main" val="3762203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FA7C98-B4A2-4C43-9F35-2683FB79E447}"/>
              </a:ext>
            </a:extLst>
          </p:cNvPr>
          <p:cNvSpPr>
            <a:spLocks noGrp="1"/>
          </p:cNvSpPr>
          <p:nvPr>
            <p:ph type="title"/>
          </p:nvPr>
        </p:nvSpPr>
        <p:spPr>
          <a:xfrm>
            <a:off x="678884" y="494809"/>
            <a:ext cx="10834234" cy="612775"/>
          </a:xfrm>
        </p:spPr>
        <p:txBody>
          <a:bodyPr/>
          <a:lstStyle/>
          <a:p>
            <a:pPr algn="ctr"/>
            <a:r>
              <a:rPr lang="en-US" sz="3000" dirty="0">
                <a:latin typeface="Times New Roman"/>
                <a:cs typeface="Calibri"/>
              </a:rPr>
              <a:t>Machine Learning Models</a:t>
            </a:r>
            <a:endParaRPr lang="en-US" dirty="0"/>
          </a:p>
        </p:txBody>
      </p:sp>
      <p:sp>
        <p:nvSpPr>
          <p:cNvPr id="6" name="Content Placeholder 2">
            <a:extLst>
              <a:ext uri="{FF2B5EF4-FFF2-40B4-BE49-F238E27FC236}">
                <a16:creationId xmlns:a16="http://schemas.microsoft.com/office/drawing/2014/main" id="{F0CC4907-16AD-4E90-83DD-0BD392186804}"/>
              </a:ext>
            </a:extLst>
          </p:cNvPr>
          <p:cNvSpPr txBox="1">
            <a:spLocks/>
          </p:cNvSpPr>
          <p:nvPr/>
        </p:nvSpPr>
        <p:spPr>
          <a:xfrm>
            <a:off x="622085" y="1040908"/>
            <a:ext cx="8016383" cy="550770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a:latin typeface="Times New Roman"/>
                <a:cs typeface="Calibri"/>
              </a:rPr>
              <a:t>Models Used</a:t>
            </a:r>
            <a:r>
              <a:rPr lang="en-US" sz="1800">
                <a:latin typeface="Times New Roman"/>
                <a:cs typeface="Calibri"/>
              </a:rPr>
              <a:t>:</a:t>
            </a:r>
            <a:endParaRPr lang="en-US" sz="1800">
              <a:cs typeface="Calibri"/>
            </a:endParaRPr>
          </a:p>
          <a:p>
            <a:pPr marL="457200" indent="-457200" algn="just">
              <a:buFont typeface="Arial" panose="020B0604020202020204" pitchFamily="34" charset="0"/>
              <a:buAutoNum type="romanUcPeriod"/>
            </a:pPr>
            <a:r>
              <a:rPr lang="en-US" sz="1800" b="1">
                <a:latin typeface="Times New Roman"/>
                <a:cs typeface="Calibri"/>
              </a:rPr>
              <a:t>Decision Tree Classifier</a:t>
            </a:r>
            <a:r>
              <a:rPr lang="en-US" sz="1800">
                <a:latin typeface="Times New Roman"/>
                <a:cs typeface="Calibri"/>
              </a:rPr>
              <a:t>:</a:t>
            </a:r>
            <a:endParaRPr lang="en-US" sz="1800">
              <a:latin typeface="Times New Roman"/>
              <a:cs typeface="Times New Roman"/>
            </a:endParaRPr>
          </a:p>
          <a:p>
            <a:pPr lvl="1" algn="just"/>
            <a:r>
              <a:rPr lang="en-US" sz="1800">
                <a:latin typeface="Times New Roman"/>
                <a:cs typeface="Calibri"/>
              </a:rPr>
              <a:t>Selected optimal parameters via grid search.</a:t>
            </a:r>
            <a:endParaRPr lang="en-US" sz="1800">
              <a:latin typeface="Times New Roman"/>
              <a:cs typeface="Times New Roman"/>
            </a:endParaRPr>
          </a:p>
          <a:p>
            <a:pPr lvl="1" algn="just"/>
            <a:r>
              <a:rPr lang="en-US" sz="1800">
                <a:latin typeface="Times New Roman"/>
                <a:cs typeface="Calibri"/>
              </a:rPr>
              <a:t>Best depth: 6, minimum samples split: 2.</a:t>
            </a:r>
            <a:endParaRPr lang="en-US" sz="1800">
              <a:latin typeface="Times New Roman"/>
              <a:cs typeface="Times New Roman"/>
            </a:endParaRPr>
          </a:p>
          <a:p>
            <a:pPr algn="just">
              <a:buFont typeface="Arial" panose="020B0604020202020204" pitchFamily="34" charset="0"/>
              <a:buAutoNum type="romanUcPeriod"/>
            </a:pPr>
            <a:r>
              <a:rPr lang="en-US" sz="1800" b="1">
                <a:latin typeface="Times New Roman"/>
                <a:cs typeface="Calibri"/>
              </a:rPr>
              <a:t>Random Forest Classifier</a:t>
            </a:r>
            <a:r>
              <a:rPr lang="en-US" sz="1800">
                <a:latin typeface="Times New Roman"/>
                <a:cs typeface="Calibri"/>
              </a:rPr>
              <a:t>:</a:t>
            </a:r>
            <a:endParaRPr lang="en-US" sz="1800">
              <a:latin typeface="Times New Roman"/>
              <a:cs typeface="Times New Roman"/>
            </a:endParaRPr>
          </a:p>
          <a:p>
            <a:pPr lvl="1" algn="just"/>
            <a:r>
              <a:rPr lang="en-US" sz="1800">
                <a:latin typeface="Times New Roman"/>
                <a:cs typeface="Calibri"/>
              </a:rPr>
              <a:t>Explored ensemble learning for improved accuracy.</a:t>
            </a:r>
          </a:p>
          <a:p>
            <a:pPr lvl="1" algn="just"/>
            <a:r>
              <a:rPr lang="en-US" sz="1800">
                <a:latin typeface="Times New Roman"/>
                <a:cs typeface="Calibri"/>
              </a:rPr>
              <a:t>Selected optimal parameters via grid search.</a:t>
            </a:r>
            <a:endParaRPr lang="en-US" sz="1800">
              <a:latin typeface="Times New Roman"/>
              <a:cs typeface="Times New Roman"/>
            </a:endParaRPr>
          </a:p>
          <a:p>
            <a:pPr lvl="1" algn="just"/>
            <a:r>
              <a:rPr lang="en-US" sz="1800">
                <a:latin typeface="Times New Roman"/>
                <a:cs typeface="Calibri"/>
              </a:rPr>
              <a:t>Best depth: 8, minimum samples split: 2.</a:t>
            </a:r>
            <a:endParaRPr lang="en-US" sz="1800">
              <a:latin typeface="Times New Roman"/>
              <a:cs typeface="Times New Roman"/>
            </a:endParaRPr>
          </a:p>
          <a:p>
            <a:pPr algn="just">
              <a:buFont typeface="Arial" panose="020B0604020202020204" pitchFamily="34" charset="0"/>
              <a:buAutoNum type="romanUcPeriod"/>
            </a:pPr>
            <a:r>
              <a:rPr lang="en-US" sz="1800" b="1">
                <a:latin typeface="Times New Roman"/>
                <a:cs typeface="Calibri"/>
              </a:rPr>
              <a:t>Logistic Regression</a:t>
            </a:r>
            <a:r>
              <a:rPr lang="en-US" sz="1800">
                <a:latin typeface="Times New Roman"/>
                <a:cs typeface="Calibri"/>
              </a:rPr>
              <a:t>:</a:t>
            </a:r>
            <a:endParaRPr lang="en-US" sz="1800">
              <a:latin typeface="Times New Roman"/>
              <a:cs typeface="Times New Roman"/>
            </a:endParaRPr>
          </a:p>
          <a:p>
            <a:pPr lvl="1" algn="just"/>
            <a:r>
              <a:rPr lang="en-US" sz="1800">
                <a:latin typeface="Times New Roman"/>
                <a:cs typeface="Calibri"/>
              </a:rPr>
              <a:t>Interpreted linear relationships between features.</a:t>
            </a:r>
            <a:endParaRPr lang="en-US" sz="1800">
              <a:latin typeface="Times New Roman"/>
              <a:cs typeface="Times New Roman"/>
            </a:endParaRPr>
          </a:p>
          <a:p>
            <a:pPr algn="just">
              <a:buFont typeface="Arial" panose="020B0604020202020204" pitchFamily="34" charset="0"/>
              <a:buAutoNum type="romanUcPeriod"/>
            </a:pPr>
            <a:r>
              <a:rPr lang="en-US" sz="1800" b="1">
                <a:latin typeface="Times New Roman"/>
                <a:cs typeface="Calibri"/>
              </a:rPr>
              <a:t>K-Nearest Neighbors</a:t>
            </a:r>
            <a:r>
              <a:rPr lang="en-US" sz="1800">
                <a:latin typeface="Times New Roman"/>
                <a:cs typeface="Calibri"/>
              </a:rPr>
              <a:t>:</a:t>
            </a:r>
            <a:endParaRPr lang="en-US" sz="1800">
              <a:latin typeface="Times New Roman"/>
              <a:cs typeface="Times New Roman"/>
            </a:endParaRPr>
          </a:p>
          <a:p>
            <a:pPr lvl="1" algn="just"/>
            <a:r>
              <a:rPr lang="en-US" sz="1800">
                <a:latin typeface="Times New Roman"/>
                <a:cs typeface="Calibri"/>
              </a:rPr>
              <a:t>Examined proximity-based decision-making.</a:t>
            </a:r>
            <a:endParaRPr lang="en-US" sz="1800">
              <a:latin typeface="Times New Roman"/>
              <a:cs typeface="Times New Roman"/>
            </a:endParaRPr>
          </a:p>
          <a:p>
            <a:pPr lvl="1" algn="just"/>
            <a:r>
              <a:rPr lang="en-US" sz="1800" b="1">
                <a:latin typeface="Times New Roman"/>
                <a:cs typeface="Calibri"/>
              </a:rPr>
              <a:t>Train-Test Split</a:t>
            </a:r>
            <a:r>
              <a:rPr lang="en-US" sz="1800">
                <a:latin typeface="Times New Roman"/>
                <a:cs typeface="Calibri"/>
              </a:rPr>
              <a:t>:</a:t>
            </a:r>
            <a:endParaRPr lang="en-US" sz="1800">
              <a:latin typeface="Times New Roman"/>
              <a:cs typeface="Times New Roman"/>
            </a:endParaRPr>
          </a:p>
          <a:p>
            <a:pPr marL="0" indent="0" algn="just">
              <a:buFont typeface="Arial" panose="020B0604020202020204" pitchFamily="34" charset="0"/>
              <a:buNone/>
            </a:pPr>
            <a:r>
              <a:rPr lang="en-US" sz="1800">
                <a:latin typeface="Times New Roman"/>
                <a:cs typeface="Calibri"/>
              </a:rPr>
              <a:t>Training accuracy varied from 63% to 78%.</a:t>
            </a:r>
            <a:endParaRPr lang="en-US" sz="1800">
              <a:cs typeface="Calibri" panose="020F0502020204030204" pitchFamily="34" charset="0"/>
            </a:endParaRPr>
          </a:p>
          <a:p>
            <a:pPr marL="0" indent="0" algn="just">
              <a:buFont typeface="Arial" panose="020B0604020202020204" pitchFamily="34" charset="0"/>
              <a:buNone/>
            </a:pPr>
            <a:r>
              <a:rPr lang="en-US" sz="1800">
                <a:latin typeface="Times New Roman"/>
                <a:cs typeface="Calibri"/>
              </a:rPr>
              <a:t>Test accuracy ranged between 63% and 69%.</a:t>
            </a:r>
            <a:endParaRPr lang="en-US" sz="1800">
              <a:cs typeface="Calibri" panose="020F0502020204030204" pitchFamily="34" charset="0"/>
            </a:endParaRPr>
          </a:p>
          <a:p>
            <a:pPr algn="just">
              <a:buFont typeface="Arial" panose="020B0604020202020204" pitchFamily="34" charset="0"/>
              <a:buAutoNum type="romanUcPeriod"/>
            </a:pPr>
            <a:endParaRPr lang="en-US" sz="2000" dirty="0">
              <a:latin typeface="Times New Roman"/>
              <a:cs typeface="Calibri"/>
            </a:endParaRPr>
          </a:p>
        </p:txBody>
      </p:sp>
    </p:spTree>
    <p:extLst>
      <p:ext uri="{BB962C8B-B14F-4D97-AF65-F5344CB8AC3E}">
        <p14:creationId xmlns:p14="http://schemas.microsoft.com/office/powerpoint/2010/main" val="369279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fontScale="90000"/>
          </a:bodyPr>
          <a:lstStyle/>
          <a:p>
            <a:br>
              <a:rPr lang="en-IN" dirty="0"/>
            </a:br>
            <a:r>
              <a:rPr lang="en-US" dirty="0"/>
              <a:t>Model Performance</a:t>
            </a:r>
            <a:br>
              <a:rPr lang="en-US" dirty="0"/>
            </a:br>
            <a:endParaRPr lang="en-IN" dirty="0"/>
          </a:p>
        </p:txBody>
      </p:sp>
      <p:sp>
        <p:nvSpPr>
          <p:cNvPr id="10" name="Content Placeholder 9">
            <a:extLst>
              <a:ext uri="{FF2B5EF4-FFF2-40B4-BE49-F238E27FC236}">
                <a16:creationId xmlns:a16="http://schemas.microsoft.com/office/drawing/2014/main" id="{492E72D0-2AF5-4DB9-B8B2-C2D308E67264}"/>
              </a:ext>
            </a:extLst>
          </p:cNvPr>
          <p:cNvSpPr>
            <a:spLocks noGrp="1"/>
          </p:cNvSpPr>
          <p:nvPr>
            <p:ph idx="1"/>
          </p:nvPr>
        </p:nvSpPr>
        <p:spPr/>
        <p:txBody>
          <a:bodyPr>
            <a:normAutofit/>
          </a:bodyPr>
          <a:lstStyle/>
          <a:p>
            <a:r>
              <a:rPr lang="en-US" sz="2400" b="1" dirty="0"/>
              <a:t>Decision Tree Classifier</a:t>
            </a:r>
            <a:r>
              <a:rPr lang="en-US" sz="2400" dirty="0"/>
              <a:t>: Highest accuracy at </a:t>
            </a:r>
            <a:r>
              <a:rPr lang="en-US" sz="2400" b="1" dirty="0"/>
              <a:t>69%</a:t>
            </a:r>
            <a:r>
              <a:rPr lang="en-US" sz="2400" dirty="0"/>
              <a:t>.</a:t>
            </a:r>
          </a:p>
          <a:p>
            <a:r>
              <a:rPr lang="en-US" sz="2400" b="1" dirty="0"/>
              <a:t>Random Forest &amp; Logistic Regression</a:t>
            </a:r>
            <a:r>
              <a:rPr lang="en-US" sz="2400" dirty="0"/>
              <a:t>: Comparable performance at </a:t>
            </a:r>
            <a:r>
              <a:rPr lang="en-US" sz="2400" b="1" dirty="0"/>
              <a:t>68% and 67%</a:t>
            </a:r>
            <a:r>
              <a:rPr lang="en-US" sz="2400" dirty="0"/>
              <a:t>.</a:t>
            </a:r>
          </a:p>
          <a:p>
            <a:r>
              <a:rPr lang="en-US" sz="2400" b="1" dirty="0">
                <a:latin typeface="Times New Roman"/>
                <a:cs typeface="Calibri"/>
              </a:rPr>
              <a:t>K-Nearest Neighbors </a:t>
            </a:r>
            <a:r>
              <a:rPr lang="en-US" sz="2400" dirty="0"/>
              <a:t>: Lowest accuracy at </a:t>
            </a:r>
            <a:r>
              <a:rPr lang="en-US" sz="2400" b="1" dirty="0"/>
              <a:t>65%</a:t>
            </a:r>
            <a:r>
              <a:rPr lang="en-US" sz="2400" dirty="0"/>
              <a:t>.</a:t>
            </a:r>
          </a:p>
          <a:p>
            <a:r>
              <a:rPr lang="en-US" sz="2400" dirty="0"/>
              <a:t>The Decision Tree model was chosen as the final model due to its interpretability, ability to handle non-linear relationships, and its superior performance in capturing key decision patterns in the dataset, achieving an accuracy score of 69%.</a:t>
            </a:r>
          </a:p>
          <a:p>
            <a:pPr marL="0" indent="0">
              <a:buNone/>
            </a:pPr>
            <a:r>
              <a:rPr lang="en-US" sz="2400" dirty="0">
                <a:latin typeface="Times New Roman"/>
                <a:cs typeface="Calibri"/>
              </a:rPr>
              <a:t>    </a:t>
            </a:r>
            <a:endParaRPr lang="en-US" sz="2400" dirty="0">
              <a:cs typeface="Calibri" panose="020F0502020204030204" pitchFamily="34" charset="0"/>
            </a:endParaRPr>
          </a:p>
          <a:p>
            <a:endParaRPr lang="en-IN" dirty="0"/>
          </a:p>
        </p:txBody>
      </p:sp>
    </p:spTree>
    <p:extLst>
      <p:ext uri="{BB962C8B-B14F-4D97-AF65-F5344CB8AC3E}">
        <p14:creationId xmlns:p14="http://schemas.microsoft.com/office/powerpoint/2010/main" val="1173862094"/>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12046</TotalTime>
  <Words>722</Words>
  <Application>Microsoft Office PowerPoint</Application>
  <PresentationFormat>Widescreen</PresentationFormat>
  <Paragraphs>104</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BIA Template</vt:lpstr>
      <vt:lpstr>PowerPoint Presentation</vt:lpstr>
      <vt:lpstr>Agenda</vt:lpstr>
      <vt:lpstr>Introduction</vt:lpstr>
      <vt:lpstr>Data Description </vt:lpstr>
      <vt:lpstr>Methodology </vt:lpstr>
      <vt:lpstr>Key Insights</vt:lpstr>
      <vt:lpstr> </vt:lpstr>
      <vt:lpstr>Machine Learning Models</vt:lpstr>
      <vt:lpstr> Model Performance </vt:lpstr>
      <vt:lpstr>PowerPoint Presentation</vt:lpstr>
      <vt:lpstr>Key Findings</vt:lpstr>
      <vt:lpstr>Conclusion </vt:lpstr>
      <vt:lpstr>Recommendations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visha</cp:lastModifiedBy>
  <cp:revision>2263</cp:revision>
  <dcterms:created xsi:type="dcterms:W3CDTF">2020-12-23T13:36:00Z</dcterms:created>
  <dcterms:modified xsi:type="dcterms:W3CDTF">2025-03-12T16:20:16Z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