
<file path=[Content_Types].xml><?xml version="1.0" encoding="utf-8"?>
<Types xmlns="http://schemas.openxmlformats.org/package/2006/content-types">
  <Default Extension="png" ContentType="image/png"/>
  <Default Extension="jpeg" ContentType="image/jpeg"/>
  <Default Extension="webp"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3.webp" ContentType="image/png"/>
  <Override PartName="/ppt/media/image14.webp" ContentType="image/png"/>
  <Override PartName="/ppt/media/image15.webp" ContentType="image/png"/>
  <Override PartName="/ppt/media/image16.webp" ContentType="image/png"/>
  <Override PartName="/ppt/media/image17.webp" ContentType="image/png"/>
  <Override PartName="/ppt/media/image18.webp" ContentType="image/png"/>
  <Override PartName="/ppt/media/image20.webp" ContentType="image/png"/>
  <Override PartName="/ppt/media/image21.webp" ContentType="image/png"/>
  <Override PartName="/ppt/media/image22.webp"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2"/>
  </p:handoutMasterIdLst>
  <p:sldIdLst>
    <p:sldId id="256" r:id="rId2"/>
    <p:sldId id="257" r:id="rId3"/>
    <p:sldId id="258" r:id="rId4"/>
    <p:sldId id="260" r:id="rId5"/>
    <p:sldId id="262" r:id="rId6"/>
    <p:sldId id="264" r:id="rId7"/>
    <p:sldId id="261" r:id="rId8"/>
    <p:sldId id="263" r:id="rId9"/>
    <p:sldId id="267" r:id="rId10"/>
    <p:sldId id="259" r:id="rId11"/>
    <p:sldId id="266" r:id="rId12"/>
    <p:sldId id="265" r:id="rId13"/>
    <p:sldId id="269" r:id="rId14"/>
    <p:sldId id="270" r:id="rId15"/>
    <p:sldId id="271" r:id="rId16"/>
    <p:sldId id="272" r:id="rId17"/>
    <p:sldId id="273" r:id="rId18"/>
    <p:sldId id="274" r:id="rId19"/>
    <p:sldId id="275" r:id="rId20"/>
    <p:sldId id="276" r:id="rId21"/>
    <p:sldId id="277" r:id="rId22"/>
    <p:sldId id="286" r:id="rId23"/>
    <p:sldId id="278" r:id="rId24"/>
    <p:sldId id="279" r:id="rId25"/>
    <p:sldId id="280" r:id="rId26"/>
    <p:sldId id="281" r:id="rId27"/>
    <p:sldId id="282" r:id="rId28"/>
    <p:sldId id="283" r:id="rId29"/>
    <p:sldId id="287" r:id="rId30"/>
    <p:sldId id="289" r:id="rId31"/>
    <p:sldId id="291" r:id="rId32"/>
    <p:sldId id="293" r:id="rId33"/>
    <p:sldId id="295" r:id="rId34"/>
    <p:sldId id="296" r:id="rId35"/>
    <p:sldId id="297" r:id="rId36"/>
    <p:sldId id="298" r:id="rId37"/>
    <p:sldId id="299" r:id="rId38"/>
    <p:sldId id="300" r:id="rId39"/>
    <p:sldId id="301" r:id="rId40"/>
    <p:sldId id="30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8E53DE-1391-476D-938A-209B36CA6329}" type="datetimeFigureOut">
              <a:rPr lang="en-IN" smtClean="0"/>
              <a:t>29-04-2024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BFA32B-6143-419F-B9FC-F4DAD4485E92}" type="slidenum">
              <a:rPr lang="en-IN" smtClean="0"/>
              <a:t>‹#›</a:t>
            </a:fld>
            <a:endParaRPr lang="en-IN"/>
          </a:p>
        </p:txBody>
      </p:sp>
    </p:spTree>
    <p:extLst>
      <p:ext uri="{BB962C8B-B14F-4D97-AF65-F5344CB8AC3E}">
        <p14:creationId xmlns:p14="http://schemas.microsoft.com/office/powerpoint/2010/main" val="394210610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B757AD-4076-4E3D-9713-ECB8DBDB4F4D}"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E2F68-6BD1-48CE-B20C-B710D11BFE17}" type="slidenum">
              <a:rPr lang="en-IN" smtClean="0"/>
              <a:t>‹#›</a:t>
            </a:fld>
            <a:endParaRPr lang="en-IN"/>
          </a:p>
        </p:txBody>
      </p:sp>
      <p:sp>
        <p:nvSpPr>
          <p:cNvPr id="7" name="Rectangle 6"/>
          <p:cNvSpPr/>
          <p:nvPr userDrawn="1"/>
        </p:nvSpPr>
        <p:spPr>
          <a:xfrm>
            <a:off x="838200" y="650631"/>
            <a:ext cx="10908323" cy="5794131"/>
          </a:xfrm>
          <a:prstGeom prst="rect">
            <a:avLst/>
          </a:prstGeom>
          <a:blipFill dpi="0" rotWithShape="1">
            <a:blip r:embed="rId2" cstate="print">
              <a:alphaModFix amt="4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745073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B757AD-4076-4E3D-9713-ECB8DBDB4F4D}"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E2F68-6BD1-48CE-B20C-B710D11BFE17}" type="slidenum">
              <a:rPr lang="en-IN" smtClean="0"/>
              <a:t>‹#›</a:t>
            </a:fld>
            <a:endParaRPr lang="en-IN"/>
          </a:p>
        </p:txBody>
      </p:sp>
    </p:spTree>
    <p:extLst>
      <p:ext uri="{BB962C8B-B14F-4D97-AF65-F5344CB8AC3E}">
        <p14:creationId xmlns:p14="http://schemas.microsoft.com/office/powerpoint/2010/main" val="18167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B757AD-4076-4E3D-9713-ECB8DBDB4F4D}"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E2F68-6BD1-48CE-B20C-B710D11BFE17}" type="slidenum">
              <a:rPr lang="en-IN" smtClean="0"/>
              <a:t>‹#›</a:t>
            </a:fld>
            <a:endParaRPr lang="en-IN"/>
          </a:p>
        </p:txBody>
      </p:sp>
    </p:spTree>
    <p:extLst>
      <p:ext uri="{BB962C8B-B14F-4D97-AF65-F5344CB8AC3E}">
        <p14:creationId xmlns:p14="http://schemas.microsoft.com/office/powerpoint/2010/main" val="5791993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B757AD-4076-4E3D-9713-ECB8DBDB4F4D}"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E2F68-6BD1-48CE-B20C-B710D11BFE17}" type="slidenum">
              <a:rPr lang="en-IN" smtClean="0"/>
              <a:t>‹#›</a:t>
            </a:fld>
            <a:endParaRPr lang="en-IN"/>
          </a:p>
        </p:txBody>
      </p:sp>
      <p:sp>
        <p:nvSpPr>
          <p:cNvPr id="12" name="Rectangle 11"/>
          <p:cNvSpPr/>
          <p:nvPr userDrawn="1"/>
        </p:nvSpPr>
        <p:spPr>
          <a:xfrm>
            <a:off x="4005262" y="1690688"/>
            <a:ext cx="4181475" cy="40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userDrawn="1"/>
        </p:nvSpPr>
        <p:spPr>
          <a:xfrm>
            <a:off x="4070287" y="1825625"/>
            <a:ext cx="4051423" cy="3722321"/>
          </a:xfrm>
          <a:prstGeom prst="rect">
            <a:avLst/>
          </a:prstGeom>
          <a:blipFill dpi="0" rotWithShape="1">
            <a:blip r:embed="rId2">
              <a:alphaModFix amt="25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770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B757AD-4076-4E3D-9713-ECB8DBDB4F4D}"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E2F68-6BD1-48CE-B20C-B710D11BFE17}" type="slidenum">
              <a:rPr lang="en-IN" smtClean="0"/>
              <a:t>‹#›</a:t>
            </a:fld>
            <a:endParaRPr lang="en-IN"/>
          </a:p>
        </p:txBody>
      </p:sp>
      <p:sp>
        <p:nvSpPr>
          <p:cNvPr id="7" name="Rectangle 6"/>
          <p:cNvSpPr/>
          <p:nvPr userDrawn="1"/>
        </p:nvSpPr>
        <p:spPr>
          <a:xfrm>
            <a:off x="4363915" y="1709738"/>
            <a:ext cx="3464169" cy="2852737"/>
          </a:xfrm>
          <a:prstGeom prst="rect">
            <a:avLst/>
          </a:prstGeom>
          <a:blipFill dpi="0" rotWithShape="1">
            <a:blip r:embed="rId2">
              <a:alphaModFix amt="25000"/>
              <a:extLst>
                <a:ext uri="{28A0092B-C50C-407E-A947-70E740481C1C}">
                  <a14:useLocalDpi xmlns:a14="http://schemas.microsoft.com/office/drawing/2010/main" val="0"/>
                </a:ext>
              </a:extLst>
            </a:blip>
            <a:srcRect/>
            <a:stretch>
              <a:fillRect/>
            </a:stretch>
          </a:blipFill>
          <a:ln>
            <a:noFill/>
          </a:ln>
          <a:effectLst>
            <a:glow>
              <a:schemeClr val="accent1">
                <a:alpha val="40000"/>
              </a:schemeClr>
            </a:glow>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1948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3B757AD-4076-4E3D-9713-ECB8DBDB4F4D}"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6E2F68-6BD1-48CE-B20C-B710D11BFE17}" type="slidenum">
              <a:rPr lang="en-IN" smtClean="0"/>
              <a:t>‹#›</a:t>
            </a:fld>
            <a:endParaRPr lang="en-IN"/>
          </a:p>
        </p:txBody>
      </p:sp>
    </p:spTree>
    <p:extLst>
      <p:ext uri="{BB962C8B-B14F-4D97-AF65-F5344CB8AC3E}">
        <p14:creationId xmlns:p14="http://schemas.microsoft.com/office/powerpoint/2010/main" val="41693342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3B757AD-4076-4E3D-9713-ECB8DBDB4F4D}"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6E2F68-6BD1-48CE-B20C-B710D11BFE17}" type="slidenum">
              <a:rPr lang="en-IN" smtClean="0"/>
              <a:t>‹#›</a:t>
            </a:fld>
            <a:endParaRPr lang="en-IN"/>
          </a:p>
        </p:txBody>
      </p:sp>
    </p:spTree>
    <p:extLst>
      <p:ext uri="{BB962C8B-B14F-4D97-AF65-F5344CB8AC3E}">
        <p14:creationId xmlns:p14="http://schemas.microsoft.com/office/powerpoint/2010/main" val="23637436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3B757AD-4076-4E3D-9713-ECB8DBDB4F4D}"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6E2F68-6BD1-48CE-B20C-B710D11BFE17}" type="slidenum">
              <a:rPr lang="en-IN" smtClean="0"/>
              <a:t>‹#›</a:t>
            </a:fld>
            <a:endParaRPr lang="en-IN"/>
          </a:p>
        </p:txBody>
      </p:sp>
    </p:spTree>
    <p:extLst>
      <p:ext uri="{BB962C8B-B14F-4D97-AF65-F5344CB8AC3E}">
        <p14:creationId xmlns:p14="http://schemas.microsoft.com/office/powerpoint/2010/main" val="41650729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B757AD-4076-4E3D-9713-ECB8DBDB4F4D}" type="datetimeFigureOut">
              <a:rPr lang="en-IN" smtClean="0"/>
              <a:t>29-04-2024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6E2F68-6BD1-48CE-B20C-B710D11BFE17}" type="slidenum">
              <a:rPr lang="en-IN" smtClean="0"/>
              <a:t>‹#›</a:t>
            </a:fld>
            <a:endParaRPr lang="en-IN"/>
          </a:p>
        </p:txBody>
      </p:sp>
    </p:spTree>
    <p:extLst>
      <p:ext uri="{BB962C8B-B14F-4D97-AF65-F5344CB8AC3E}">
        <p14:creationId xmlns:p14="http://schemas.microsoft.com/office/powerpoint/2010/main" val="4057965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B757AD-4076-4E3D-9713-ECB8DBDB4F4D}"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6E2F68-6BD1-48CE-B20C-B710D11BFE17}" type="slidenum">
              <a:rPr lang="en-IN" smtClean="0"/>
              <a:t>‹#›</a:t>
            </a:fld>
            <a:endParaRPr lang="en-IN"/>
          </a:p>
        </p:txBody>
      </p:sp>
    </p:spTree>
    <p:extLst>
      <p:ext uri="{BB962C8B-B14F-4D97-AF65-F5344CB8AC3E}">
        <p14:creationId xmlns:p14="http://schemas.microsoft.com/office/powerpoint/2010/main" val="299337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B757AD-4076-4E3D-9713-ECB8DBDB4F4D}"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6E2F68-6BD1-48CE-B20C-B710D11BFE17}" type="slidenum">
              <a:rPr lang="en-IN" smtClean="0"/>
              <a:t>‹#›</a:t>
            </a:fld>
            <a:endParaRPr lang="en-IN"/>
          </a:p>
        </p:txBody>
      </p:sp>
    </p:spTree>
    <p:extLst>
      <p:ext uri="{BB962C8B-B14F-4D97-AF65-F5344CB8AC3E}">
        <p14:creationId xmlns:p14="http://schemas.microsoft.com/office/powerpoint/2010/main" val="65051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757AD-4076-4E3D-9713-ECB8DBDB4F4D}" type="datetimeFigureOut">
              <a:rPr lang="en-IN" smtClean="0"/>
              <a:t>29-04-2024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E2F68-6BD1-48CE-B20C-B710D11BFE17}" type="slidenum">
              <a:rPr lang="en-IN" smtClean="0"/>
              <a:t>‹#›</a:t>
            </a:fld>
            <a:endParaRPr lang="en-IN"/>
          </a:p>
        </p:txBody>
      </p:sp>
    </p:spTree>
    <p:extLst>
      <p:ext uri="{BB962C8B-B14F-4D97-AF65-F5344CB8AC3E}">
        <p14:creationId xmlns:p14="http://schemas.microsoft.com/office/powerpoint/2010/main" val="3772096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web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web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web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web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web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web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web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77811" y="424160"/>
            <a:ext cx="7017434" cy="923330"/>
          </a:xfrm>
          <a:prstGeom prst="rect">
            <a:avLst/>
          </a:prstGeom>
          <a:noFill/>
        </p:spPr>
        <p:txBody>
          <a:bodyPr wrap="none" lIns="91440" tIns="45720" rIns="91440" bIns="45720">
            <a:spAutoFit/>
          </a:bodyPr>
          <a:lstStyle/>
          <a:p>
            <a:pPr algn="ctr"/>
            <a:r>
              <a:rPr lang="en-US" sz="5400" b="1" u="sng" cap="none" spc="0" dirty="0" smtClean="0">
                <a:ln w="0"/>
                <a:solidFill>
                  <a:schemeClr val="accent2">
                    <a:lumMod val="75000"/>
                  </a:schemeClr>
                </a:solidFill>
                <a:effectLst>
                  <a:outerShdw blurRad="38100" dist="38100" dir="2700000" algn="tl">
                    <a:srgbClr val="000000">
                      <a:alpha val="43137"/>
                    </a:srgbClr>
                  </a:outerShdw>
                  <a:reflection blurRad="6350" stA="53000" endA="300" endPos="35500" dir="5400000" sy="-90000" algn="bl" rotWithShape="0"/>
                </a:effectLst>
              </a:rPr>
              <a:t>INDIAN</a:t>
            </a:r>
            <a:r>
              <a:rPr lang="en-US" sz="5400" b="1" u="sng" cap="none" spc="0" dirty="0" smtClean="0">
                <a:ln w="0"/>
                <a:solidFill>
                  <a:schemeClr val="bg1"/>
                </a:solidFill>
                <a:effectLst>
                  <a:outerShdw blurRad="38100" dist="38100" dir="2700000" algn="tl">
                    <a:srgbClr val="000000">
                      <a:alpha val="43137"/>
                    </a:srgbClr>
                  </a:outerShdw>
                  <a:reflection blurRad="6350" stA="53000" endA="300" endPos="35500" dir="5400000" sy="-90000" algn="bl" rotWithShape="0"/>
                </a:effectLst>
              </a:rPr>
              <a:t> ARMED </a:t>
            </a:r>
            <a:r>
              <a:rPr lang="en-US" sz="5400" b="1" u="sng" cap="none" spc="0" dirty="0" smtClean="0">
                <a:ln w="0"/>
                <a:solidFill>
                  <a:srgbClr val="00B050"/>
                </a:solidFill>
                <a:effectLst>
                  <a:outerShdw blurRad="38100" dist="38100" dir="2700000" algn="tl">
                    <a:srgbClr val="000000">
                      <a:alpha val="43137"/>
                    </a:srgbClr>
                  </a:outerShdw>
                  <a:reflection blurRad="6350" stA="53000" endA="300" endPos="35500" dir="5400000" sy="-90000" algn="bl" rotWithShape="0"/>
                </a:effectLst>
              </a:rPr>
              <a:t>FORCES</a:t>
            </a:r>
            <a:endParaRPr lang="en-US" sz="5400" b="1" u="sng" cap="none" spc="0" dirty="0">
              <a:ln w="0"/>
              <a:solidFill>
                <a:srgbClr val="00B050"/>
              </a:solidFill>
              <a:effectLst>
                <a:outerShdw blurRad="38100" dist="38100" dir="2700000" algn="tl">
                  <a:srgbClr val="000000">
                    <a:alpha val="43137"/>
                  </a:srgbClr>
                </a:outerShdw>
                <a:reflection blurRad="6350" stA="53000" endA="300" endPos="35500" dir="5400000" sy="-90000" algn="bl" rotWithShape="0"/>
              </a:effectLst>
            </a:endParaRPr>
          </a:p>
        </p:txBody>
      </p:sp>
    </p:spTree>
    <p:extLst>
      <p:ext uri="{BB962C8B-B14F-4D97-AF65-F5344CB8AC3E}">
        <p14:creationId xmlns:p14="http://schemas.microsoft.com/office/powerpoint/2010/main" val="3553155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6226712" cy="3349869"/>
          </a:xfrm>
        </p:spPr>
      </p:pic>
      <p:sp>
        <p:nvSpPr>
          <p:cNvPr id="8" name="TextBox 7"/>
          <p:cNvSpPr txBox="1"/>
          <p:nvPr/>
        </p:nvSpPr>
        <p:spPr>
          <a:xfrm>
            <a:off x="6683912" y="1197880"/>
            <a:ext cx="5542671" cy="954107"/>
          </a:xfrm>
          <a:prstGeom prst="rect">
            <a:avLst/>
          </a:prstGeom>
          <a:noFill/>
        </p:spPr>
        <p:txBody>
          <a:bodyPr wrap="none" rtlCol="0">
            <a:spAutoFit/>
          </a:bodyPr>
          <a:lstStyle/>
          <a:p>
            <a:r>
              <a:rPr lang="en-IN" sz="2800" b="1" dirty="0" smtClean="0">
                <a:effectLst>
                  <a:outerShdw blurRad="38100" dist="38100" dir="2700000" algn="tl">
                    <a:srgbClr val="000000">
                      <a:alpha val="43137"/>
                    </a:srgbClr>
                  </a:outerShdw>
                </a:effectLst>
              </a:rPr>
              <a:t>OFFICERS AND </a:t>
            </a:r>
            <a:r>
              <a:rPr lang="en-IN" sz="2800" b="1" dirty="0" smtClean="0">
                <a:effectLst>
                  <a:outerShdw blurRad="38100" dist="38100" dir="2700000" algn="tl">
                    <a:srgbClr val="000000">
                      <a:alpha val="43137"/>
                    </a:srgbClr>
                  </a:outerShdw>
                </a:effectLst>
              </a:rPr>
              <a:t>JCO’S/NCO/JAWANS </a:t>
            </a:r>
          </a:p>
          <a:p>
            <a:r>
              <a:rPr lang="en-IN" sz="2800" b="1" dirty="0" smtClean="0">
                <a:effectLst>
                  <a:outerShdw blurRad="38100" dist="38100" dir="2700000" algn="tl">
                    <a:srgbClr val="000000">
                      <a:alpha val="43137"/>
                    </a:srgbClr>
                  </a:outerShdw>
                </a:effectLst>
              </a:rPr>
              <a:t>RANK INSIGNIA</a:t>
            </a:r>
            <a:endParaRPr lang="en-IN" sz="28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20281" b="1"/>
          <a:stretch/>
        </p:blipFill>
        <p:spPr>
          <a:xfrm>
            <a:off x="1132156" y="3829051"/>
            <a:ext cx="3962400" cy="2892096"/>
          </a:xfrm>
          <a:prstGeom prst="rect">
            <a:avLst/>
          </a:prstGeom>
        </p:spPr>
      </p:pic>
      <p:sp>
        <p:nvSpPr>
          <p:cNvPr id="12" name="TextBox 11"/>
          <p:cNvSpPr txBox="1"/>
          <p:nvPr/>
        </p:nvSpPr>
        <p:spPr>
          <a:xfrm>
            <a:off x="6683912" y="4675679"/>
            <a:ext cx="2803011" cy="523220"/>
          </a:xfrm>
          <a:prstGeom prst="rect">
            <a:avLst/>
          </a:prstGeom>
          <a:noFill/>
        </p:spPr>
        <p:txBody>
          <a:bodyPr wrap="none" rtlCol="0">
            <a:spAutoFit/>
          </a:bodyPr>
          <a:lstStyle/>
          <a:p>
            <a:r>
              <a:rPr lang="en-IN" sz="2800" b="1" dirty="0" smtClean="0">
                <a:effectLst>
                  <a:outerShdw blurRad="38100" dist="38100" dir="2700000" algn="tl">
                    <a:srgbClr val="000000">
                      <a:alpha val="43137"/>
                    </a:srgbClr>
                  </a:outerShdw>
                </a:effectLst>
              </a:rPr>
              <a:t>GORGET PATCHES</a:t>
            </a:r>
            <a:endParaRPr lang="en-I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23830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3-the-indian-army-13-638.jpg"/>
          <p:cNvPicPr>
            <a:picLocks noChangeAspect="1"/>
          </p:cNvPicPr>
          <p:nvPr/>
        </p:nvPicPr>
        <p:blipFill>
          <a:blip r:embed="rId2"/>
          <a:stretch>
            <a:fillRect/>
          </a:stretch>
        </p:blipFill>
        <p:spPr>
          <a:xfrm>
            <a:off x="1524000" y="0"/>
            <a:ext cx="9144000" cy="6858000"/>
          </a:xfrm>
          <a:prstGeom prst="rect">
            <a:avLst/>
          </a:prstGeom>
          <a:solidFill>
            <a:schemeClr val="bg1"/>
          </a:solidFill>
        </p:spPr>
      </p:pic>
    </p:spTree>
    <p:extLst>
      <p:ext uri="{BB962C8B-B14F-4D97-AF65-F5344CB8AC3E}">
        <p14:creationId xmlns:p14="http://schemas.microsoft.com/office/powerpoint/2010/main" val="85224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 y="127000"/>
            <a:ext cx="9696450" cy="1325563"/>
          </a:xfrm>
        </p:spPr>
        <p:txBody>
          <a:bodyPr/>
          <a:lstStyle/>
          <a:p>
            <a:r>
              <a:rPr lang="en-IN" b="1" dirty="0" smtClean="0">
                <a:solidFill>
                  <a:srgbClr val="00B050"/>
                </a:solidFill>
                <a:effectLst>
                  <a:outerShdw blurRad="38100" dist="38100" dir="2700000" algn="tl">
                    <a:srgbClr val="000000">
                      <a:alpha val="43137"/>
                    </a:srgbClr>
                  </a:outerShdw>
                </a:effectLst>
              </a:rPr>
              <a:t>LIST OF WEAPONS USED BY INDIAN ARMY</a:t>
            </a:r>
            <a:endParaRPr lang="en-IN" b="1"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3350" y="1452563"/>
            <a:ext cx="8305800" cy="5262562"/>
          </a:xfrm>
        </p:spPr>
        <p:txBody>
          <a:bodyPr>
            <a:normAutofit fontScale="62500" lnSpcReduction="20000"/>
          </a:bodyPr>
          <a:lstStyle/>
          <a:p>
            <a:pPr marL="0" indent="0">
              <a:buNone/>
            </a:pPr>
            <a:r>
              <a:rPr lang="en-US" sz="4400" b="1" dirty="0" smtClean="0">
                <a:effectLst>
                  <a:outerShdw blurRad="38100" dist="38100" dir="2700000" algn="tl">
                    <a:srgbClr val="000000">
                      <a:alpha val="43137"/>
                    </a:srgbClr>
                  </a:outerShdw>
                </a:effectLst>
              </a:rPr>
              <a:t>ASSAULT RIFLES :-</a:t>
            </a:r>
          </a:p>
          <a:p>
            <a:pPr>
              <a:lnSpc>
                <a:spcPct val="120000"/>
              </a:lnSpc>
            </a:pPr>
            <a:r>
              <a:rPr lang="en-US" sz="3800" b="1" u="sng" dirty="0" smtClean="0">
                <a:solidFill>
                  <a:srgbClr val="FF0000"/>
                </a:solidFill>
              </a:rPr>
              <a:t>INSAS:</a:t>
            </a:r>
            <a:r>
              <a:rPr lang="en-US" sz="3600" dirty="0" smtClean="0"/>
              <a:t> </a:t>
            </a:r>
            <a:r>
              <a:rPr lang="en-US" sz="3600" dirty="0"/>
              <a:t>(Indian Small Arms System): The INSAS is the primary assault rifle of the Indian Army. It is a gas-operated, selective-fire rifle that fires the 5.56x45mm NATO round. </a:t>
            </a:r>
            <a:endParaRPr lang="en-US" sz="3600" dirty="0" smtClean="0"/>
          </a:p>
          <a:p>
            <a:pPr>
              <a:lnSpc>
                <a:spcPct val="120000"/>
              </a:lnSpc>
            </a:pPr>
            <a:r>
              <a:rPr lang="en-US" sz="3800" b="1" u="sng" dirty="0" smtClean="0">
                <a:solidFill>
                  <a:srgbClr val="FF0000"/>
                </a:solidFill>
              </a:rPr>
              <a:t>AK-47</a:t>
            </a:r>
            <a:r>
              <a:rPr lang="en-US" sz="3800" b="1" u="sng" dirty="0">
                <a:solidFill>
                  <a:srgbClr val="FF0000"/>
                </a:solidFill>
              </a:rPr>
              <a:t>:</a:t>
            </a:r>
            <a:r>
              <a:rPr lang="en-US" sz="3600" dirty="0"/>
              <a:t> The Indian Army also uses a large number of AK-47 rifles, which are widely used by its troops. These rifles are imported from countries like Russia and Romania</a:t>
            </a:r>
            <a:r>
              <a:rPr lang="en-US" sz="3600" dirty="0" smtClean="0"/>
              <a:t>.</a:t>
            </a:r>
          </a:p>
          <a:p>
            <a:pPr>
              <a:lnSpc>
                <a:spcPct val="120000"/>
              </a:lnSpc>
            </a:pPr>
            <a:r>
              <a:rPr lang="en-US" sz="3600" b="1" u="sng" dirty="0" smtClean="0">
                <a:solidFill>
                  <a:srgbClr val="FF0000"/>
                </a:solidFill>
              </a:rPr>
              <a:t> </a:t>
            </a:r>
            <a:r>
              <a:rPr lang="en-US" sz="3800" b="1" u="sng" dirty="0">
                <a:solidFill>
                  <a:srgbClr val="FF0000"/>
                </a:solidFill>
              </a:rPr>
              <a:t>AK-74</a:t>
            </a:r>
            <a:r>
              <a:rPr lang="en-US" sz="3800" dirty="0"/>
              <a:t>:</a:t>
            </a:r>
            <a:r>
              <a:rPr lang="en-US" sz="3600" dirty="0"/>
              <a:t> The AK-74 is a variant of the AK-47 that fires the 5.45x39mm round. The Indian Army has a small number of AK-74 rifles in its inventory. </a:t>
            </a:r>
            <a:endParaRPr lang="en-US" sz="3600" dirty="0" smtClean="0"/>
          </a:p>
          <a:p>
            <a:pPr>
              <a:lnSpc>
                <a:spcPct val="120000"/>
              </a:lnSpc>
            </a:pPr>
            <a:r>
              <a:rPr lang="en-US" sz="3800" b="1" u="sng" dirty="0" smtClean="0">
                <a:solidFill>
                  <a:srgbClr val="FF0000"/>
                </a:solidFill>
              </a:rPr>
              <a:t>TAR-21 </a:t>
            </a:r>
            <a:r>
              <a:rPr lang="en-US" sz="3800" b="1" u="sng" dirty="0">
                <a:solidFill>
                  <a:srgbClr val="FF0000"/>
                </a:solidFill>
              </a:rPr>
              <a:t>(</a:t>
            </a:r>
            <a:r>
              <a:rPr lang="en-US" sz="3800" b="1" u="sng" dirty="0" err="1">
                <a:solidFill>
                  <a:srgbClr val="FF0000"/>
                </a:solidFill>
              </a:rPr>
              <a:t>Tavor</a:t>
            </a:r>
            <a:r>
              <a:rPr lang="en-US" sz="3800" b="1" u="sng" dirty="0">
                <a:solidFill>
                  <a:srgbClr val="FF0000"/>
                </a:solidFill>
              </a:rPr>
              <a:t>): </a:t>
            </a:r>
            <a:r>
              <a:rPr lang="en-US" sz="3600" dirty="0"/>
              <a:t>The TAR-21 is an Israeli-made assault rifle that fires the 5.56x45mm NATO round. The Indian Army uses this rifle primarily in counter-terrorism operations. </a:t>
            </a:r>
            <a:endParaRPr lang="en-US" sz="3600" dirty="0" smtClean="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2974" y="1452563"/>
            <a:ext cx="3629025" cy="2064190"/>
          </a:xfrm>
          <a:prstGeom prst="rect">
            <a:avLst/>
          </a:prstGeom>
        </p:spPr>
      </p:pic>
      <p:sp>
        <p:nvSpPr>
          <p:cNvPr id="7" name="TextBox 6"/>
          <p:cNvSpPr txBox="1"/>
          <p:nvPr/>
        </p:nvSpPr>
        <p:spPr>
          <a:xfrm>
            <a:off x="9532414" y="3529846"/>
            <a:ext cx="1690143" cy="369332"/>
          </a:xfrm>
          <a:prstGeom prst="rect">
            <a:avLst/>
          </a:prstGeom>
          <a:noFill/>
        </p:spPr>
        <p:txBody>
          <a:bodyPr wrap="none" rtlCol="0">
            <a:spAutoFit/>
          </a:bodyPr>
          <a:lstStyle/>
          <a:p>
            <a:r>
              <a:rPr lang="en-IN" b="1" dirty="0" smtClean="0"/>
              <a:t>TAR-21 (TAVOR</a:t>
            </a:r>
            <a:r>
              <a:rPr lang="en-IN" dirty="0" smtClean="0"/>
              <a:t>)</a:t>
            </a:r>
            <a:endParaRPr lang="en-IN" dirty="0"/>
          </a:p>
        </p:txBody>
      </p:sp>
    </p:spTree>
    <p:extLst>
      <p:ext uri="{BB962C8B-B14F-4D97-AF65-F5344CB8AC3E}">
        <p14:creationId xmlns:p14="http://schemas.microsoft.com/office/powerpoint/2010/main" val="2986832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9025"/>
            <a:ext cx="10515600" cy="1325563"/>
          </a:xfrm>
        </p:spPr>
        <p:txBody>
          <a:bodyPr>
            <a:normAutofit/>
          </a:bodyPr>
          <a:lstStyle/>
          <a:p>
            <a:pPr marL="342900" indent="-342900">
              <a:buFont typeface="Arial" panose="020B0604020202020204" pitchFamily="34" charset="0"/>
              <a:buChar char="•"/>
            </a:pPr>
            <a:r>
              <a:rPr lang="en-US" sz="2400" b="1" u="sng" dirty="0">
                <a:solidFill>
                  <a:srgbClr val="FF0000"/>
                </a:solidFill>
                <a:latin typeface="+mn-lt"/>
              </a:rPr>
              <a:t>M16A2:</a:t>
            </a:r>
            <a:r>
              <a:rPr lang="en-US" sz="2400" b="1" u="sng" dirty="0"/>
              <a:t> </a:t>
            </a:r>
            <a:r>
              <a:rPr lang="en-US" sz="2400" dirty="0">
                <a:latin typeface="+mn-lt"/>
              </a:rPr>
              <a:t>The M16A2 is an American-made assault rifle that fires the 5.56x45mm NATO round. The Indian Army has a small number of M16A2 rifles in its </a:t>
            </a:r>
            <a:r>
              <a:rPr lang="en-US" sz="2400" dirty="0" smtClean="0">
                <a:latin typeface="+mn-lt"/>
              </a:rPr>
              <a:t>inventory.</a:t>
            </a:r>
            <a:endParaRPr lang="en-IN" sz="2400" dirty="0">
              <a:latin typeface="+mn-lt"/>
            </a:endParaRPr>
          </a:p>
        </p:txBody>
      </p:sp>
      <p:sp>
        <p:nvSpPr>
          <p:cNvPr id="3" name="Content Placeholder 2"/>
          <p:cNvSpPr>
            <a:spLocks noGrp="1"/>
          </p:cNvSpPr>
          <p:nvPr>
            <p:ph idx="1"/>
          </p:nvPr>
        </p:nvSpPr>
        <p:spPr>
          <a:xfrm>
            <a:off x="838200" y="2506662"/>
            <a:ext cx="10515600" cy="4351338"/>
          </a:xfrm>
        </p:spPr>
        <p:txBody>
          <a:bodyPr>
            <a:normAutofit/>
          </a:bodyPr>
          <a:lstStyle/>
          <a:p>
            <a:r>
              <a:rPr lang="en-US" sz="2400" b="1" u="sng" dirty="0">
                <a:solidFill>
                  <a:srgbClr val="FF0000"/>
                </a:solidFill>
              </a:rPr>
              <a:t>SIG Sauer 716</a:t>
            </a:r>
            <a:r>
              <a:rPr lang="en-US" sz="2400" b="1" u="sng" dirty="0"/>
              <a:t>: </a:t>
            </a:r>
            <a:r>
              <a:rPr lang="en-US" sz="2400" dirty="0"/>
              <a:t>The SIG Sauer 716 is a modern assault rifle that fires the 7.62x51mm NATO round. The Indian Army has recently purchased a large number of these rifles to replace the INSAS</a:t>
            </a:r>
            <a:r>
              <a:rPr lang="en-US" sz="2400" dirty="0" smtClean="0"/>
              <a:t>.</a:t>
            </a:r>
          </a:p>
          <a:p>
            <a:r>
              <a:rPr lang="en-US" sz="2400" b="1" u="sng" dirty="0" smtClean="0">
                <a:solidFill>
                  <a:srgbClr val="FF0000"/>
                </a:solidFill>
              </a:rPr>
              <a:t>AK-103</a:t>
            </a:r>
            <a:r>
              <a:rPr lang="en-US" sz="2400" dirty="0" smtClean="0">
                <a:solidFill>
                  <a:srgbClr val="FF0000"/>
                </a:solidFill>
              </a:rPr>
              <a:t>:</a:t>
            </a:r>
            <a:r>
              <a:rPr lang="en-US" sz="2400" dirty="0" smtClean="0"/>
              <a:t> The AK-103 is a modern variant of the AK-47 that fires the 7.62x39mm round. The Indian Army has recently purchased a large number of these rifles to replace the INSAS.</a:t>
            </a:r>
          </a:p>
          <a:p>
            <a:r>
              <a:rPr lang="en-US" sz="2400" b="1" u="sng" dirty="0" smtClean="0">
                <a:solidFill>
                  <a:srgbClr val="FF0000"/>
                </a:solidFill>
              </a:rPr>
              <a:t>Excalibur:</a:t>
            </a:r>
            <a:r>
              <a:rPr lang="en-US" sz="2400" dirty="0" smtClean="0"/>
              <a:t> The Excalibur is an indigenous assault rifle that is currently under development by the Indian Army. It is designed to replace the INSAS in the future.</a:t>
            </a:r>
            <a:endParaRPr lang="en-IN" sz="2400" dirty="0"/>
          </a:p>
        </p:txBody>
      </p:sp>
    </p:spTree>
    <p:extLst>
      <p:ext uri="{BB962C8B-B14F-4D97-AF65-F5344CB8AC3E}">
        <p14:creationId xmlns:p14="http://schemas.microsoft.com/office/powerpoint/2010/main" val="1584757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375" y="152400"/>
            <a:ext cx="8036902" cy="6572250"/>
          </a:xfrm>
        </p:spPr>
        <p:txBody>
          <a:bodyPr>
            <a:normAutofit fontScale="92500"/>
          </a:bodyPr>
          <a:lstStyle/>
          <a:p>
            <a:pPr marL="0" indent="0">
              <a:buNone/>
            </a:pPr>
            <a:r>
              <a:rPr lang="en-IN" b="1" dirty="0" smtClean="0">
                <a:effectLst>
                  <a:outerShdw blurRad="38100" dist="38100" dir="2700000" algn="tl">
                    <a:srgbClr val="000000">
                      <a:alpha val="43137"/>
                    </a:srgbClr>
                  </a:outerShdw>
                </a:effectLst>
              </a:rPr>
              <a:t>SNIPER RIFLES :-</a:t>
            </a:r>
          </a:p>
          <a:p>
            <a:endParaRPr lang="en-IN" b="1" dirty="0" smtClean="0">
              <a:effectLst>
                <a:outerShdw blurRad="38100" dist="38100" dir="2700000" algn="tl">
                  <a:srgbClr val="000000">
                    <a:alpha val="43137"/>
                  </a:srgbClr>
                </a:outerShdw>
              </a:effectLst>
            </a:endParaRPr>
          </a:p>
          <a:p>
            <a:pPr>
              <a:lnSpc>
                <a:spcPct val="100000"/>
              </a:lnSpc>
            </a:pPr>
            <a:r>
              <a:rPr lang="en-US" sz="2400" b="1" dirty="0" err="1">
                <a:solidFill>
                  <a:srgbClr val="FF0000"/>
                </a:solidFill>
                <a:effectLst>
                  <a:outerShdw blurRad="38100" dist="38100" dir="2700000" algn="tl">
                    <a:srgbClr val="000000">
                      <a:alpha val="43137"/>
                    </a:srgbClr>
                  </a:outerShdw>
                </a:effectLst>
              </a:rPr>
              <a:t>Vidhwansak</a:t>
            </a:r>
            <a:r>
              <a:rPr lang="en-US" sz="2400" b="1" dirty="0">
                <a:solidFill>
                  <a:srgbClr val="FF0000"/>
                </a:solidFill>
                <a:effectLst>
                  <a:outerShdw blurRad="38100" dist="38100" dir="2700000" algn="tl">
                    <a:srgbClr val="000000">
                      <a:alpha val="43137"/>
                    </a:srgbClr>
                  </a:outerShdw>
                </a:effectLst>
              </a:rPr>
              <a:t>:</a:t>
            </a:r>
            <a:r>
              <a:rPr lang="en-US" sz="2400" dirty="0"/>
              <a:t> The </a:t>
            </a:r>
            <a:r>
              <a:rPr lang="en-US" sz="2400" dirty="0" err="1"/>
              <a:t>Vidhwansak</a:t>
            </a:r>
            <a:r>
              <a:rPr lang="en-US" sz="2400" dirty="0"/>
              <a:t> is an indigenous sniper rifle that fires the 7.62x51mm NATO round. It has a range of up to 1,200 meters and is used by the Indian Army’s infantry units</a:t>
            </a:r>
            <a:r>
              <a:rPr lang="en-US" sz="2400" dirty="0" smtClean="0"/>
              <a:t>.</a:t>
            </a:r>
          </a:p>
          <a:p>
            <a:pPr>
              <a:lnSpc>
                <a:spcPct val="100000"/>
              </a:lnSpc>
            </a:pPr>
            <a:r>
              <a:rPr lang="en-US" sz="2400" dirty="0" smtClean="0"/>
              <a:t> </a:t>
            </a:r>
            <a:r>
              <a:rPr lang="en-US" sz="2400" b="1" dirty="0">
                <a:solidFill>
                  <a:srgbClr val="FF0000"/>
                </a:solidFill>
                <a:effectLst>
                  <a:outerShdw blurRad="38100" dist="38100" dir="2700000" algn="tl">
                    <a:srgbClr val="000000">
                      <a:alpha val="43137"/>
                    </a:srgbClr>
                  </a:outerShdw>
                </a:effectLst>
              </a:rPr>
              <a:t>Barrett M95: </a:t>
            </a:r>
            <a:r>
              <a:rPr lang="en-US" sz="2400" dirty="0"/>
              <a:t>The Barrett M95 is an American-made sniper rifle that fires the .50 BMG round. It has a range of up to 1,800 meters and is used by the Indian Army’s special forces </a:t>
            </a:r>
            <a:r>
              <a:rPr lang="en-US" sz="2400" dirty="0" smtClean="0"/>
              <a:t>units.</a:t>
            </a:r>
          </a:p>
          <a:p>
            <a:pPr>
              <a:lnSpc>
                <a:spcPct val="100000"/>
              </a:lnSpc>
            </a:pPr>
            <a:r>
              <a:rPr lang="en-US" sz="2400" b="1" dirty="0" smtClean="0">
                <a:solidFill>
                  <a:srgbClr val="FF0000"/>
                </a:solidFill>
                <a:effectLst>
                  <a:outerShdw blurRad="38100" dist="38100" dir="2700000" algn="tl">
                    <a:srgbClr val="000000">
                      <a:alpha val="43137"/>
                    </a:srgbClr>
                  </a:outerShdw>
                </a:effectLst>
              </a:rPr>
              <a:t>Beretta </a:t>
            </a:r>
            <a:r>
              <a:rPr lang="en-US" sz="2400" b="1" dirty="0">
                <a:solidFill>
                  <a:srgbClr val="FF0000"/>
                </a:solidFill>
                <a:effectLst>
                  <a:outerShdw blurRad="38100" dist="38100" dir="2700000" algn="tl">
                    <a:srgbClr val="000000">
                      <a:alpha val="43137"/>
                    </a:srgbClr>
                  </a:outerShdw>
                </a:effectLst>
              </a:rPr>
              <a:t>Scorpio TGT: </a:t>
            </a:r>
            <a:r>
              <a:rPr lang="en-US" sz="2400" dirty="0"/>
              <a:t>The Beretta Scorpio TGT is an Italian-made sniper rifle that fires the .338 </a:t>
            </a:r>
            <a:r>
              <a:rPr lang="en-US" sz="2400" dirty="0" err="1"/>
              <a:t>Lapua</a:t>
            </a:r>
            <a:r>
              <a:rPr lang="en-US" sz="2400" dirty="0"/>
              <a:t> Magnum round. It has a range of up to 1,500 meters and is used by the Indian Army’s special forces units</a:t>
            </a:r>
            <a:r>
              <a:rPr lang="en-US" sz="2400" dirty="0" smtClean="0"/>
              <a:t>.</a:t>
            </a:r>
          </a:p>
          <a:p>
            <a:pPr>
              <a:lnSpc>
                <a:spcPct val="100000"/>
              </a:lnSpc>
            </a:pPr>
            <a:r>
              <a:rPr lang="en-US" sz="2400" dirty="0" smtClean="0"/>
              <a:t> </a:t>
            </a:r>
            <a:r>
              <a:rPr lang="en-US" sz="2400" b="1" dirty="0" err="1">
                <a:solidFill>
                  <a:srgbClr val="FF0000"/>
                </a:solidFill>
                <a:effectLst>
                  <a:outerShdw blurRad="38100" dist="38100" dir="2700000" algn="tl">
                    <a:srgbClr val="000000">
                      <a:alpha val="43137"/>
                    </a:srgbClr>
                  </a:outerShdw>
                </a:effectLst>
              </a:rPr>
              <a:t>Sako</a:t>
            </a:r>
            <a:r>
              <a:rPr lang="en-US" sz="2400" b="1" dirty="0">
                <a:solidFill>
                  <a:srgbClr val="FF0000"/>
                </a:solidFill>
                <a:effectLst>
                  <a:outerShdw blurRad="38100" dist="38100" dir="2700000" algn="tl">
                    <a:srgbClr val="000000">
                      <a:alpha val="43137"/>
                    </a:srgbClr>
                  </a:outerShdw>
                </a:effectLst>
              </a:rPr>
              <a:t> TRG-42: </a:t>
            </a:r>
            <a:r>
              <a:rPr lang="en-US" sz="2400" dirty="0"/>
              <a:t>The </a:t>
            </a:r>
            <a:r>
              <a:rPr lang="en-US" sz="2400" dirty="0" err="1"/>
              <a:t>Sako</a:t>
            </a:r>
            <a:r>
              <a:rPr lang="en-US" sz="2400" dirty="0"/>
              <a:t> TRG-42 is a Finnish-made sniper rifle that fires the .338 </a:t>
            </a:r>
            <a:r>
              <a:rPr lang="en-US" sz="2400" dirty="0" err="1"/>
              <a:t>Lapua</a:t>
            </a:r>
            <a:r>
              <a:rPr lang="en-US" sz="2400" dirty="0"/>
              <a:t> Magnum round. It has a range of up to 1,500 meters and is used by the Indian Army’s special forces units.</a:t>
            </a:r>
            <a:r>
              <a:rPr lang="en-US" sz="2400" dirty="0" smtClean="0"/>
              <a:t/>
            </a:r>
            <a:br>
              <a:rPr lang="en-US" sz="2400" dirty="0" smtClean="0"/>
            </a:br>
            <a:endParaRPr lang="en-IN" sz="2400" b="1"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70277" y="1978268"/>
            <a:ext cx="3555023" cy="2699239"/>
          </a:xfrm>
          <a:prstGeom prst="rect">
            <a:avLst/>
          </a:prstGeom>
        </p:spPr>
      </p:pic>
      <p:sp>
        <p:nvSpPr>
          <p:cNvPr id="6" name="TextBox 5"/>
          <p:cNvSpPr txBox="1"/>
          <p:nvPr/>
        </p:nvSpPr>
        <p:spPr>
          <a:xfrm>
            <a:off x="9423230" y="4818184"/>
            <a:ext cx="1381789" cy="369332"/>
          </a:xfrm>
          <a:prstGeom prst="rect">
            <a:avLst/>
          </a:prstGeom>
          <a:noFill/>
        </p:spPr>
        <p:txBody>
          <a:bodyPr wrap="none" rtlCol="0">
            <a:spAutoFit/>
          </a:bodyPr>
          <a:lstStyle/>
          <a:p>
            <a:r>
              <a:rPr lang="en-IN" b="1" dirty="0" err="1" smtClean="0"/>
              <a:t>Sako</a:t>
            </a:r>
            <a:r>
              <a:rPr lang="en-IN" b="1" dirty="0" smtClean="0"/>
              <a:t> TRG-42</a:t>
            </a:r>
            <a:endParaRPr lang="en-IN" b="1" dirty="0"/>
          </a:p>
        </p:txBody>
      </p:sp>
    </p:spTree>
    <p:extLst>
      <p:ext uri="{BB962C8B-B14F-4D97-AF65-F5344CB8AC3E}">
        <p14:creationId xmlns:p14="http://schemas.microsoft.com/office/powerpoint/2010/main" val="2913317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091" y="958362"/>
            <a:ext cx="11904785" cy="5002823"/>
          </a:xfrm>
        </p:spPr>
        <p:txBody>
          <a:bodyPr>
            <a:normAutofit/>
          </a:bodyPr>
          <a:lstStyle/>
          <a:p>
            <a:r>
              <a:rPr lang="en-US" sz="2400" b="1" dirty="0" err="1">
                <a:solidFill>
                  <a:srgbClr val="FF0000"/>
                </a:solidFill>
                <a:effectLst>
                  <a:outerShdw blurRad="38100" dist="38100" dir="2700000" algn="tl">
                    <a:srgbClr val="000000">
                      <a:alpha val="43137"/>
                    </a:srgbClr>
                  </a:outerShdw>
                </a:effectLst>
              </a:rPr>
              <a:t>Dragunov</a:t>
            </a:r>
            <a:r>
              <a:rPr lang="en-US" sz="2400" b="1" dirty="0">
                <a:solidFill>
                  <a:srgbClr val="FF0000"/>
                </a:solidFill>
                <a:effectLst>
                  <a:outerShdw blurRad="38100" dist="38100" dir="2700000" algn="tl">
                    <a:srgbClr val="000000">
                      <a:alpha val="43137"/>
                    </a:srgbClr>
                  </a:outerShdw>
                </a:effectLst>
              </a:rPr>
              <a:t>:</a:t>
            </a:r>
            <a:r>
              <a:rPr lang="en-US" sz="2400" dirty="0"/>
              <a:t> The </a:t>
            </a:r>
            <a:r>
              <a:rPr lang="en-US" sz="2400" dirty="0" err="1"/>
              <a:t>Dragunov</a:t>
            </a:r>
            <a:r>
              <a:rPr lang="en-US" sz="2400" dirty="0"/>
              <a:t> is a Russian-made sniper rifle that fires the 7.62x54mmR round. It has a range of up to 800 meters and is used by the Indian Army’s infantry </a:t>
            </a:r>
            <a:r>
              <a:rPr lang="en-US" sz="2400" dirty="0" smtClean="0"/>
              <a:t>units.</a:t>
            </a:r>
          </a:p>
          <a:p>
            <a:pPr marL="0" indent="0">
              <a:buNone/>
            </a:pPr>
            <a:endParaRPr lang="en-US" sz="2400" dirty="0" smtClean="0"/>
          </a:p>
          <a:p>
            <a:r>
              <a:rPr lang="en-US" sz="2400" b="1" dirty="0" smtClean="0">
                <a:solidFill>
                  <a:srgbClr val="FF0000"/>
                </a:solidFill>
                <a:effectLst>
                  <a:outerShdw blurRad="38100" dist="38100" dir="2700000" algn="tl">
                    <a:srgbClr val="000000">
                      <a:alpha val="43137"/>
                    </a:srgbClr>
                  </a:outerShdw>
                </a:effectLst>
              </a:rPr>
              <a:t>Accuracy </a:t>
            </a:r>
            <a:r>
              <a:rPr lang="en-US" sz="2400" b="1" dirty="0">
                <a:solidFill>
                  <a:srgbClr val="FF0000"/>
                </a:solidFill>
                <a:effectLst>
                  <a:outerShdw blurRad="38100" dist="38100" dir="2700000" algn="tl">
                    <a:srgbClr val="000000">
                      <a:alpha val="43137"/>
                    </a:srgbClr>
                  </a:outerShdw>
                </a:effectLst>
              </a:rPr>
              <a:t>International Arctic Warfare: </a:t>
            </a:r>
            <a:r>
              <a:rPr lang="en-US" sz="2400" dirty="0"/>
              <a:t>The Accuracy International Arctic Warfare is a British-made sniper rifle that fires the .338 </a:t>
            </a:r>
            <a:r>
              <a:rPr lang="en-US" sz="2400" dirty="0" err="1"/>
              <a:t>Lapua</a:t>
            </a:r>
            <a:r>
              <a:rPr lang="en-US" sz="2400" dirty="0"/>
              <a:t> Magnum round. It has a range of up to 1,500 meters and is used by the Indian Army’s special forces units</a:t>
            </a:r>
            <a:r>
              <a:rPr lang="en-US" sz="2400" dirty="0" smtClean="0"/>
              <a:t>.</a:t>
            </a:r>
          </a:p>
          <a:p>
            <a:pPr marL="0" indent="0">
              <a:buNone/>
            </a:pPr>
            <a:endParaRPr lang="en-US" sz="2400" dirty="0" smtClean="0"/>
          </a:p>
          <a:p>
            <a:r>
              <a:rPr lang="en-US" sz="2400" dirty="0" smtClean="0"/>
              <a:t> </a:t>
            </a:r>
            <a:r>
              <a:rPr lang="en-US" sz="2400" b="1" dirty="0">
                <a:solidFill>
                  <a:srgbClr val="FF0000"/>
                </a:solidFill>
                <a:effectLst>
                  <a:outerShdw blurRad="38100" dist="38100" dir="2700000" algn="tl">
                    <a:srgbClr val="000000">
                      <a:alpha val="43137"/>
                    </a:srgbClr>
                  </a:outerShdw>
                </a:effectLst>
              </a:rPr>
              <a:t>PSG1: </a:t>
            </a:r>
            <a:r>
              <a:rPr lang="en-US" sz="2400" dirty="0"/>
              <a:t>The PSG1 is a German-made sniper rifle that fires the 7.62x51mm NATO round. It has a range of up to 800 meters and is used by the Indian Army’s special forces units.</a:t>
            </a:r>
            <a:r>
              <a:rPr lang="en-US" sz="2400" dirty="0" smtClean="0"/>
              <a:t/>
            </a:r>
            <a:br>
              <a:rPr lang="en-US" sz="2400" dirty="0" smtClean="0"/>
            </a:br>
            <a:endParaRPr lang="en-IN" sz="2400" dirty="0"/>
          </a:p>
        </p:txBody>
      </p:sp>
    </p:spTree>
    <p:extLst>
      <p:ext uri="{BB962C8B-B14F-4D97-AF65-F5344CB8AC3E}">
        <p14:creationId xmlns:p14="http://schemas.microsoft.com/office/powerpoint/2010/main" val="13680498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622" y="347541"/>
            <a:ext cx="2854569" cy="602028"/>
          </a:xfrm>
        </p:spPr>
        <p:txBody>
          <a:bodyPr>
            <a:noAutofit/>
          </a:bodyPr>
          <a:lstStyle/>
          <a:p>
            <a:r>
              <a:rPr lang="en-IN" sz="2600" b="1" dirty="0" smtClean="0">
                <a:effectLst>
                  <a:outerShdw blurRad="38100" dist="38100" dir="2700000" algn="tl">
                    <a:srgbClr val="000000">
                      <a:alpha val="43137"/>
                    </a:srgbClr>
                  </a:outerShdw>
                </a:effectLst>
                <a:latin typeface="+mn-lt"/>
              </a:rPr>
              <a:t>MACHINE GUNS :-</a:t>
            </a:r>
            <a:endParaRPr lang="en-IN" sz="2600"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354623" y="1107831"/>
            <a:ext cx="8437686" cy="5679832"/>
          </a:xfrm>
        </p:spPr>
        <p:txBody>
          <a:bodyPr>
            <a:normAutofit/>
          </a:bodyPr>
          <a:lstStyle/>
          <a:p>
            <a:pPr>
              <a:lnSpc>
                <a:spcPct val="100000"/>
              </a:lnSpc>
            </a:pPr>
            <a:r>
              <a:rPr lang="en-US" sz="2400" b="1" dirty="0">
                <a:solidFill>
                  <a:srgbClr val="FF0000"/>
                </a:solidFill>
              </a:rPr>
              <a:t>INSAS LMG: </a:t>
            </a:r>
            <a:r>
              <a:rPr lang="en-US" sz="2400" dirty="0"/>
              <a:t>The INSAS LMG (Light Machine Gun) is a belt-fed machine gun that fires the 5.56x45mm NATO round. It has a cyclic rate of fire of 650 rounds per minute and is used by the Indian Army’s infantry units. </a:t>
            </a:r>
            <a:endParaRPr lang="en-US" sz="2400" dirty="0" smtClean="0"/>
          </a:p>
          <a:p>
            <a:pPr>
              <a:lnSpc>
                <a:spcPct val="100000"/>
              </a:lnSpc>
            </a:pPr>
            <a:r>
              <a:rPr lang="en-US" sz="2400" b="1" dirty="0" smtClean="0">
                <a:solidFill>
                  <a:srgbClr val="FF0000"/>
                </a:solidFill>
              </a:rPr>
              <a:t>FN </a:t>
            </a:r>
            <a:r>
              <a:rPr lang="en-US" sz="2400" b="1" dirty="0">
                <a:solidFill>
                  <a:srgbClr val="FF0000"/>
                </a:solidFill>
              </a:rPr>
              <a:t>MAG:</a:t>
            </a:r>
            <a:r>
              <a:rPr lang="en-US" dirty="0"/>
              <a:t> </a:t>
            </a:r>
            <a:r>
              <a:rPr lang="en-US" sz="2400" dirty="0"/>
              <a:t>The FN MAG (</a:t>
            </a:r>
            <a:r>
              <a:rPr lang="en-US" sz="2400" dirty="0" err="1"/>
              <a:t>Mitrailleuse</a:t>
            </a:r>
            <a:r>
              <a:rPr lang="en-US" sz="2400" dirty="0"/>
              <a:t> </a:t>
            </a:r>
            <a:r>
              <a:rPr lang="en-US" sz="2400" dirty="0" err="1"/>
              <a:t>d’Appui</a:t>
            </a:r>
            <a:r>
              <a:rPr lang="en-US" sz="2400" dirty="0"/>
              <a:t> </a:t>
            </a:r>
            <a:r>
              <a:rPr lang="en-US" sz="2400" dirty="0" err="1"/>
              <a:t>Général</a:t>
            </a:r>
            <a:r>
              <a:rPr lang="en-US" sz="2400" dirty="0"/>
              <a:t>) is a Belgian-made machine gun that fires the 7.62x51mm NATO round. It has a cyclic rate of fire of 650-1,000 rounds per minute and is used by the Indian Army’s infantry and special forces units</a:t>
            </a:r>
            <a:r>
              <a:rPr lang="en-US" dirty="0"/>
              <a:t>. </a:t>
            </a:r>
            <a:endParaRPr lang="en-US" dirty="0" smtClean="0"/>
          </a:p>
          <a:p>
            <a:pPr>
              <a:lnSpc>
                <a:spcPct val="100000"/>
              </a:lnSpc>
            </a:pPr>
            <a:r>
              <a:rPr lang="en-US" sz="2400" b="1" dirty="0" smtClean="0">
                <a:solidFill>
                  <a:srgbClr val="FF0000"/>
                </a:solidFill>
              </a:rPr>
              <a:t>PKM</a:t>
            </a:r>
            <a:r>
              <a:rPr lang="en-US" sz="2400" b="1" dirty="0">
                <a:solidFill>
                  <a:srgbClr val="FF0000"/>
                </a:solidFill>
              </a:rPr>
              <a:t>:</a:t>
            </a:r>
            <a:r>
              <a:rPr lang="en-US" dirty="0"/>
              <a:t> </a:t>
            </a:r>
            <a:r>
              <a:rPr lang="en-US" sz="2400" dirty="0" smtClean="0"/>
              <a:t>The PKM (</a:t>
            </a:r>
            <a:r>
              <a:rPr lang="en-US" sz="2400" dirty="0" err="1" smtClean="0"/>
              <a:t>Pulemyot</a:t>
            </a:r>
            <a:r>
              <a:rPr lang="en-US" sz="2400" dirty="0" smtClean="0"/>
              <a:t> </a:t>
            </a:r>
            <a:r>
              <a:rPr lang="en-US" sz="2400" dirty="0" err="1" smtClean="0"/>
              <a:t>Kalashnikova</a:t>
            </a:r>
            <a:r>
              <a:rPr lang="en-US" sz="2400" dirty="0" smtClean="0"/>
              <a:t> </a:t>
            </a:r>
            <a:r>
              <a:rPr lang="en-US" sz="2400" dirty="0" err="1" smtClean="0"/>
              <a:t>Modernizirovannyi</a:t>
            </a:r>
            <a:r>
              <a:rPr lang="en-US" sz="2400" dirty="0" smtClean="0"/>
              <a:t>) is a Russian-made machine gun that fires the 7.62x54mmR round. It has a cyclic rate of fire of 650-800 rounds per minute and is used by the Indian Army’s infantry units.</a:t>
            </a:r>
          </a:p>
          <a:p>
            <a:pPr marL="0" indent="0">
              <a:buNone/>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92308" y="1907848"/>
            <a:ext cx="3399692" cy="2549769"/>
          </a:xfrm>
          <a:prstGeom prst="rect">
            <a:avLst/>
          </a:prstGeom>
        </p:spPr>
      </p:pic>
      <p:sp>
        <p:nvSpPr>
          <p:cNvPr id="5" name="TextBox 4"/>
          <p:cNvSpPr txBox="1"/>
          <p:nvPr/>
        </p:nvSpPr>
        <p:spPr>
          <a:xfrm>
            <a:off x="9865828" y="4536748"/>
            <a:ext cx="1252651" cy="369332"/>
          </a:xfrm>
          <a:prstGeom prst="rect">
            <a:avLst/>
          </a:prstGeom>
          <a:noFill/>
        </p:spPr>
        <p:txBody>
          <a:bodyPr wrap="none" rtlCol="0">
            <a:spAutoFit/>
          </a:bodyPr>
          <a:lstStyle/>
          <a:p>
            <a:r>
              <a:rPr lang="en-IN" b="1" dirty="0" smtClean="0"/>
              <a:t>INSAS LMG</a:t>
            </a:r>
            <a:endParaRPr lang="en-IN" b="1" dirty="0"/>
          </a:p>
        </p:txBody>
      </p:sp>
    </p:spTree>
    <p:extLst>
      <p:ext uri="{BB962C8B-B14F-4D97-AF65-F5344CB8AC3E}">
        <p14:creationId xmlns:p14="http://schemas.microsoft.com/office/powerpoint/2010/main" val="424813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677"/>
            <a:ext cx="10515600" cy="6036286"/>
          </a:xfrm>
        </p:spPr>
        <p:txBody>
          <a:bodyPr>
            <a:normAutofit/>
          </a:bodyPr>
          <a:lstStyle/>
          <a:p>
            <a:pPr>
              <a:lnSpc>
                <a:spcPct val="100000"/>
              </a:lnSpc>
            </a:pPr>
            <a:r>
              <a:rPr lang="en-US" sz="2400" b="1" dirty="0" smtClean="0">
                <a:solidFill>
                  <a:srgbClr val="FF0000"/>
                </a:solidFill>
              </a:rPr>
              <a:t>Browning M2:</a:t>
            </a:r>
            <a:r>
              <a:rPr lang="en-US" dirty="0" smtClean="0"/>
              <a:t> </a:t>
            </a:r>
            <a:r>
              <a:rPr lang="en-US" sz="2400" dirty="0" smtClean="0"/>
              <a:t>The Browning M2 is an American-made heavy machine gun that fires the .50 BMG round. It has a cyclic rate of fire of 450-600 rounds per minute and is used by the Indian Army’s infantry and special forces units.</a:t>
            </a:r>
          </a:p>
          <a:p>
            <a:pPr>
              <a:lnSpc>
                <a:spcPct val="100000"/>
              </a:lnSpc>
            </a:pPr>
            <a:r>
              <a:rPr lang="en-US" dirty="0" smtClean="0"/>
              <a:t> </a:t>
            </a:r>
            <a:r>
              <a:rPr lang="en-US" sz="2600" b="1" dirty="0" smtClean="0">
                <a:solidFill>
                  <a:srgbClr val="FF0000"/>
                </a:solidFill>
              </a:rPr>
              <a:t>NSV:</a:t>
            </a:r>
            <a:r>
              <a:rPr lang="en-US" dirty="0" smtClean="0"/>
              <a:t> </a:t>
            </a:r>
            <a:r>
              <a:rPr lang="en-US" sz="2400" dirty="0" smtClean="0"/>
              <a:t>The NSV (</a:t>
            </a:r>
            <a:r>
              <a:rPr lang="en-US" sz="2400" dirty="0" err="1" smtClean="0"/>
              <a:t>Nikitin</a:t>
            </a:r>
            <a:r>
              <a:rPr lang="en-US" sz="2400" dirty="0" smtClean="0"/>
              <a:t>-Shevchenko </a:t>
            </a:r>
            <a:r>
              <a:rPr lang="en-US" sz="2400" dirty="0" err="1" smtClean="0"/>
              <a:t>Vintovka</a:t>
            </a:r>
            <a:r>
              <a:rPr lang="en-US" sz="2400" dirty="0" smtClean="0"/>
              <a:t>) is a Russian-made heavy machine gun that fires the 12.7x108mm round. It has a cyclic rate of fire of 700-800 rounds per minute and is used by the Indian Army’s infantry and special forces units. </a:t>
            </a:r>
          </a:p>
          <a:p>
            <a:pPr>
              <a:lnSpc>
                <a:spcPct val="100000"/>
              </a:lnSpc>
            </a:pPr>
            <a:r>
              <a:rPr lang="en-US" sz="2600" b="1" dirty="0" err="1" smtClean="0">
                <a:solidFill>
                  <a:srgbClr val="FF0000"/>
                </a:solidFill>
              </a:rPr>
              <a:t>DShK</a:t>
            </a:r>
            <a:r>
              <a:rPr lang="en-US" sz="2600" b="1" dirty="0" smtClean="0">
                <a:solidFill>
                  <a:srgbClr val="FF0000"/>
                </a:solidFill>
              </a:rPr>
              <a:t>:</a:t>
            </a:r>
            <a:r>
              <a:rPr lang="en-US" dirty="0" smtClean="0"/>
              <a:t> </a:t>
            </a:r>
            <a:r>
              <a:rPr lang="en-US" sz="2400" dirty="0" smtClean="0"/>
              <a:t>The </a:t>
            </a:r>
            <a:r>
              <a:rPr lang="en-US" sz="2400" dirty="0" err="1" smtClean="0"/>
              <a:t>DShK</a:t>
            </a:r>
            <a:r>
              <a:rPr lang="en-US" sz="2400" dirty="0" smtClean="0"/>
              <a:t> (</a:t>
            </a:r>
            <a:r>
              <a:rPr lang="en-US" sz="2400" dirty="0" err="1" smtClean="0"/>
              <a:t>Degtyaryov-Shpagin</a:t>
            </a:r>
            <a:r>
              <a:rPr lang="en-US" sz="2400" dirty="0" smtClean="0"/>
              <a:t> </a:t>
            </a:r>
            <a:r>
              <a:rPr lang="en-US" sz="2400" dirty="0" err="1" smtClean="0"/>
              <a:t>Krupnokaliberny</a:t>
            </a:r>
            <a:r>
              <a:rPr lang="en-US" sz="2400" dirty="0" smtClean="0"/>
              <a:t>) is a Russian-made heavy machine gun that fires the 12.7x108mm round. It has a cyclic rate of fire of 600-800 rounds per minute and is used by the Indian Army’s infantry units.</a:t>
            </a:r>
          </a:p>
          <a:p>
            <a:pPr>
              <a:lnSpc>
                <a:spcPct val="100000"/>
              </a:lnSpc>
            </a:pPr>
            <a:r>
              <a:rPr lang="en-US" dirty="0" smtClean="0"/>
              <a:t> </a:t>
            </a:r>
            <a:r>
              <a:rPr lang="en-US" sz="2600" b="1" dirty="0" smtClean="0">
                <a:solidFill>
                  <a:srgbClr val="FF0000"/>
                </a:solidFill>
              </a:rPr>
              <a:t>ZU-23-2:</a:t>
            </a:r>
            <a:r>
              <a:rPr lang="en-US" dirty="0" smtClean="0"/>
              <a:t> </a:t>
            </a:r>
            <a:r>
              <a:rPr lang="en-US" sz="2400" dirty="0" smtClean="0"/>
              <a:t>The ZU-23-2 is a Russian-made anti-aircraft gun that fires the 23x152mmB round. It has a cyclic rate of fire of 200-2,000 rounds per minute and is used by the Indian Army’s air defense units.</a:t>
            </a:r>
            <a:endParaRPr lang="en-IN" sz="2400" dirty="0"/>
          </a:p>
        </p:txBody>
      </p:sp>
    </p:spTree>
    <p:extLst>
      <p:ext uri="{BB962C8B-B14F-4D97-AF65-F5344CB8AC3E}">
        <p14:creationId xmlns:p14="http://schemas.microsoft.com/office/powerpoint/2010/main" val="38600031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54" y="354012"/>
            <a:ext cx="3856892" cy="769083"/>
          </a:xfrm>
        </p:spPr>
        <p:txBody>
          <a:bodyPr>
            <a:normAutofit/>
          </a:bodyPr>
          <a:lstStyle/>
          <a:p>
            <a:r>
              <a:rPr lang="en-IN" sz="2800" b="1" dirty="0" smtClean="0">
                <a:effectLst>
                  <a:outerShdw blurRad="38100" dist="38100" dir="2700000" algn="tl">
                    <a:srgbClr val="000000">
                      <a:alpha val="43137"/>
                    </a:srgbClr>
                  </a:outerShdw>
                </a:effectLst>
                <a:latin typeface="+mn-lt"/>
              </a:rPr>
              <a:t>GRENADE LAUNCHERS :-</a:t>
            </a:r>
            <a:endParaRPr lang="en-IN" sz="2800"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307732" y="1624195"/>
            <a:ext cx="8475784" cy="4840532"/>
          </a:xfrm>
        </p:spPr>
        <p:txBody>
          <a:bodyPr>
            <a:normAutofit fontScale="85000" lnSpcReduction="10000"/>
          </a:bodyPr>
          <a:lstStyle/>
          <a:p>
            <a:pPr>
              <a:lnSpc>
                <a:spcPct val="110000"/>
              </a:lnSpc>
            </a:pPr>
            <a:r>
              <a:rPr lang="en-US" sz="2400" b="1" dirty="0">
                <a:solidFill>
                  <a:srgbClr val="FF0000"/>
                </a:solidFill>
              </a:rPr>
              <a:t>AGS-30:</a:t>
            </a:r>
            <a:r>
              <a:rPr lang="en-US" sz="2400" dirty="0"/>
              <a:t> The AGS-30 is a Russian-made automatic grenade launcher that fires 30mm grenades. It has a range of up to 1,700 meters and is used by the Indian Army’s infantry and special forces units</a:t>
            </a:r>
            <a:r>
              <a:rPr lang="en-US" sz="2400" dirty="0" smtClean="0"/>
              <a:t>.</a:t>
            </a:r>
          </a:p>
          <a:p>
            <a:pPr>
              <a:lnSpc>
                <a:spcPct val="110000"/>
              </a:lnSpc>
            </a:pPr>
            <a:r>
              <a:rPr lang="en-US" sz="2400" b="1" dirty="0" smtClean="0">
                <a:solidFill>
                  <a:srgbClr val="FF0000"/>
                </a:solidFill>
              </a:rPr>
              <a:t> </a:t>
            </a:r>
            <a:r>
              <a:rPr lang="en-US" sz="2400" b="1" dirty="0">
                <a:solidFill>
                  <a:srgbClr val="FF0000"/>
                </a:solidFill>
              </a:rPr>
              <a:t>MM-1: </a:t>
            </a:r>
            <a:r>
              <a:rPr lang="en-US" sz="2400" dirty="0"/>
              <a:t>The MM-1 is an American-made 40mm multiple grenade launcher that can fire up to six grenades in rapid succession. It has a range of up to 400 meters and is used by the Indian Army’s infantry units</a:t>
            </a:r>
            <a:r>
              <a:rPr lang="en-US" sz="2400" dirty="0" smtClean="0"/>
              <a:t>.</a:t>
            </a:r>
          </a:p>
          <a:p>
            <a:pPr>
              <a:lnSpc>
                <a:spcPct val="110000"/>
              </a:lnSpc>
            </a:pPr>
            <a:r>
              <a:rPr lang="en-US" sz="2400" b="1" dirty="0" smtClean="0">
                <a:solidFill>
                  <a:srgbClr val="FF0000"/>
                </a:solidFill>
              </a:rPr>
              <a:t> </a:t>
            </a:r>
            <a:r>
              <a:rPr lang="en-US" sz="2400" b="1" dirty="0">
                <a:solidFill>
                  <a:srgbClr val="FF0000"/>
                </a:solidFill>
              </a:rPr>
              <a:t>HK GMG: </a:t>
            </a:r>
            <a:r>
              <a:rPr lang="en-US" sz="2400" dirty="0"/>
              <a:t>The HK GMG (Heckler &amp; Koch Grenade Machine Gun) is a German-made automatic grenade launcher that fires 40mm grenades. It has a range of up to 1,800 meters and is used by the Indian Army’s special forces units</a:t>
            </a:r>
            <a:r>
              <a:rPr lang="en-US" sz="2400" dirty="0" smtClean="0"/>
              <a:t>.</a:t>
            </a:r>
          </a:p>
          <a:p>
            <a:pPr>
              <a:lnSpc>
                <a:spcPct val="110000"/>
              </a:lnSpc>
            </a:pPr>
            <a:r>
              <a:rPr lang="en-US" sz="2400" dirty="0" smtClean="0"/>
              <a:t> </a:t>
            </a:r>
            <a:r>
              <a:rPr lang="en-US" sz="2400" b="1" dirty="0">
                <a:solidFill>
                  <a:srgbClr val="FF0000"/>
                </a:solidFill>
              </a:rPr>
              <a:t>Carl Gustav: </a:t>
            </a:r>
            <a:r>
              <a:rPr lang="en-US" sz="2400" dirty="0"/>
              <a:t>The Carl Gustav is a Swedish-made recoilless rifle that can fire both anti-tank and high-explosive rounds. It has a range of up to 1,000 meters and is used by the Indian Army’s infantry and special forces units.</a:t>
            </a:r>
            <a:r>
              <a:rPr lang="en-US" sz="2400" dirty="0" smtClean="0"/>
              <a:t/>
            </a:r>
            <a:br>
              <a:rPr lang="en-US" sz="2400" dirty="0" smtClean="0"/>
            </a:br>
            <a:r>
              <a:rPr lang="en-US" sz="2400" dirty="0" smtClean="0"/>
              <a:t/>
            </a:r>
            <a:br>
              <a:rPr lang="en-US" sz="2400" dirty="0" smtClean="0"/>
            </a:b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516" y="738554"/>
            <a:ext cx="3305394" cy="3059723"/>
          </a:xfrm>
          <a:prstGeom prst="rect">
            <a:avLst/>
          </a:prstGeom>
        </p:spPr>
      </p:pic>
      <p:sp>
        <p:nvSpPr>
          <p:cNvPr id="5" name="TextBox 4"/>
          <p:cNvSpPr txBox="1"/>
          <p:nvPr/>
        </p:nvSpPr>
        <p:spPr>
          <a:xfrm>
            <a:off x="9689123" y="4044461"/>
            <a:ext cx="1490921" cy="369332"/>
          </a:xfrm>
          <a:prstGeom prst="rect">
            <a:avLst/>
          </a:prstGeom>
          <a:noFill/>
        </p:spPr>
        <p:txBody>
          <a:bodyPr wrap="none" rtlCol="0">
            <a:spAutoFit/>
          </a:bodyPr>
          <a:lstStyle/>
          <a:p>
            <a:r>
              <a:rPr lang="en-IN" b="1" dirty="0" smtClean="0"/>
              <a:t>CARL GUSTAV</a:t>
            </a:r>
            <a:endParaRPr lang="en-IN" b="1" dirty="0"/>
          </a:p>
        </p:txBody>
      </p:sp>
    </p:spTree>
    <p:extLst>
      <p:ext uri="{BB962C8B-B14F-4D97-AF65-F5344CB8AC3E}">
        <p14:creationId xmlns:p14="http://schemas.microsoft.com/office/powerpoint/2010/main" val="2873379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208" y="312372"/>
            <a:ext cx="2801815" cy="786666"/>
          </a:xfrm>
        </p:spPr>
        <p:txBody>
          <a:bodyPr>
            <a:normAutofit/>
          </a:bodyPr>
          <a:lstStyle/>
          <a:p>
            <a:r>
              <a:rPr lang="en-IN" sz="2800" b="1" dirty="0" smtClean="0">
                <a:effectLst>
                  <a:outerShdw blurRad="38100" dist="38100" dir="2700000" algn="tl">
                    <a:srgbClr val="000000">
                      <a:alpha val="43137"/>
                    </a:srgbClr>
                  </a:outerShdw>
                </a:effectLst>
                <a:latin typeface="+mn-lt"/>
              </a:rPr>
              <a:t>ARTILLERY :-</a:t>
            </a:r>
            <a:endParaRPr lang="en-IN" sz="2800"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372208" y="1292469"/>
            <a:ext cx="6960577" cy="5565531"/>
          </a:xfrm>
        </p:spPr>
        <p:txBody>
          <a:bodyPr>
            <a:normAutofit fontScale="92500" lnSpcReduction="10000"/>
          </a:bodyPr>
          <a:lstStyle/>
          <a:p>
            <a:r>
              <a:rPr lang="en-US" sz="2400" b="1" dirty="0" err="1">
                <a:solidFill>
                  <a:srgbClr val="FF0000"/>
                </a:solidFill>
              </a:rPr>
              <a:t>Bofors</a:t>
            </a:r>
            <a:r>
              <a:rPr lang="en-US" sz="2400" b="1" dirty="0">
                <a:solidFill>
                  <a:srgbClr val="FF0000"/>
                </a:solidFill>
              </a:rPr>
              <a:t> 155mm Howitzer: </a:t>
            </a:r>
            <a:r>
              <a:rPr lang="en-US" sz="2000" dirty="0"/>
              <a:t>The </a:t>
            </a:r>
            <a:r>
              <a:rPr lang="en-US" sz="2000" dirty="0" err="1"/>
              <a:t>Bofors</a:t>
            </a:r>
            <a:r>
              <a:rPr lang="en-US" sz="2000" dirty="0"/>
              <a:t> 155mm Howitzer is a Swedish-made artillery gun that can fire up to 4 rounds per minute to a range of up to 30 km. It is widely used by the Indian Army and is considered one of its most effective artillery systems</a:t>
            </a:r>
            <a:r>
              <a:rPr lang="en-US" sz="2000" dirty="0" smtClean="0"/>
              <a:t>.</a:t>
            </a:r>
          </a:p>
          <a:p>
            <a:r>
              <a:rPr lang="en-US" sz="2000" dirty="0" smtClean="0"/>
              <a:t> </a:t>
            </a:r>
            <a:r>
              <a:rPr lang="en-US" sz="2400" b="1" dirty="0">
                <a:solidFill>
                  <a:srgbClr val="FF0000"/>
                </a:solidFill>
              </a:rPr>
              <a:t>M777 Howitzer: </a:t>
            </a:r>
            <a:r>
              <a:rPr lang="en-US" sz="2000" dirty="0"/>
              <a:t>The M777 Howitzer is an American-made lightweight artillery gun that can be easily airlifted to high altitude and mountainous areas. It can fire up to 5 rounds per minute to a range of up to 30 km</a:t>
            </a:r>
            <a:r>
              <a:rPr lang="en-US" sz="2000" dirty="0" smtClean="0"/>
              <a:t>.</a:t>
            </a:r>
          </a:p>
          <a:p>
            <a:r>
              <a:rPr lang="en-US" sz="2400" dirty="0" smtClean="0"/>
              <a:t> </a:t>
            </a:r>
            <a:r>
              <a:rPr lang="en-US" sz="2400" b="1" dirty="0" err="1">
                <a:solidFill>
                  <a:srgbClr val="FF0000"/>
                </a:solidFill>
              </a:rPr>
              <a:t>Dhanush</a:t>
            </a:r>
            <a:r>
              <a:rPr lang="en-US" sz="2400" b="1" dirty="0">
                <a:solidFill>
                  <a:srgbClr val="FF0000"/>
                </a:solidFill>
              </a:rPr>
              <a:t> Artillery Gun: </a:t>
            </a:r>
            <a:r>
              <a:rPr lang="en-US" sz="2000" dirty="0"/>
              <a:t>The </a:t>
            </a:r>
            <a:r>
              <a:rPr lang="en-US" sz="2000" dirty="0" err="1"/>
              <a:t>Dhanush</a:t>
            </a:r>
            <a:r>
              <a:rPr lang="en-US" sz="2000" dirty="0"/>
              <a:t> Artillery Gun is an indigenous 155mm howitzer developed by the Indian Army’s Ordnance Factory Board. It can fire up to 6 rounds per minute to a range of up to 38 km</a:t>
            </a:r>
            <a:r>
              <a:rPr lang="en-US" sz="2000" dirty="0" smtClean="0"/>
              <a:t>.</a:t>
            </a:r>
          </a:p>
          <a:p>
            <a:r>
              <a:rPr lang="en-US" sz="2400" b="1" dirty="0" err="1">
                <a:solidFill>
                  <a:srgbClr val="FF0000"/>
                </a:solidFill>
              </a:rPr>
              <a:t>Pinaka</a:t>
            </a:r>
            <a:r>
              <a:rPr lang="en-US" sz="2400" b="1" dirty="0">
                <a:solidFill>
                  <a:srgbClr val="FF0000"/>
                </a:solidFill>
              </a:rPr>
              <a:t> Multi-Barrel Rocket Launcher</a:t>
            </a:r>
            <a:r>
              <a:rPr lang="en-US" sz="2400" dirty="0">
                <a:solidFill>
                  <a:srgbClr val="FF0000"/>
                </a:solidFill>
              </a:rPr>
              <a:t>: </a:t>
            </a:r>
            <a:r>
              <a:rPr lang="en-US" sz="2200" dirty="0"/>
              <a:t>The </a:t>
            </a:r>
            <a:r>
              <a:rPr lang="en-US" sz="2200" dirty="0" err="1"/>
              <a:t>Pinaka</a:t>
            </a:r>
            <a:r>
              <a:rPr lang="en-US" sz="2200" dirty="0"/>
              <a:t> Multi-Barrel Rocket Launcher is an Indian-made artillery system that can fire 12 rockets in just 44 seconds. It has a range of up to 40 km and is used by the Indian Army’s artillery units.</a:t>
            </a:r>
            <a:r>
              <a:rPr lang="en-US" sz="2200" dirty="0" smtClean="0"/>
              <a:t/>
            </a:r>
            <a:br>
              <a:rPr lang="en-US" sz="22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785" y="1883875"/>
            <a:ext cx="4724269" cy="2749672"/>
          </a:xfrm>
          <a:prstGeom prst="rect">
            <a:avLst/>
          </a:prstGeom>
        </p:spPr>
      </p:pic>
      <p:sp>
        <p:nvSpPr>
          <p:cNvPr id="5" name="TextBox 4"/>
          <p:cNvSpPr txBox="1"/>
          <p:nvPr/>
        </p:nvSpPr>
        <p:spPr>
          <a:xfrm>
            <a:off x="8781656" y="4774223"/>
            <a:ext cx="1826526" cy="369332"/>
          </a:xfrm>
          <a:prstGeom prst="rect">
            <a:avLst/>
          </a:prstGeom>
          <a:noFill/>
        </p:spPr>
        <p:txBody>
          <a:bodyPr wrap="none" rtlCol="0">
            <a:spAutoFit/>
          </a:bodyPr>
          <a:lstStyle/>
          <a:p>
            <a:r>
              <a:rPr lang="en-IN" b="1" dirty="0" smtClean="0"/>
              <a:t>M777 HOWITZER</a:t>
            </a:r>
            <a:endParaRPr lang="en-IN" b="1" dirty="0"/>
          </a:p>
        </p:txBody>
      </p:sp>
    </p:spTree>
    <p:extLst>
      <p:ext uri="{BB962C8B-B14F-4D97-AF65-F5344CB8AC3E}">
        <p14:creationId xmlns:p14="http://schemas.microsoft.com/office/powerpoint/2010/main" val="1392144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5400000" algn="t" rotWithShape="0">
              <a:prstClr val="black">
                <a:alpha val="40000"/>
              </a:prstClr>
            </a:outerShdw>
            <a:reflection blurRad="6350" stA="52000" endA="300" endPos="35000" dir="5400000" sy="-100000" algn="bl" rotWithShape="0"/>
          </a:effectLst>
        </p:spPr>
        <p:txBody>
          <a:bodyPr/>
          <a:lstStyle/>
          <a:p>
            <a:r>
              <a:rPr lang="en-IN" b="1" dirty="0" smtClean="0">
                <a:effectLst>
                  <a:outerShdw blurRad="38100" dist="38100" dir="2700000" algn="tl">
                    <a:srgbClr val="000000">
                      <a:alpha val="43137"/>
                    </a:srgbClr>
                  </a:outerShdw>
                </a:effectLst>
                <a:latin typeface="Arial Black" panose="020B0A04020102020204" pitchFamily="34" charset="0"/>
              </a:rPr>
              <a:t>CONTENTS</a:t>
            </a:r>
            <a:r>
              <a:rPr lang="en-IN" b="1" dirty="0" smtClean="0">
                <a:effectLst>
                  <a:outerShdw blurRad="38100" dist="38100" dir="2700000" algn="tl">
                    <a:srgbClr val="000000">
                      <a:alpha val="43137"/>
                    </a:srgbClr>
                  </a:outerShdw>
                </a:effectLst>
              </a:rPr>
              <a:t/>
            </a:r>
            <a:br>
              <a:rPr lang="en-IN" b="1" dirty="0" smtClean="0">
                <a:effectLst>
                  <a:outerShdw blurRad="38100" dist="38100" dir="2700000" algn="tl">
                    <a:srgbClr val="000000">
                      <a:alpha val="43137"/>
                    </a:srgbClr>
                  </a:outerShdw>
                </a:effectLst>
              </a:rPr>
            </a:b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690688"/>
            <a:ext cx="10515600" cy="4351338"/>
          </a:xfrm>
        </p:spPr>
        <p:txBody>
          <a:bodyPr>
            <a:normAutofit/>
          </a:bodyPr>
          <a:lstStyle/>
          <a:p>
            <a:pPr>
              <a:buFont typeface="Wingdings" panose="05000000000000000000" pitchFamily="2" charset="2"/>
              <a:buChar char="Ø"/>
            </a:pPr>
            <a:r>
              <a:rPr lang="en-IN" b="1" dirty="0" smtClean="0"/>
              <a:t> INTRODUCTION TOO INDIAN ARMY</a:t>
            </a:r>
          </a:p>
          <a:p>
            <a:pPr>
              <a:buFont typeface="Wingdings" panose="05000000000000000000" pitchFamily="2" charset="2"/>
              <a:buChar char="Ø"/>
            </a:pPr>
            <a:r>
              <a:rPr lang="en-IN" b="1" dirty="0" smtClean="0"/>
              <a:t>ORGANISATION STRUCTURE</a:t>
            </a:r>
          </a:p>
          <a:p>
            <a:pPr>
              <a:buFont typeface="Wingdings" panose="05000000000000000000" pitchFamily="2" charset="2"/>
              <a:buChar char="Ø"/>
            </a:pPr>
            <a:r>
              <a:rPr lang="en-IN" b="1" dirty="0" smtClean="0"/>
              <a:t> CATEGORIES IN INDIAN ARMY</a:t>
            </a:r>
          </a:p>
          <a:p>
            <a:pPr>
              <a:buFont typeface="Wingdings" panose="05000000000000000000" pitchFamily="2" charset="2"/>
              <a:buChar char="Ø"/>
            </a:pPr>
            <a:r>
              <a:rPr lang="en-IN" b="1" dirty="0" smtClean="0"/>
              <a:t> COMMANDS</a:t>
            </a:r>
          </a:p>
          <a:p>
            <a:pPr>
              <a:buFont typeface="Wingdings" panose="05000000000000000000" pitchFamily="2" charset="2"/>
              <a:buChar char="Ø"/>
            </a:pPr>
            <a:r>
              <a:rPr lang="en-IN" b="1" dirty="0" smtClean="0"/>
              <a:t> LATEST ACQUISION AND WEAPONS USED BY INDIAN ARMY</a:t>
            </a:r>
          </a:p>
          <a:p>
            <a:pPr>
              <a:buFont typeface="Wingdings" panose="05000000000000000000" pitchFamily="2" charset="2"/>
              <a:buChar char="Ø"/>
            </a:pPr>
            <a:r>
              <a:rPr lang="en-IN" b="1" dirty="0" smtClean="0"/>
              <a:t>HISTORY AND OPERATIONS CONDUCTED BY INDIAN ARMY</a:t>
            </a:r>
          </a:p>
          <a:p>
            <a:pPr>
              <a:buFont typeface="Wingdings" panose="05000000000000000000" pitchFamily="2" charset="2"/>
              <a:buChar char="Ø"/>
            </a:pPr>
            <a:r>
              <a:rPr lang="en-IN" b="1" dirty="0" smtClean="0"/>
              <a:t> ROLE IN </a:t>
            </a:r>
            <a:r>
              <a:rPr lang="en-IN" b="1" smtClean="0"/>
              <a:t>NATION BUILDING</a:t>
            </a:r>
            <a:endParaRPr lang="en-IN" b="1" dirty="0" smtClean="0"/>
          </a:p>
        </p:txBody>
      </p:sp>
    </p:spTree>
    <p:extLst>
      <p:ext uri="{BB962C8B-B14F-4D97-AF65-F5344CB8AC3E}">
        <p14:creationId xmlns:p14="http://schemas.microsoft.com/office/powerpoint/2010/main" val="26145873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76" y="268410"/>
            <a:ext cx="2001715" cy="716329"/>
          </a:xfrm>
        </p:spPr>
        <p:txBody>
          <a:bodyPr>
            <a:normAutofit/>
          </a:bodyPr>
          <a:lstStyle/>
          <a:p>
            <a:r>
              <a:rPr lang="en-IN" sz="2800" b="1" dirty="0" smtClean="0">
                <a:effectLst>
                  <a:outerShdw blurRad="38100" dist="38100" dir="2700000" algn="tl">
                    <a:srgbClr val="000000">
                      <a:alpha val="43137"/>
                    </a:srgbClr>
                  </a:outerShdw>
                </a:effectLst>
                <a:latin typeface="+mn-lt"/>
              </a:rPr>
              <a:t>MISSILES :-</a:t>
            </a:r>
            <a:endParaRPr lang="en-IN" sz="2800"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492369" y="984738"/>
            <a:ext cx="7578969" cy="5635869"/>
          </a:xfrm>
        </p:spPr>
        <p:txBody>
          <a:bodyPr>
            <a:normAutofit fontScale="92500" lnSpcReduction="10000"/>
          </a:bodyPr>
          <a:lstStyle/>
          <a:p>
            <a:pPr>
              <a:lnSpc>
                <a:spcPct val="100000"/>
              </a:lnSpc>
            </a:pPr>
            <a:r>
              <a:rPr lang="en-US" sz="2400" b="1" dirty="0" err="1">
                <a:solidFill>
                  <a:srgbClr val="FF0000"/>
                </a:solidFill>
              </a:rPr>
              <a:t>BrahMos</a:t>
            </a:r>
            <a:r>
              <a:rPr lang="en-US" sz="2400" b="1" dirty="0">
                <a:solidFill>
                  <a:srgbClr val="FF0000"/>
                </a:solidFill>
              </a:rPr>
              <a:t>: </a:t>
            </a:r>
            <a:r>
              <a:rPr lang="en-US" sz="2400" dirty="0"/>
              <a:t>The </a:t>
            </a:r>
            <a:r>
              <a:rPr lang="en-US" sz="2400" dirty="0" err="1"/>
              <a:t>BrahMos</a:t>
            </a:r>
            <a:r>
              <a:rPr lang="en-US" sz="2400" dirty="0"/>
              <a:t> is a supersonic cruise missile jointly developed by India and Russia. It has a range of up to 290 km and can be launched from land, sea, and air platforms. The Indian Army has deployed the land-based variant of the </a:t>
            </a:r>
            <a:r>
              <a:rPr lang="en-US" sz="2400" dirty="0" err="1"/>
              <a:t>BrahMos</a:t>
            </a:r>
            <a:r>
              <a:rPr lang="en-US" sz="2400" dirty="0"/>
              <a:t> missile</a:t>
            </a:r>
            <a:r>
              <a:rPr lang="en-US" sz="2400" dirty="0" smtClean="0"/>
              <a:t>.</a:t>
            </a:r>
          </a:p>
          <a:p>
            <a:pPr>
              <a:lnSpc>
                <a:spcPct val="100000"/>
              </a:lnSpc>
            </a:pPr>
            <a:r>
              <a:rPr lang="en-US" sz="2400" dirty="0" smtClean="0"/>
              <a:t> </a:t>
            </a:r>
            <a:r>
              <a:rPr lang="en-US" sz="2400" b="1" dirty="0">
                <a:solidFill>
                  <a:srgbClr val="FF0000"/>
                </a:solidFill>
              </a:rPr>
              <a:t>Nag: </a:t>
            </a:r>
            <a:r>
              <a:rPr lang="en-US" sz="2400" dirty="0"/>
              <a:t>The Nag is an anti-tank missile developed indigenously by India. It has a range of up to 4 km and can be launched from ground-based and helicopter platforms. The Nag missile uses infrared imaging and has a top-attack capability to defeat armored targets</a:t>
            </a:r>
            <a:r>
              <a:rPr lang="en-US" sz="2400" dirty="0" smtClean="0"/>
              <a:t>.</a:t>
            </a:r>
          </a:p>
          <a:p>
            <a:pPr>
              <a:lnSpc>
                <a:spcPct val="100000"/>
              </a:lnSpc>
            </a:pPr>
            <a:r>
              <a:rPr lang="en-US" sz="2400" dirty="0" smtClean="0"/>
              <a:t> </a:t>
            </a:r>
            <a:r>
              <a:rPr lang="en-US" sz="2400" b="1" dirty="0" err="1">
                <a:solidFill>
                  <a:srgbClr val="FF0000"/>
                </a:solidFill>
              </a:rPr>
              <a:t>Akash</a:t>
            </a:r>
            <a:r>
              <a:rPr lang="en-US" sz="2400" b="1" dirty="0">
                <a:solidFill>
                  <a:srgbClr val="FF0000"/>
                </a:solidFill>
              </a:rPr>
              <a:t>:</a:t>
            </a:r>
            <a:r>
              <a:rPr lang="en-US" sz="2400" dirty="0"/>
              <a:t> The </a:t>
            </a:r>
            <a:r>
              <a:rPr lang="en-US" sz="2400" dirty="0" err="1"/>
              <a:t>Akash</a:t>
            </a:r>
            <a:r>
              <a:rPr lang="en-US" sz="2400" dirty="0"/>
              <a:t> is a surface-to-air missile developed by India. It has a range of up to 30 km and is used for air defense of ground assets against enemy aircraft, helicopters, and UAVs. The </a:t>
            </a:r>
            <a:r>
              <a:rPr lang="en-US" sz="2400" dirty="0" err="1"/>
              <a:t>Akash</a:t>
            </a:r>
            <a:r>
              <a:rPr lang="en-US" sz="2400" dirty="0"/>
              <a:t> missile uses a command guidance system and has an electronic counter-countermeasures capability.</a:t>
            </a:r>
            <a:r>
              <a:rPr lang="en-US" sz="2400" dirty="0" smtClean="0"/>
              <a:t/>
            </a:r>
            <a:br>
              <a:rPr lang="en-US" sz="2400" dirty="0" smtClean="0"/>
            </a:b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1338" y="1610457"/>
            <a:ext cx="3940042" cy="2530719"/>
          </a:xfrm>
          <a:prstGeom prst="rect">
            <a:avLst/>
          </a:prstGeom>
        </p:spPr>
      </p:pic>
      <p:sp>
        <p:nvSpPr>
          <p:cNvPr id="7" name="TextBox 6"/>
          <p:cNvSpPr txBox="1"/>
          <p:nvPr/>
        </p:nvSpPr>
        <p:spPr>
          <a:xfrm>
            <a:off x="9443278" y="4397563"/>
            <a:ext cx="1196161" cy="369332"/>
          </a:xfrm>
          <a:prstGeom prst="rect">
            <a:avLst/>
          </a:prstGeom>
          <a:noFill/>
        </p:spPr>
        <p:txBody>
          <a:bodyPr wrap="none" rtlCol="0">
            <a:spAutoFit/>
          </a:bodyPr>
          <a:lstStyle/>
          <a:p>
            <a:r>
              <a:rPr lang="en-IN" b="1" dirty="0" smtClean="0"/>
              <a:t>BRAHMOS</a:t>
            </a:r>
            <a:endParaRPr lang="en-IN" b="1" dirty="0"/>
          </a:p>
        </p:txBody>
      </p:sp>
    </p:spTree>
    <p:extLst>
      <p:ext uri="{BB962C8B-B14F-4D97-AF65-F5344CB8AC3E}">
        <p14:creationId xmlns:p14="http://schemas.microsoft.com/office/powerpoint/2010/main" val="41840500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054" y="571500"/>
            <a:ext cx="11702562" cy="6022732"/>
          </a:xfrm>
        </p:spPr>
        <p:txBody>
          <a:bodyPr>
            <a:normAutofit/>
          </a:bodyPr>
          <a:lstStyle/>
          <a:p>
            <a:pPr>
              <a:lnSpc>
                <a:spcPct val="100000"/>
              </a:lnSpc>
            </a:pPr>
            <a:r>
              <a:rPr lang="en-US" sz="2600" dirty="0" err="1">
                <a:solidFill>
                  <a:srgbClr val="FF0000"/>
                </a:solidFill>
              </a:rPr>
              <a:t>Prithvi</a:t>
            </a:r>
            <a:r>
              <a:rPr lang="en-US" sz="2600" dirty="0">
                <a:solidFill>
                  <a:srgbClr val="FF0000"/>
                </a:solidFill>
              </a:rPr>
              <a:t>:</a:t>
            </a:r>
            <a:r>
              <a:rPr lang="en-US" sz="2400" dirty="0"/>
              <a:t> The </a:t>
            </a:r>
            <a:r>
              <a:rPr lang="en-US" sz="2400" dirty="0" err="1"/>
              <a:t>Prithvi</a:t>
            </a:r>
            <a:r>
              <a:rPr lang="en-US" sz="2400" dirty="0"/>
              <a:t> is a surface-to-surface ballistic missile developed by India. It has a range of up to 350 km and can carry both conventional and nuclear warheads. The Indian Army has deployed the short-range variant of the </a:t>
            </a:r>
            <a:r>
              <a:rPr lang="en-US" sz="2400" dirty="0" err="1"/>
              <a:t>Prithvi</a:t>
            </a:r>
            <a:r>
              <a:rPr lang="en-US" sz="2400" dirty="0"/>
              <a:t> missile</a:t>
            </a:r>
            <a:r>
              <a:rPr lang="en-US" sz="2400" dirty="0" smtClean="0"/>
              <a:t>.</a:t>
            </a:r>
          </a:p>
          <a:p>
            <a:pPr>
              <a:lnSpc>
                <a:spcPct val="100000"/>
              </a:lnSpc>
            </a:pPr>
            <a:r>
              <a:rPr lang="en-US" sz="2400" dirty="0" smtClean="0"/>
              <a:t> </a:t>
            </a:r>
            <a:r>
              <a:rPr lang="en-US" sz="2600" dirty="0" err="1">
                <a:solidFill>
                  <a:srgbClr val="FF0000"/>
                </a:solidFill>
              </a:rPr>
              <a:t>Shaurya</a:t>
            </a:r>
            <a:r>
              <a:rPr lang="en-US" sz="2600" dirty="0">
                <a:solidFill>
                  <a:srgbClr val="FF0000"/>
                </a:solidFill>
              </a:rPr>
              <a:t>: </a:t>
            </a:r>
            <a:r>
              <a:rPr lang="en-US" sz="2400" dirty="0"/>
              <a:t>The </a:t>
            </a:r>
            <a:r>
              <a:rPr lang="en-US" sz="2400" dirty="0" err="1"/>
              <a:t>Shaurya</a:t>
            </a:r>
            <a:r>
              <a:rPr lang="en-US" sz="2400" dirty="0"/>
              <a:t> is a hypersonic surface-to-surface missile developed by India. It has a range of up to 750 km and can carry conventional warheads. The </a:t>
            </a:r>
            <a:r>
              <a:rPr lang="en-US" sz="2400" dirty="0" err="1"/>
              <a:t>Shaurya</a:t>
            </a:r>
            <a:r>
              <a:rPr lang="en-US" sz="2400" dirty="0"/>
              <a:t> missile can be launched from land-based platforms</a:t>
            </a:r>
            <a:r>
              <a:rPr lang="en-US" sz="2400" dirty="0" smtClean="0"/>
              <a:t>.</a:t>
            </a:r>
          </a:p>
          <a:p>
            <a:pPr>
              <a:lnSpc>
                <a:spcPct val="100000"/>
              </a:lnSpc>
            </a:pPr>
            <a:r>
              <a:rPr lang="en-US" sz="2400" dirty="0" smtClean="0"/>
              <a:t> </a:t>
            </a:r>
            <a:r>
              <a:rPr lang="en-US" sz="2600" dirty="0">
                <a:solidFill>
                  <a:srgbClr val="FF0000"/>
                </a:solidFill>
              </a:rPr>
              <a:t>Astra:</a:t>
            </a:r>
            <a:r>
              <a:rPr lang="en-US" sz="2400" dirty="0"/>
              <a:t> The Astra is an air-to-air missile developed by India. It has a range of up to 110 km and is used by the Indian Air Force and Indian Navy. The Astra missile uses an active radar seeker and can engage targets at high altitudes and speeds</a:t>
            </a:r>
            <a:r>
              <a:rPr lang="en-US" sz="2400" dirty="0" smtClean="0"/>
              <a:t>.</a:t>
            </a:r>
          </a:p>
          <a:p>
            <a:pPr>
              <a:lnSpc>
                <a:spcPct val="100000"/>
              </a:lnSpc>
            </a:pPr>
            <a:r>
              <a:rPr lang="en-US" sz="2400" dirty="0" smtClean="0"/>
              <a:t> </a:t>
            </a:r>
            <a:r>
              <a:rPr lang="en-US" sz="2600" dirty="0" err="1">
                <a:solidFill>
                  <a:srgbClr val="FF0000"/>
                </a:solidFill>
              </a:rPr>
              <a:t>Prahaar</a:t>
            </a:r>
            <a:r>
              <a:rPr lang="en-US" sz="2600" dirty="0">
                <a:solidFill>
                  <a:srgbClr val="FF0000"/>
                </a:solidFill>
              </a:rPr>
              <a:t>:</a:t>
            </a:r>
            <a:r>
              <a:rPr lang="en-US" sz="2400" dirty="0"/>
              <a:t> The </a:t>
            </a:r>
            <a:r>
              <a:rPr lang="en-US" sz="2400" dirty="0" err="1"/>
              <a:t>Prahaar</a:t>
            </a:r>
            <a:r>
              <a:rPr lang="en-US" sz="2400" dirty="0"/>
              <a:t> is a short-range ballistic missile developed by India. It has a range of up to 150 km and can carry conventional warheads. The </a:t>
            </a:r>
            <a:r>
              <a:rPr lang="en-US" sz="2400" dirty="0" err="1"/>
              <a:t>Prahaar</a:t>
            </a:r>
            <a:r>
              <a:rPr lang="en-US" sz="2400" dirty="0"/>
              <a:t> missile can be launched from a mobile launcher and is primarily used for battlefield support</a:t>
            </a:r>
            <a:r>
              <a:rPr lang="en-US" sz="2400" dirty="0" smtClean="0"/>
              <a:t>.</a:t>
            </a:r>
            <a:endParaRPr lang="en-IN" sz="2400" dirty="0"/>
          </a:p>
        </p:txBody>
      </p:sp>
    </p:spTree>
    <p:extLst>
      <p:ext uri="{BB962C8B-B14F-4D97-AF65-F5344CB8AC3E}">
        <p14:creationId xmlns:p14="http://schemas.microsoft.com/office/powerpoint/2010/main" val="40672671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0-india-defence-system-30-638.jpg"/>
          <p:cNvPicPr>
            <a:picLocks noChangeAspect="1"/>
          </p:cNvPicPr>
          <p:nvPr/>
        </p:nvPicPr>
        <p:blipFill>
          <a:blip r:embed="rId2"/>
          <a:stretch>
            <a:fillRect/>
          </a:stretch>
        </p:blipFill>
        <p:spPr>
          <a:xfrm>
            <a:off x="1195753" y="0"/>
            <a:ext cx="9108831" cy="6831624"/>
          </a:xfrm>
          <a:prstGeom prst="rect">
            <a:avLst/>
          </a:prstGeom>
        </p:spPr>
      </p:pic>
    </p:spTree>
    <p:extLst>
      <p:ext uri="{BB962C8B-B14F-4D97-AF65-F5344CB8AC3E}">
        <p14:creationId xmlns:p14="http://schemas.microsoft.com/office/powerpoint/2010/main" val="2468601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039" y="233240"/>
            <a:ext cx="1342292" cy="707537"/>
          </a:xfrm>
        </p:spPr>
        <p:txBody>
          <a:bodyPr>
            <a:normAutofit/>
          </a:bodyPr>
          <a:lstStyle/>
          <a:p>
            <a:r>
              <a:rPr lang="en-IN" sz="2800" b="1" dirty="0" smtClean="0">
                <a:effectLst>
                  <a:outerShdw blurRad="38100" dist="38100" dir="2700000" algn="tl">
                    <a:srgbClr val="000000">
                      <a:alpha val="43137"/>
                    </a:srgbClr>
                  </a:outerShdw>
                </a:effectLst>
              </a:rPr>
              <a:t>UAV’S :-</a:t>
            </a:r>
            <a:endParaRPr lang="en-IN"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37040" y="940776"/>
            <a:ext cx="7461738" cy="5697415"/>
          </a:xfrm>
        </p:spPr>
        <p:txBody>
          <a:bodyPr>
            <a:normAutofit lnSpcReduction="10000"/>
          </a:bodyPr>
          <a:lstStyle/>
          <a:p>
            <a:r>
              <a:rPr lang="en-US" sz="2400" b="1" dirty="0">
                <a:solidFill>
                  <a:srgbClr val="FF0000"/>
                </a:solidFill>
              </a:rPr>
              <a:t>Searcher Mk II: </a:t>
            </a:r>
            <a:r>
              <a:rPr lang="en-US" sz="2200" dirty="0"/>
              <a:t>The Searcher Mk II is a medium-range, multi-mission UAV used for surveillance, reconnaissance, and target acquisition. It has a range of up to 300 km and can operate at an altitude of up to 7 km. The Searcher Mk II is equipped with day and night vision sensors and can transmit real-time video and imagery</a:t>
            </a:r>
            <a:r>
              <a:rPr lang="en-US" sz="2200" dirty="0" smtClean="0"/>
              <a:t>.</a:t>
            </a:r>
          </a:p>
          <a:p>
            <a:r>
              <a:rPr lang="en-US" sz="2400" dirty="0" smtClean="0"/>
              <a:t> </a:t>
            </a:r>
            <a:r>
              <a:rPr lang="en-US" sz="2400" b="1" dirty="0">
                <a:solidFill>
                  <a:srgbClr val="FF0000"/>
                </a:solidFill>
              </a:rPr>
              <a:t>Heron: </a:t>
            </a:r>
            <a:r>
              <a:rPr lang="en-US" sz="2200" dirty="0"/>
              <a:t>The Heron is a medium-altitude, long-endurance UAV used for reconnaissance, surveillance, and target acquisition. It has a range of up to 350 km and can operate at an altitude of up to 9 km. The Heron is equipped with a synthetic aperture radar, electro-optical/infrared sensors, and can transmit real-time video and imagery. </a:t>
            </a:r>
            <a:endParaRPr lang="en-US" sz="2200" dirty="0" smtClean="0"/>
          </a:p>
          <a:p>
            <a:r>
              <a:rPr lang="en-US" sz="2400" b="1" dirty="0" err="1" smtClean="0">
                <a:solidFill>
                  <a:srgbClr val="FF0000"/>
                </a:solidFill>
              </a:rPr>
              <a:t>Nishant</a:t>
            </a:r>
            <a:r>
              <a:rPr lang="en-US" sz="2400" b="1" dirty="0">
                <a:solidFill>
                  <a:srgbClr val="FF0000"/>
                </a:solidFill>
              </a:rPr>
              <a:t>: </a:t>
            </a:r>
            <a:r>
              <a:rPr lang="en-US" sz="2200" dirty="0"/>
              <a:t>The </a:t>
            </a:r>
            <a:r>
              <a:rPr lang="en-US" sz="2200" dirty="0" err="1"/>
              <a:t>Nishant</a:t>
            </a:r>
            <a:r>
              <a:rPr lang="en-US" sz="2200" dirty="0"/>
              <a:t> is a medium-range, autonomous UAV used for reconnaissance, surveillance, and target acquisition. It has a range of up to 100 km and can operate at an altitude of up to 3.5 km. The </a:t>
            </a:r>
            <a:r>
              <a:rPr lang="en-US" sz="2200" dirty="0" err="1"/>
              <a:t>Nishant</a:t>
            </a:r>
            <a:r>
              <a:rPr lang="en-US" sz="2200" dirty="0"/>
              <a:t> is equipped with a day/night camera and can transmit real-time video and imagery</a:t>
            </a:r>
            <a:r>
              <a:rPr lang="en-US" sz="2400" dirty="0"/>
              <a:t>.</a:t>
            </a:r>
            <a:r>
              <a:rPr lang="en-US" sz="2400" dirty="0" smtClean="0"/>
              <a:t/>
            </a:r>
            <a:br>
              <a:rPr lang="en-US" sz="2400" dirty="0" smtClean="0"/>
            </a:br>
            <a:r>
              <a:rPr lang="en-US" sz="2000" dirty="0" smtClean="0"/>
              <a:t/>
            </a:r>
            <a:br>
              <a:rPr lang="en-US" sz="2000" dirty="0" smtClean="0"/>
            </a:b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8778" y="1943099"/>
            <a:ext cx="4263292" cy="2452853"/>
          </a:xfrm>
          <a:prstGeom prst="rect">
            <a:avLst/>
          </a:prstGeom>
        </p:spPr>
      </p:pic>
      <p:sp>
        <p:nvSpPr>
          <p:cNvPr id="5" name="TextBox 4"/>
          <p:cNvSpPr txBox="1"/>
          <p:nvPr/>
        </p:nvSpPr>
        <p:spPr>
          <a:xfrm>
            <a:off x="9491361" y="4536831"/>
            <a:ext cx="878126" cy="369332"/>
          </a:xfrm>
          <a:prstGeom prst="rect">
            <a:avLst/>
          </a:prstGeom>
          <a:noFill/>
        </p:spPr>
        <p:txBody>
          <a:bodyPr wrap="none" rtlCol="0">
            <a:spAutoFit/>
          </a:bodyPr>
          <a:lstStyle/>
          <a:p>
            <a:r>
              <a:rPr lang="en-IN" b="1" dirty="0" smtClean="0"/>
              <a:t>HERON</a:t>
            </a:r>
            <a:endParaRPr lang="en-IN" b="1" dirty="0"/>
          </a:p>
        </p:txBody>
      </p:sp>
    </p:spTree>
    <p:extLst>
      <p:ext uri="{BB962C8B-B14F-4D97-AF65-F5344CB8AC3E}">
        <p14:creationId xmlns:p14="http://schemas.microsoft.com/office/powerpoint/2010/main" val="3441790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354" y="597877"/>
            <a:ext cx="11491546" cy="5750169"/>
          </a:xfrm>
        </p:spPr>
        <p:txBody>
          <a:bodyPr>
            <a:normAutofit/>
          </a:bodyPr>
          <a:lstStyle/>
          <a:p>
            <a:pPr>
              <a:lnSpc>
                <a:spcPct val="100000"/>
              </a:lnSpc>
            </a:pPr>
            <a:r>
              <a:rPr lang="en-US" sz="2400" dirty="0" err="1">
                <a:solidFill>
                  <a:srgbClr val="FF0000"/>
                </a:solidFill>
              </a:rPr>
              <a:t>Panchi</a:t>
            </a:r>
            <a:r>
              <a:rPr lang="en-US" sz="2400" dirty="0">
                <a:solidFill>
                  <a:srgbClr val="FF0000"/>
                </a:solidFill>
              </a:rPr>
              <a:t>:</a:t>
            </a:r>
            <a:r>
              <a:rPr lang="en-US" sz="2600" dirty="0"/>
              <a:t> </a:t>
            </a:r>
            <a:r>
              <a:rPr lang="en-US" sz="2200" dirty="0"/>
              <a:t>The </a:t>
            </a:r>
            <a:r>
              <a:rPr lang="en-US" sz="2200" dirty="0" err="1"/>
              <a:t>Panchi</a:t>
            </a:r>
            <a:r>
              <a:rPr lang="en-US" sz="2200" dirty="0"/>
              <a:t> is a micro-UAV used for surveillance and reconnaissance. It has a range of up to 10 km and can operate at an altitude of up to 1.5 km. The </a:t>
            </a:r>
            <a:r>
              <a:rPr lang="en-US" sz="2200" dirty="0" err="1"/>
              <a:t>Panchi</a:t>
            </a:r>
            <a:r>
              <a:rPr lang="en-US" sz="2200" dirty="0"/>
              <a:t> is equipped with a day/night camera and can transmit real-time video and imagery</a:t>
            </a:r>
            <a:r>
              <a:rPr lang="en-US" sz="2200" dirty="0" smtClean="0"/>
              <a:t>.</a:t>
            </a:r>
          </a:p>
          <a:p>
            <a:pPr>
              <a:lnSpc>
                <a:spcPct val="100000"/>
              </a:lnSpc>
            </a:pPr>
            <a:r>
              <a:rPr lang="en-US" sz="2600" dirty="0" smtClean="0"/>
              <a:t> </a:t>
            </a:r>
            <a:r>
              <a:rPr lang="en-US" sz="2400" dirty="0">
                <a:solidFill>
                  <a:srgbClr val="FF0000"/>
                </a:solidFill>
              </a:rPr>
              <a:t>Netra: </a:t>
            </a:r>
            <a:r>
              <a:rPr lang="en-US" sz="2200" dirty="0"/>
              <a:t>The Netra is a small, portable UAV used for surveillance and reconnaissance. It has a range of up to 2 km and can operate at an altitude of up to 200 meters. The Netra is equipped with a day/night camera and can transmit real-time video and imagery. </a:t>
            </a:r>
            <a:endParaRPr lang="en-US" sz="2200" dirty="0" smtClean="0"/>
          </a:p>
          <a:p>
            <a:pPr>
              <a:lnSpc>
                <a:spcPct val="100000"/>
              </a:lnSpc>
            </a:pPr>
            <a:r>
              <a:rPr lang="en-US" sz="2400" dirty="0" smtClean="0">
                <a:solidFill>
                  <a:srgbClr val="FF0000"/>
                </a:solidFill>
              </a:rPr>
              <a:t>Skylark</a:t>
            </a:r>
            <a:r>
              <a:rPr lang="en-US" sz="2400" dirty="0">
                <a:solidFill>
                  <a:srgbClr val="FF0000"/>
                </a:solidFill>
              </a:rPr>
              <a:t>: </a:t>
            </a:r>
            <a:r>
              <a:rPr lang="en-US" sz="2200" dirty="0"/>
              <a:t>The Skylark is a small, portable UAV used for surveillance and reconnaissance. It has a range of up to 10 km and can operate at an altitude of up to 1.5 km. The Skylark is equipped with a day/night camera and can transmit real-time video and imagery</a:t>
            </a:r>
            <a:r>
              <a:rPr lang="en-US" sz="2600" dirty="0"/>
              <a:t>. </a:t>
            </a:r>
            <a:endParaRPr lang="en-US" sz="2600" dirty="0" smtClean="0"/>
          </a:p>
          <a:p>
            <a:pPr>
              <a:lnSpc>
                <a:spcPct val="100000"/>
              </a:lnSpc>
            </a:pPr>
            <a:r>
              <a:rPr lang="en-US" sz="2400" dirty="0" smtClean="0">
                <a:solidFill>
                  <a:srgbClr val="FF0000"/>
                </a:solidFill>
              </a:rPr>
              <a:t>Raven</a:t>
            </a:r>
            <a:r>
              <a:rPr lang="en-US" sz="2400" dirty="0">
                <a:solidFill>
                  <a:srgbClr val="FF0000"/>
                </a:solidFill>
              </a:rPr>
              <a:t>:</a:t>
            </a:r>
            <a:r>
              <a:rPr lang="en-US" sz="2600" dirty="0"/>
              <a:t> </a:t>
            </a:r>
            <a:r>
              <a:rPr lang="en-US" sz="2200" dirty="0" smtClean="0"/>
              <a:t>The Raven is a small, hand-launched UAV used for reconnaissance and surveillance. It has a range of up to 10 km and can operate at an altitude of up to 500 meters. The Raven is equipped with a day/night camera and can transmit real-time video and imagery</a:t>
            </a:r>
            <a:r>
              <a:rPr lang="en-US" sz="2600" dirty="0" smtClean="0"/>
              <a:t>.</a:t>
            </a:r>
            <a:br>
              <a:rPr lang="en-US" sz="2600" dirty="0" smtClean="0"/>
            </a:br>
            <a:r>
              <a:rPr lang="en-US" sz="2000" dirty="0" smtClean="0"/>
              <a:t/>
            </a:r>
            <a:br>
              <a:rPr lang="en-US" sz="2000" dirty="0" smtClean="0"/>
            </a:br>
            <a:endParaRPr lang="en-IN" sz="2000" dirty="0"/>
          </a:p>
        </p:txBody>
      </p:sp>
    </p:spTree>
    <p:extLst>
      <p:ext uri="{BB962C8B-B14F-4D97-AF65-F5344CB8AC3E}">
        <p14:creationId xmlns:p14="http://schemas.microsoft.com/office/powerpoint/2010/main" val="13291178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751" y="131884"/>
            <a:ext cx="2098431" cy="694592"/>
          </a:xfrm>
        </p:spPr>
        <p:txBody>
          <a:bodyPr>
            <a:normAutofit/>
          </a:bodyPr>
          <a:lstStyle/>
          <a:p>
            <a:r>
              <a:rPr lang="en-IN" sz="2800" b="1" dirty="0" smtClean="0">
                <a:effectLst>
                  <a:outerShdw blurRad="38100" dist="38100" dir="2700000" algn="tl">
                    <a:srgbClr val="000000">
                      <a:alpha val="43137"/>
                    </a:srgbClr>
                  </a:outerShdw>
                </a:effectLst>
                <a:latin typeface="+mn-lt"/>
              </a:rPr>
              <a:t>AIRCRAFT :-</a:t>
            </a:r>
            <a:endParaRPr lang="en-IN" sz="2800"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433751" y="1055077"/>
            <a:ext cx="6837487" cy="5363308"/>
          </a:xfrm>
        </p:spPr>
        <p:txBody>
          <a:bodyPr>
            <a:normAutofit/>
          </a:bodyPr>
          <a:lstStyle/>
          <a:p>
            <a:pPr>
              <a:lnSpc>
                <a:spcPct val="100000"/>
              </a:lnSpc>
            </a:pPr>
            <a:r>
              <a:rPr lang="en-US" sz="2400" b="1" dirty="0">
                <a:solidFill>
                  <a:srgbClr val="FF0000"/>
                </a:solidFill>
              </a:rPr>
              <a:t>HAL </a:t>
            </a:r>
            <a:r>
              <a:rPr lang="en-US" sz="2400" b="1" dirty="0" err="1">
                <a:solidFill>
                  <a:srgbClr val="FF0000"/>
                </a:solidFill>
              </a:rPr>
              <a:t>Dhruv</a:t>
            </a:r>
            <a:r>
              <a:rPr lang="en-US" sz="2400" b="1" dirty="0">
                <a:solidFill>
                  <a:srgbClr val="FF0000"/>
                </a:solidFill>
              </a:rPr>
              <a:t>:</a:t>
            </a:r>
            <a:r>
              <a:rPr lang="en-US" sz="2400" dirty="0"/>
              <a:t> </a:t>
            </a:r>
            <a:r>
              <a:rPr lang="en-US" sz="2000" dirty="0"/>
              <a:t>The HAL </a:t>
            </a:r>
            <a:r>
              <a:rPr lang="en-US" sz="2000" dirty="0" err="1"/>
              <a:t>Dhruv</a:t>
            </a:r>
            <a:r>
              <a:rPr lang="en-US" sz="2000" dirty="0"/>
              <a:t> is a multi-role helicopter manufactured by Hindustan Aeronautics Limited. It is used by the Indian Army for reconnaissance, surveillance, and troop transport. It has a maximum speed of 290 km/h and a range of up to 640 km. </a:t>
            </a:r>
            <a:endParaRPr lang="en-US" sz="2000" dirty="0" smtClean="0"/>
          </a:p>
          <a:p>
            <a:pPr>
              <a:lnSpc>
                <a:spcPct val="100000"/>
              </a:lnSpc>
            </a:pPr>
            <a:r>
              <a:rPr lang="en-US" sz="2400" b="1" dirty="0" smtClean="0">
                <a:solidFill>
                  <a:srgbClr val="FF0000"/>
                </a:solidFill>
              </a:rPr>
              <a:t>Mi-17</a:t>
            </a:r>
            <a:r>
              <a:rPr lang="en-US" sz="2400" b="1" dirty="0">
                <a:solidFill>
                  <a:srgbClr val="FF0000"/>
                </a:solidFill>
              </a:rPr>
              <a:t>:</a:t>
            </a:r>
            <a:r>
              <a:rPr lang="en-US" sz="2000" dirty="0"/>
              <a:t> The Mi-17 is a transport helicopter manufactured by the Russian company Mil. It is used by the Indian Army for troop transport, logistics, and casualty evacuation. It has a maximum speed of 250 km/h and a range of up to 580 km</a:t>
            </a:r>
            <a:r>
              <a:rPr lang="en-US" sz="2000" dirty="0" smtClean="0"/>
              <a:t>.</a:t>
            </a:r>
          </a:p>
          <a:p>
            <a:pPr>
              <a:lnSpc>
                <a:spcPct val="100000"/>
              </a:lnSpc>
            </a:pPr>
            <a:r>
              <a:rPr lang="en-US" sz="2400" dirty="0" smtClean="0"/>
              <a:t> </a:t>
            </a:r>
            <a:r>
              <a:rPr lang="en-US" sz="2400" b="1" dirty="0">
                <a:solidFill>
                  <a:srgbClr val="FF0000"/>
                </a:solidFill>
              </a:rPr>
              <a:t>CH-47 Chinook: </a:t>
            </a:r>
            <a:r>
              <a:rPr lang="en-US" sz="2000" dirty="0"/>
              <a:t>The CH-47 Chinook is a heavy-lift helicopter manufactured by the American company Boeing. It is used by the Indian Army for troop transport, logistics, and heavy equipment transport. It has a maximum speed of 315 km/h and a range of up to 1,100 km</a:t>
            </a:r>
            <a:r>
              <a:rPr lang="en-US" sz="2000" dirty="0" smtClean="0"/>
              <a:t>.</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238" y="1566496"/>
            <a:ext cx="4615962" cy="2475310"/>
          </a:xfrm>
          <a:prstGeom prst="rect">
            <a:avLst/>
          </a:prstGeom>
        </p:spPr>
      </p:pic>
      <p:sp>
        <p:nvSpPr>
          <p:cNvPr id="5" name="TextBox 4"/>
          <p:cNvSpPr txBox="1"/>
          <p:nvPr/>
        </p:nvSpPr>
        <p:spPr>
          <a:xfrm>
            <a:off x="9055069" y="4157572"/>
            <a:ext cx="1048300" cy="369332"/>
          </a:xfrm>
          <a:prstGeom prst="rect">
            <a:avLst/>
          </a:prstGeom>
          <a:noFill/>
        </p:spPr>
        <p:txBody>
          <a:bodyPr wrap="none" rtlCol="0">
            <a:spAutoFit/>
          </a:bodyPr>
          <a:lstStyle/>
          <a:p>
            <a:r>
              <a:rPr lang="en-IN" b="1" dirty="0" smtClean="0"/>
              <a:t>CHEETAH</a:t>
            </a:r>
            <a:endParaRPr lang="en-IN" b="1" dirty="0"/>
          </a:p>
        </p:txBody>
      </p:sp>
    </p:spTree>
    <p:extLst>
      <p:ext uri="{BB962C8B-B14F-4D97-AF65-F5344CB8AC3E}">
        <p14:creationId xmlns:p14="http://schemas.microsoft.com/office/powerpoint/2010/main" val="2286617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731" y="782516"/>
            <a:ext cx="11491546" cy="5143500"/>
          </a:xfrm>
        </p:spPr>
        <p:txBody>
          <a:bodyPr>
            <a:normAutofit/>
          </a:bodyPr>
          <a:lstStyle/>
          <a:p>
            <a:pPr>
              <a:lnSpc>
                <a:spcPct val="100000"/>
              </a:lnSpc>
            </a:pPr>
            <a:r>
              <a:rPr lang="en-US" sz="2600" b="1" dirty="0">
                <a:solidFill>
                  <a:srgbClr val="FF0000"/>
                </a:solidFill>
              </a:rPr>
              <a:t>ALH </a:t>
            </a:r>
            <a:r>
              <a:rPr lang="en-US" sz="2600" b="1" dirty="0" err="1">
                <a:solidFill>
                  <a:srgbClr val="FF0000"/>
                </a:solidFill>
              </a:rPr>
              <a:t>Rudra</a:t>
            </a:r>
            <a:r>
              <a:rPr lang="en-US" sz="2600" b="1" dirty="0">
                <a:solidFill>
                  <a:srgbClr val="FF0000"/>
                </a:solidFill>
              </a:rPr>
              <a:t>: </a:t>
            </a:r>
            <a:r>
              <a:rPr lang="en-US" sz="2400" dirty="0"/>
              <a:t>The ALH </a:t>
            </a:r>
            <a:r>
              <a:rPr lang="en-US" sz="2400" dirty="0" err="1"/>
              <a:t>Rudra</a:t>
            </a:r>
            <a:r>
              <a:rPr lang="en-US" sz="2400" dirty="0"/>
              <a:t> is a weaponized version of the HAL </a:t>
            </a:r>
            <a:r>
              <a:rPr lang="en-US" sz="2400" dirty="0" err="1"/>
              <a:t>Dhruv</a:t>
            </a:r>
            <a:r>
              <a:rPr lang="en-US" sz="2400" dirty="0"/>
              <a:t> helicopter. It is used by the Indian Army for reconnaissance, surveillance, and close air support. It is equipped with rockets, missiles, and guns for ground attack</a:t>
            </a:r>
            <a:r>
              <a:rPr lang="en-US" sz="2400" dirty="0" smtClean="0"/>
              <a:t>.</a:t>
            </a:r>
          </a:p>
          <a:p>
            <a:pPr marL="0" indent="0">
              <a:lnSpc>
                <a:spcPct val="100000"/>
              </a:lnSpc>
              <a:buNone/>
            </a:pPr>
            <a:r>
              <a:rPr lang="en-US" sz="2400" dirty="0" smtClean="0"/>
              <a:t> </a:t>
            </a:r>
          </a:p>
          <a:p>
            <a:pPr>
              <a:lnSpc>
                <a:spcPct val="100000"/>
              </a:lnSpc>
            </a:pPr>
            <a:r>
              <a:rPr lang="en-US" sz="2600" b="1" dirty="0" smtClean="0">
                <a:solidFill>
                  <a:srgbClr val="FF0000"/>
                </a:solidFill>
              </a:rPr>
              <a:t>Cheetah</a:t>
            </a:r>
            <a:r>
              <a:rPr lang="en-US" sz="2600" b="1" dirty="0">
                <a:solidFill>
                  <a:srgbClr val="FF0000"/>
                </a:solidFill>
              </a:rPr>
              <a:t>:</a:t>
            </a:r>
            <a:r>
              <a:rPr lang="en-US" sz="2400" dirty="0"/>
              <a:t> The Cheetah is a light helicopter manufactured by Aerospatiale. It is used by the Indian Army for reconnaissance, surveillance, and casualty evacuation. It has a maximum speed of 185 km/h and a range of up to 530 km. </a:t>
            </a:r>
            <a:endParaRPr lang="en-US" sz="2400" dirty="0" smtClean="0"/>
          </a:p>
          <a:p>
            <a:pPr marL="0" indent="0">
              <a:lnSpc>
                <a:spcPct val="100000"/>
              </a:lnSpc>
              <a:buNone/>
            </a:pPr>
            <a:endParaRPr lang="en-US" sz="2400" dirty="0" smtClean="0"/>
          </a:p>
          <a:p>
            <a:pPr>
              <a:lnSpc>
                <a:spcPct val="100000"/>
              </a:lnSpc>
            </a:pPr>
            <a:r>
              <a:rPr lang="en-US" sz="2600" b="1" dirty="0" smtClean="0">
                <a:solidFill>
                  <a:srgbClr val="FF0000"/>
                </a:solidFill>
              </a:rPr>
              <a:t>Chetak</a:t>
            </a:r>
            <a:r>
              <a:rPr lang="en-US" sz="2600" b="1" dirty="0">
                <a:solidFill>
                  <a:srgbClr val="FF0000"/>
                </a:solidFill>
              </a:rPr>
              <a:t>:</a:t>
            </a:r>
            <a:r>
              <a:rPr lang="en-US" sz="2400" dirty="0"/>
              <a:t> The Chetak is a light helicopter manufactured by Aerospatiale. It is used by the Indian Army for troop transport, logistics, and reconnaissance. It has a maximum speed of 225 km/h and a range of up to 500 km</a:t>
            </a:r>
            <a:r>
              <a:rPr lang="en-US" sz="2400" dirty="0" smtClean="0"/>
              <a:t>.</a:t>
            </a:r>
            <a:endParaRPr lang="en-IN" sz="2400" dirty="0"/>
          </a:p>
        </p:txBody>
      </p:sp>
    </p:spTree>
    <p:extLst>
      <p:ext uri="{BB962C8B-B14F-4D97-AF65-F5344CB8AC3E}">
        <p14:creationId xmlns:p14="http://schemas.microsoft.com/office/powerpoint/2010/main" val="2706061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623" y="211015"/>
            <a:ext cx="1773115" cy="606668"/>
          </a:xfrm>
        </p:spPr>
        <p:txBody>
          <a:bodyPr>
            <a:normAutofit/>
          </a:bodyPr>
          <a:lstStyle/>
          <a:p>
            <a:r>
              <a:rPr lang="en-IN" sz="2800" b="1" dirty="0" smtClean="0">
                <a:effectLst>
                  <a:outerShdw blurRad="38100" dist="38100" dir="2700000" algn="tl">
                    <a:srgbClr val="000000">
                      <a:alpha val="43137"/>
                    </a:srgbClr>
                  </a:outerShdw>
                </a:effectLst>
                <a:latin typeface="+mn-lt"/>
              </a:rPr>
              <a:t>TANKS :-</a:t>
            </a:r>
            <a:endParaRPr lang="en-IN" sz="2800"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354623" y="1081454"/>
            <a:ext cx="6951785" cy="5486400"/>
          </a:xfrm>
        </p:spPr>
        <p:txBody>
          <a:bodyPr>
            <a:normAutofit lnSpcReduction="10000"/>
          </a:bodyPr>
          <a:lstStyle/>
          <a:p>
            <a:pPr>
              <a:lnSpc>
                <a:spcPct val="100000"/>
              </a:lnSpc>
            </a:pPr>
            <a:r>
              <a:rPr lang="en-US" sz="2400" b="1" dirty="0">
                <a:solidFill>
                  <a:srgbClr val="FF0000"/>
                </a:solidFill>
              </a:rPr>
              <a:t>Arjun Main Battle Tank (MBT): </a:t>
            </a:r>
            <a:r>
              <a:rPr lang="en-US" sz="2000" dirty="0"/>
              <a:t>This is India’s first indigenously designed and developed tank. The Arjun MBT is equipped with a 120 mm main gun, a 7.62 mm coaxial machine gun, and a 12.7 mm anti-aircraft machine gun</a:t>
            </a:r>
            <a:r>
              <a:rPr lang="en-US" sz="2000" dirty="0" smtClean="0"/>
              <a:t>.</a:t>
            </a:r>
          </a:p>
          <a:p>
            <a:pPr marL="0" indent="0">
              <a:lnSpc>
                <a:spcPct val="100000"/>
              </a:lnSpc>
              <a:buNone/>
            </a:pPr>
            <a:endParaRPr lang="en-US" sz="2000" dirty="0" smtClean="0"/>
          </a:p>
          <a:p>
            <a:pPr>
              <a:lnSpc>
                <a:spcPct val="100000"/>
              </a:lnSpc>
            </a:pPr>
            <a:r>
              <a:rPr lang="en-US" b="1" dirty="0" smtClean="0">
                <a:solidFill>
                  <a:srgbClr val="FF0000"/>
                </a:solidFill>
              </a:rPr>
              <a:t> </a:t>
            </a:r>
            <a:r>
              <a:rPr lang="en-US" sz="2400" b="1" dirty="0">
                <a:solidFill>
                  <a:srgbClr val="FF0000"/>
                </a:solidFill>
              </a:rPr>
              <a:t>T-90S </a:t>
            </a:r>
            <a:r>
              <a:rPr lang="en-US" sz="2400" b="1" dirty="0" err="1">
                <a:solidFill>
                  <a:srgbClr val="FF0000"/>
                </a:solidFill>
              </a:rPr>
              <a:t>Bhishma</a:t>
            </a:r>
            <a:r>
              <a:rPr lang="en-US" sz="2400" b="1" dirty="0">
                <a:solidFill>
                  <a:srgbClr val="FF0000"/>
                </a:solidFill>
              </a:rPr>
              <a:t>: </a:t>
            </a:r>
            <a:r>
              <a:rPr lang="en-US" sz="2000" dirty="0"/>
              <a:t>This is a Russian-made tank that was inducted into the Indian Army in 2001. The T-90S is equipped with a 125 mm smoothbore gun, a 7.62 mm coaxial machine gun, and a 12.7 mm anti-aircraft machine </a:t>
            </a:r>
            <a:r>
              <a:rPr lang="en-US" sz="2000" dirty="0" smtClean="0"/>
              <a:t>gun.</a:t>
            </a:r>
          </a:p>
          <a:p>
            <a:pPr marL="0" indent="0">
              <a:lnSpc>
                <a:spcPct val="100000"/>
              </a:lnSpc>
              <a:buNone/>
            </a:pPr>
            <a:endParaRPr lang="en-US" sz="2000" dirty="0" smtClean="0"/>
          </a:p>
          <a:p>
            <a:pPr>
              <a:lnSpc>
                <a:spcPct val="100000"/>
              </a:lnSpc>
            </a:pPr>
            <a:r>
              <a:rPr lang="en-US" b="1" dirty="0" smtClean="0">
                <a:solidFill>
                  <a:srgbClr val="FF0000"/>
                </a:solidFill>
              </a:rPr>
              <a:t> </a:t>
            </a:r>
            <a:r>
              <a:rPr lang="en-US" sz="2400" b="1" dirty="0">
                <a:solidFill>
                  <a:srgbClr val="FF0000"/>
                </a:solidFill>
              </a:rPr>
              <a:t>T-72M1:</a:t>
            </a:r>
            <a:r>
              <a:rPr lang="en-US" b="1" dirty="0">
                <a:solidFill>
                  <a:srgbClr val="FF0000"/>
                </a:solidFill>
              </a:rPr>
              <a:t> </a:t>
            </a:r>
            <a:r>
              <a:rPr lang="en-US" sz="2000" dirty="0"/>
              <a:t>This is a Soviet-made tank that was inducted into the Indian Army in the 1970s. The T-72M1 is equipped with a 125 mm smoothbore gun, a 7.62 mm coaxial machine gun, and a 12.7 mm anti-aircraft machine gun.</a:t>
            </a:r>
            <a:r>
              <a:rPr lang="en-US" sz="2000" dirty="0" smtClean="0"/>
              <a:t/>
            </a:r>
            <a:br>
              <a:rPr lang="en-US" sz="2000" dirty="0" smtClean="0"/>
            </a:br>
            <a:r>
              <a:rPr lang="en-US" sz="2000" dirty="0" smtClean="0"/>
              <a:t/>
            </a:r>
            <a:br>
              <a:rPr lang="en-US" sz="2000" dirty="0" smtClean="0"/>
            </a:b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6408" y="1336428"/>
            <a:ext cx="4457700" cy="2967157"/>
          </a:xfrm>
          <a:prstGeom prst="rect">
            <a:avLst/>
          </a:prstGeom>
        </p:spPr>
      </p:pic>
      <p:sp>
        <p:nvSpPr>
          <p:cNvPr id="5" name="TextBox 4"/>
          <p:cNvSpPr txBox="1"/>
          <p:nvPr/>
        </p:nvSpPr>
        <p:spPr>
          <a:xfrm>
            <a:off x="9118316" y="4481671"/>
            <a:ext cx="833883" cy="369332"/>
          </a:xfrm>
          <a:prstGeom prst="rect">
            <a:avLst/>
          </a:prstGeom>
          <a:noFill/>
        </p:spPr>
        <p:txBody>
          <a:bodyPr wrap="none" rtlCol="0">
            <a:spAutoFit/>
          </a:bodyPr>
          <a:lstStyle/>
          <a:p>
            <a:r>
              <a:rPr lang="en-IN" b="1" dirty="0" smtClean="0"/>
              <a:t>ARJUN</a:t>
            </a:r>
            <a:endParaRPr lang="en-IN" b="1" dirty="0"/>
          </a:p>
        </p:txBody>
      </p:sp>
    </p:spTree>
    <p:extLst>
      <p:ext uri="{BB962C8B-B14F-4D97-AF65-F5344CB8AC3E}">
        <p14:creationId xmlns:p14="http://schemas.microsoft.com/office/powerpoint/2010/main" val="2888242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162" y="492370"/>
            <a:ext cx="10879015" cy="6101862"/>
          </a:xfrm>
        </p:spPr>
        <p:txBody>
          <a:bodyPr>
            <a:normAutofit/>
          </a:bodyPr>
          <a:lstStyle/>
          <a:p>
            <a:pPr>
              <a:lnSpc>
                <a:spcPct val="100000"/>
              </a:lnSpc>
            </a:pPr>
            <a:r>
              <a:rPr lang="en-US" sz="2200" b="1" dirty="0" err="1">
                <a:solidFill>
                  <a:srgbClr val="FF0000"/>
                </a:solidFill>
              </a:rPr>
              <a:t>Ajeya</a:t>
            </a:r>
            <a:r>
              <a:rPr lang="en-US" sz="2200" b="1" dirty="0">
                <a:solidFill>
                  <a:srgbClr val="FF0000"/>
                </a:solidFill>
              </a:rPr>
              <a:t>:</a:t>
            </a:r>
            <a:r>
              <a:rPr lang="en-US" sz="2200" dirty="0"/>
              <a:t> This is an Indian version of the Soviet T-72M1 tank. It has been modified to suit Indian requirements and is equipped with a 125 mm smoothbore gun, a 7.62 mm coaxial machine gun, and a 12.7 mm anti-aircraft machine gun</a:t>
            </a:r>
            <a:r>
              <a:rPr lang="en-US" sz="2200" dirty="0" smtClean="0"/>
              <a:t>.</a:t>
            </a:r>
          </a:p>
          <a:p>
            <a:pPr>
              <a:lnSpc>
                <a:spcPct val="100000"/>
              </a:lnSpc>
            </a:pPr>
            <a:r>
              <a:rPr lang="en-US" sz="2200" dirty="0" smtClean="0"/>
              <a:t> </a:t>
            </a:r>
            <a:r>
              <a:rPr lang="en-US" sz="2200" b="1" dirty="0" err="1">
                <a:solidFill>
                  <a:srgbClr val="FF0000"/>
                </a:solidFill>
              </a:rPr>
              <a:t>Vijayanta</a:t>
            </a:r>
            <a:r>
              <a:rPr lang="en-US" sz="2200" b="1" dirty="0">
                <a:solidFill>
                  <a:srgbClr val="FF0000"/>
                </a:solidFill>
              </a:rPr>
              <a:t>:</a:t>
            </a:r>
            <a:r>
              <a:rPr lang="en-US" sz="2200" dirty="0"/>
              <a:t> This is an Indian-made tank that was in service with the Indian Army from 1965 to 2003. The </a:t>
            </a:r>
            <a:r>
              <a:rPr lang="en-US" sz="2200" dirty="0" err="1"/>
              <a:t>Vijayanta</a:t>
            </a:r>
            <a:r>
              <a:rPr lang="en-US" sz="2200" dirty="0"/>
              <a:t> was equipped with a 105 mm rifled gun, a 7.62 mm coaxial machine gun, and a 12.7 mm anti-aircraft machine gun. </a:t>
            </a:r>
            <a:endParaRPr lang="en-US" sz="2200" dirty="0" smtClean="0"/>
          </a:p>
          <a:p>
            <a:pPr>
              <a:lnSpc>
                <a:spcPct val="100000"/>
              </a:lnSpc>
            </a:pPr>
            <a:r>
              <a:rPr lang="en-US" sz="2200" b="1" dirty="0" smtClean="0">
                <a:solidFill>
                  <a:srgbClr val="FF0000"/>
                </a:solidFill>
              </a:rPr>
              <a:t>BMP-2</a:t>
            </a:r>
            <a:r>
              <a:rPr lang="en-US" sz="2200" b="1" dirty="0">
                <a:solidFill>
                  <a:srgbClr val="FF0000"/>
                </a:solidFill>
              </a:rPr>
              <a:t>:</a:t>
            </a:r>
            <a:r>
              <a:rPr lang="en-US" sz="2200" dirty="0"/>
              <a:t> This is a Soviet-made infantry fighting vehicle that is used by the Indian Army. It is equipped with a 30 mm automatic cannon, a 7.62 mm machine gun, and an anti-tank guided missile launcher</a:t>
            </a:r>
            <a:r>
              <a:rPr lang="en-US" sz="2200" dirty="0" smtClean="0"/>
              <a:t>.</a:t>
            </a:r>
          </a:p>
          <a:p>
            <a:pPr>
              <a:lnSpc>
                <a:spcPct val="100000"/>
              </a:lnSpc>
            </a:pPr>
            <a:r>
              <a:rPr lang="en-US" sz="2200" b="1" dirty="0" smtClean="0">
                <a:solidFill>
                  <a:srgbClr val="FF0000"/>
                </a:solidFill>
              </a:rPr>
              <a:t> </a:t>
            </a:r>
            <a:r>
              <a:rPr lang="en-US" sz="2200" b="1" dirty="0">
                <a:solidFill>
                  <a:srgbClr val="FF0000"/>
                </a:solidFill>
              </a:rPr>
              <a:t>BMP-1</a:t>
            </a:r>
            <a:r>
              <a:rPr lang="en-US" sz="2200" dirty="0"/>
              <a:t>: This is a Soviet-made infantry fighting vehicle that was in service with the Indian Army until it was replaced by the BMP-2. It is equipped with a 73 mm smoothbore gun, a 7.62 mm machine gun, and an anti-tank guided missile launcher. </a:t>
            </a:r>
            <a:endParaRPr lang="en-US" sz="2200" dirty="0" smtClean="0"/>
          </a:p>
          <a:p>
            <a:pPr>
              <a:lnSpc>
                <a:spcPct val="100000"/>
              </a:lnSpc>
            </a:pPr>
            <a:r>
              <a:rPr lang="en-US" sz="2200" b="1" dirty="0" err="1" smtClean="0">
                <a:solidFill>
                  <a:srgbClr val="FF0000"/>
                </a:solidFill>
              </a:rPr>
              <a:t>Casspir</a:t>
            </a:r>
            <a:r>
              <a:rPr lang="en-US" sz="2200" b="1" dirty="0">
                <a:solidFill>
                  <a:srgbClr val="FF0000"/>
                </a:solidFill>
              </a:rPr>
              <a:t>:</a:t>
            </a:r>
            <a:r>
              <a:rPr lang="en-US" sz="2200" dirty="0"/>
              <a:t> This is a South African-made mine-protected vehicle that is used by the Indian Army for mine-clearing operations. It is equipped with a 7.62 mm machine gun.</a:t>
            </a:r>
            <a:r>
              <a:rPr lang="en-US" sz="2200" dirty="0" smtClean="0"/>
              <a:t/>
            </a:r>
            <a:br>
              <a:rPr lang="en-US" sz="2200" dirty="0" smtClean="0"/>
            </a:br>
            <a:r>
              <a:rPr lang="en-US" sz="2400" dirty="0" smtClean="0"/>
              <a:t/>
            </a:r>
            <a:br>
              <a:rPr lang="en-US" sz="2400" dirty="0" smtClean="0"/>
            </a:br>
            <a:endParaRPr lang="en-IN" sz="2400" dirty="0"/>
          </a:p>
        </p:txBody>
      </p:sp>
    </p:spTree>
    <p:extLst>
      <p:ext uri="{BB962C8B-B14F-4D97-AF65-F5344CB8AC3E}">
        <p14:creationId xmlns:p14="http://schemas.microsoft.com/office/powerpoint/2010/main" val="10273401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4-indian-army-14-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1358268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7025"/>
            <a:ext cx="9477375" cy="892175"/>
          </a:xfrm>
        </p:spPr>
        <p:txBody>
          <a:bodyPr>
            <a:noAutofit/>
          </a:bodyPr>
          <a:lstStyle/>
          <a:p>
            <a:r>
              <a:rPr lang="en-US" sz="4000" b="1" dirty="0" smtClean="0">
                <a:solidFill>
                  <a:srgbClr val="00B050"/>
                </a:solidFill>
                <a:effectLst>
                  <a:outerShdw blurRad="38100" dist="38100" dir="2700000" algn="tl">
                    <a:srgbClr val="000000">
                      <a:alpha val="43137"/>
                    </a:srgbClr>
                  </a:outerShdw>
                </a:effectLst>
                <a:latin typeface="Arial Black" panose="020B0A04020102020204" pitchFamily="34" charset="0"/>
              </a:rPr>
              <a:t>INTRODUCTION (INDIAN ARMY)</a:t>
            </a:r>
            <a:endParaRPr lang="en-IN" sz="1800" dirty="0">
              <a:solidFill>
                <a:srgbClr val="00B050"/>
              </a:solidFill>
            </a:endParaRPr>
          </a:p>
        </p:txBody>
      </p:sp>
      <p:sp>
        <p:nvSpPr>
          <p:cNvPr id="3" name="Content Placeholder 2"/>
          <p:cNvSpPr>
            <a:spLocks noGrp="1"/>
          </p:cNvSpPr>
          <p:nvPr>
            <p:ph idx="1"/>
          </p:nvPr>
        </p:nvSpPr>
        <p:spPr>
          <a:noFill/>
        </p:spPr>
        <p:txBody>
          <a:bodyPr>
            <a:normAutofit lnSpcReduction="10000"/>
          </a:bodyPr>
          <a:lstStyle/>
          <a:p>
            <a:r>
              <a:rPr lang="en-US" dirty="0"/>
              <a:t>Land based branch and largest component of </a:t>
            </a:r>
            <a:r>
              <a:rPr lang="en-US" dirty="0" smtClean="0"/>
              <a:t>the Indian </a:t>
            </a:r>
            <a:r>
              <a:rPr lang="en-US" dirty="0"/>
              <a:t>Armed </a:t>
            </a:r>
            <a:r>
              <a:rPr lang="en-US" dirty="0" smtClean="0"/>
              <a:t>Forces.</a:t>
            </a:r>
          </a:p>
          <a:p>
            <a:r>
              <a:rPr lang="en-US" b="1" u="sng" dirty="0" smtClean="0"/>
              <a:t>MOTTO</a:t>
            </a:r>
            <a:r>
              <a:rPr lang="en-US" dirty="0" smtClean="0"/>
              <a:t>:- </a:t>
            </a:r>
            <a:r>
              <a:rPr lang="en-IN" dirty="0"/>
              <a:t>Service Before </a:t>
            </a:r>
            <a:r>
              <a:rPr lang="en-IN" dirty="0" smtClean="0"/>
              <a:t>Self (</a:t>
            </a:r>
            <a:r>
              <a:rPr lang="en-IN" b="1" dirty="0" err="1" smtClean="0"/>
              <a:t>Seva</a:t>
            </a:r>
            <a:r>
              <a:rPr lang="en-IN" b="1" dirty="0" smtClean="0"/>
              <a:t> </a:t>
            </a:r>
            <a:r>
              <a:rPr lang="en-IN" b="1" dirty="0" err="1"/>
              <a:t>Paramo</a:t>
            </a:r>
            <a:r>
              <a:rPr lang="en-IN" b="1" dirty="0"/>
              <a:t> </a:t>
            </a:r>
            <a:r>
              <a:rPr lang="en-IN" b="1" dirty="0" err="1" smtClean="0"/>
              <a:t>Dharmah</a:t>
            </a:r>
            <a:r>
              <a:rPr lang="en-IN" b="1" dirty="0" smtClean="0"/>
              <a:t>).</a:t>
            </a:r>
            <a:endParaRPr lang="en-US" dirty="0" smtClean="0"/>
          </a:p>
          <a:p>
            <a:r>
              <a:rPr lang="en-US" dirty="0" smtClean="0"/>
              <a:t> </a:t>
            </a:r>
            <a:r>
              <a:rPr lang="en-US" dirty="0"/>
              <a:t>Largest Standing Volunteer Army- </a:t>
            </a:r>
            <a:r>
              <a:rPr lang="en-US" dirty="0" smtClean="0"/>
              <a:t>1,237,117 active personnel </a:t>
            </a:r>
            <a:r>
              <a:rPr lang="en-US" dirty="0"/>
              <a:t>and 960,000 reserve personnel</a:t>
            </a:r>
            <a:r>
              <a:rPr lang="en-US" dirty="0" smtClean="0"/>
              <a:t>.</a:t>
            </a:r>
          </a:p>
          <a:p>
            <a:r>
              <a:rPr lang="en-US" b="1" u="sng" dirty="0" smtClean="0"/>
              <a:t>Primary </a:t>
            </a:r>
            <a:r>
              <a:rPr lang="en-US" b="1" u="sng" dirty="0"/>
              <a:t>Mission </a:t>
            </a:r>
            <a:r>
              <a:rPr lang="en-US" dirty="0" smtClean="0"/>
              <a:t>:-Ensure </a:t>
            </a:r>
            <a:r>
              <a:rPr lang="en-US" dirty="0"/>
              <a:t>national security and </a:t>
            </a:r>
            <a:r>
              <a:rPr lang="en-US" dirty="0" smtClean="0"/>
              <a:t>defense </a:t>
            </a:r>
            <a:r>
              <a:rPr lang="en-US" dirty="0"/>
              <a:t>of the Nation </a:t>
            </a:r>
            <a:r>
              <a:rPr lang="en-US" dirty="0" smtClean="0"/>
              <a:t>from external </a:t>
            </a:r>
            <a:r>
              <a:rPr lang="en-US" dirty="0"/>
              <a:t>aggression and </a:t>
            </a:r>
            <a:r>
              <a:rPr lang="en-US" dirty="0" smtClean="0"/>
              <a:t>threats.</a:t>
            </a:r>
          </a:p>
          <a:p>
            <a:r>
              <a:rPr lang="en-US" dirty="0" smtClean="0"/>
              <a:t>Maintain </a:t>
            </a:r>
            <a:r>
              <a:rPr lang="en-US" dirty="0"/>
              <a:t>peace and security within its </a:t>
            </a:r>
            <a:r>
              <a:rPr lang="en-US" dirty="0" smtClean="0"/>
              <a:t>borders.</a:t>
            </a:r>
          </a:p>
          <a:p>
            <a:r>
              <a:rPr lang="en-US" dirty="0" smtClean="0"/>
              <a:t>Humanitarian </a:t>
            </a:r>
            <a:r>
              <a:rPr lang="en-US" dirty="0"/>
              <a:t>rescue operations during natural </a:t>
            </a:r>
            <a:r>
              <a:rPr lang="en-US" dirty="0" smtClean="0"/>
              <a:t>calamities and </a:t>
            </a:r>
            <a:r>
              <a:rPr lang="en-US" dirty="0"/>
              <a:t>other disturbances. Headed by Chief of Army </a:t>
            </a:r>
            <a:r>
              <a:rPr lang="en-US" dirty="0" smtClean="0"/>
              <a:t>Staff</a:t>
            </a:r>
            <a:r>
              <a:rPr lang="en-US" dirty="0"/>
              <a:t> (COAS).</a:t>
            </a:r>
            <a:endParaRPr lang="en-IN" dirty="0"/>
          </a:p>
        </p:txBody>
      </p:sp>
    </p:spTree>
    <p:extLst>
      <p:ext uri="{BB962C8B-B14F-4D97-AF65-F5344CB8AC3E}">
        <p14:creationId xmlns:p14="http://schemas.microsoft.com/office/powerpoint/2010/main" val="647629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6-indian-army-16-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5988067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9-indian-army-19-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37318381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indian-army-20-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23702820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1-indian-army-21-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15013883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2-indian-army-22-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29688211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3-indian-army-23-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18714419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4-indian-army-24-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11201682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5-indian-army-25-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23263206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6-indian-army-26-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41582495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7-indian-army-27-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458194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5-indian-army-5-638.jpg"/>
          <p:cNvPicPr>
            <a:picLocks noChangeAspect="1"/>
          </p:cNvPicPr>
          <p:nvPr/>
        </p:nvPicPr>
        <p:blipFill>
          <a:blip r:embed="rId2"/>
          <a:stretch>
            <a:fillRect/>
          </a:stretch>
        </p:blipFill>
        <p:spPr>
          <a:xfrm>
            <a:off x="0" y="4571"/>
            <a:ext cx="12192000" cy="68580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3085" y="817685"/>
            <a:ext cx="2458915" cy="23358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00108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8-indian-army-28-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888329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0"/>
            <a:ext cx="10448925" cy="6858000"/>
          </a:xfrm>
          <a:prstGeom prst="rect">
            <a:avLst/>
          </a:prstGeom>
          <a:solidFill>
            <a:schemeClr val="bg1"/>
          </a:solidFill>
        </p:spPr>
      </p:pic>
    </p:spTree>
    <p:extLst>
      <p:ext uri="{BB962C8B-B14F-4D97-AF65-F5344CB8AC3E}">
        <p14:creationId xmlns:p14="http://schemas.microsoft.com/office/powerpoint/2010/main" val="1995441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25" y="0"/>
            <a:ext cx="8296275" cy="6858000"/>
          </a:xfrm>
          <a:prstGeom prst="rect">
            <a:avLst/>
          </a:prstGeom>
        </p:spPr>
      </p:pic>
    </p:spTree>
    <p:extLst>
      <p:ext uri="{BB962C8B-B14F-4D97-AF65-F5344CB8AC3E}">
        <p14:creationId xmlns:p14="http://schemas.microsoft.com/office/powerpoint/2010/main" val="2965127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649" y="0"/>
            <a:ext cx="8315325" cy="6858000"/>
          </a:xfrm>
          <a:prstGeom prst="rect">
            <a:avLst/>
          </a:prstGeom>
        </p:spPr>
      </p:pic>
    </p:spTree>
    <p:extLst>
      <p:ext uri="{BB962C8B-B14F-4D97-AF65-F5344CB8AC3E}">
        <p14:creationId xmlns:p14="http://schemas.microsoft.com/office/powerpoint/2010/main" val="3558496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0"/>
            <a:ext cx="8905875" cy="6858000"/>
          </a:xfrm>
          <a:prstGeom prst="rect">
            <a:avLst/>
          </a:prstGeom>
          <a:noFill/>
        </p:spPr>
      </p:pic>
    </p:spTree>
    <p:extLst>
      <p:ext uri="{BB962C8B-B14F-4D97-AF65-F5344CB8AC3E}">
        <p14:creationId xmlns:p14="http://schemas.microsoft.com/office/powerpoint/2010/main" val="2206793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indian-army-10-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3230692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293</TotalTime>
  <Words>2726</Words>
  <Application>Microsoft Office PowerPoint</Application>
  <PresentationFormat>Widescreen</PresentationFormat>
  <Paragraphs>103</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Arial Black</vt:lpstr>
      <vt:lpstr>Calibri</vt:lpstr>
      <vt:lpstr>Calibri Light</vt:lpstr>
      <vt:lpstr>Wingdings</vt:lpstr>
      <vt:lpstr>Office Theme</vt:lpstr>
      <vt:lpstr>PowerPoint Presentation</vt:lpstr>
      <vt:lpstr>CONTENTS </vt:lpstr>
      <vt:lpstr>INTRODUCTION (INDIAN ARMY)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 OF WEAPONS USED BY INDIAN ARMY</vt:lpstr>
      <vt:lpstr>M16A2: The M16A2 is an American-made assault rifle that fires the 5.56x45mm NATO round. The Indian Army has a small number of M16A2 rifles in its inventory.</vt:lpstr>
      <vt:lpstr>PowerPoint Presentation</vt:lpstr>
      <vt:lpstr>PowerPoint Presentation</vt:lpstr>
      <vt:lpstr>MACHINE GUNS :-</vt:lpstr>
      <vt:lpstr>PowerPoint Presentation</vt:lpstr>
      <vt:lpstr>GRENADE LAUNCHERS :-</vt:lpstr>
      <vt:lpstr>ARTILLERY :-</vt:lpstr>
      <vt:lpstr>MISSILES :-</vt:lpstr>
      <vt:lpstr>PowerPoint Presentation</vt:lpstr>
      <vt:lpstr>PowerPoint Presentation</vt:lpstr>
      <vt:lpstr>UAV’S :-</vt:lpstr>
      <vt:lpstr>PowerPoint Presentation</vt:lpstr>
      <vt:lpstr>AIRCRAFT :-</vt:lpstr>
      <vt:lpstr>PowerPoint Presentation</vt:lpstr>
      <vt:lpstr>TANKS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ARMED FORCES</dc:title>
  <dc:creator>VAIBHAV</dc:creator>
  <cp:lastModifiedBy>VAIBHAV</cp:lastModifiedBy>
  <cp:revision>28</cp:revision>
  <dcterms:created xsi:type="dcterms:W3CDTF">2024-04-29T07:30:40Z</dcterms:created>
  <dcterms:modified xsi:type="dcterms:W3CDTF">2024-04-29T12:24:26Z</dcterms:modified>
</cp:coreProperties>
</file>