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</p:sldIdLst>
  <p:sldSz cx="18288000" cy="10287000"/>
  <p:notesSz cx="6858000" cy="9144000"/>
  <p:embeddedFontLst>
    <p:embeddedFont>
      <p:font typeface="Anton" charset="1" panose="00000500000000000000"/>
      <p:regular r:id="rId10"/>
    </p:embeddedFont>
    <p:embeddedFont>
      <p:font typeface="Poppins" charset="1" panose="00000500000000000000"/>
      <p:regular r:id="rId1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gif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FFFFFF">
                <a:alpha val="100000"/>
              </a:srgbClr>
            </a:gs>
            <a:gs pos="100000">
              <a:srgbClr val="85ABFF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0744564" y="3537622"/>
            <a:ext cx="17871339" cy="17871339"/>
          </a:xfrm>
          <a:custGeom>
            <a:avLst/>
            <a:gdLst/>
            <a:ahLst/>
            <a:cxnLst/>
            <a:rect r="r" b="b" t="t" l="l"/>
            <a:pathLst>
              <a:path h="17871339" w="17871339">
                <a:moveTo>
                  <a:pt x="0" y="0"/>
                </a:moveTo>
                <a:lnTo>
                  <a:pt x="17871339" y="0"/>
                </a:lnTo>
                <a:lnTo>
                  <a:pt x="17871339" y="17871339"/>
                </a:lnTo>
                <a:lnTo>
                  <a:pt x="0" y="178713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2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6737818" y="-14265"/>
            <a:ext cx="1042965" cy="1042965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795AC6">
                    <a:alpha val="4500"/>
                  </a:srgbClr>
                </a:gs>
                <a:gs pos="100000">
                  <a:srgbClr val="5540FF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5" id="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028700" y="866775"/>
            <a:ext cx="4682546" cy="14346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747"/>
              </a:lnSpc>
              <a:spcBef>
                <a:spcPct val="0"/>
              </a:spcBef>
            </a:pPr>
            <a:r>
              <a:rPr lang="en-US" sz="8391">
                <a:solidFill>
                  <a:srgbClr val="3428BA"/>
                </a:solidFill>
                <a:latin typeface="Anton"/>
                <a:ea typeface="Anton"/>
                <a:cs typeface="Anton"/>
                <a:sym typeface="Anton"/>
              </a:rPr>
              <a:t>MIXPANEL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605600" y="2187163"/>
            <a:ext cx="11687578" cy="19467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66"/>
              </a:lnSpc>
              <a:spcBef>
                <a:spcPct val="0"/>
              </a:spcBef>
            </a:pPr>
            <a:r>
              <a:rPr lang="en-US" sz="369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Mixpanel is a powerful analytics tool designed to help businesses track user interactions with their applications.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49153" y="4656122"/>
            <a:ext cx="4126099" cy="14346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747"/>
              </a:lnSpc>
              <a:spcBef>
                <a:spcPct val="0"/>
              </a:spcBef>
            </a:pPr>
            <a:r>
              <a:rPr lang="en-US" sz="8391">
                <a:solidFill>
                  <a:srgbClr val="3428BA"/>
                </a:solidFill>
                <a:latin typeface="Anton"/>
                <a:ea typeface="Anton"/>
                <a:cs typeface="Anton"/>
                <a:sym typeface="Anton"/>
              </a:rPr>
              <a:t>PURPOSE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605600" y="6197623"/>
            <a:ext cx="11687578" cy="13046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66"/>
              </a:lnSpc>
              <a:spcBef>
                <a:spcPct val="0"/>
              </a:spcBef>
            </a:pPr>
            <a:r>
              <a:rPr lang="en-US" sz="369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To gain insights into user behaviour, improve user experience, and drive data-driven decisions.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FFFFFF">
                <a:alpha val="100000"/>
              </a:srgbClr>
            </a:gs>
            <a:gs pos="100000">
              <a:srgbClr val="85ABFF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0744564" y="3537622"/>
            <a:ext cx="17871339" cy="17871339"/>
          </a:xfrm>
          <a:custGeom>
            <a:avLst/>
            <a:gdLst/>
            <a:ahLst/>
            <a:cxnLst/>
            <a:rect r="r" b="b" t="t" l="l"/>
            <a:pathLst>
              <a:path h="17871339" w="17871339">
                <a:moveTo>
                  <a:pt x="0" y="0"/>
                </a:moveTo>
                <a:lnTo>
                  <a:pt x="17871339" y="0"/>
                </a:lnTo>
                <a:lnTo>
                  <a:pt x="17871339" y="17871339"/>
                </a:lnTo>
                <a:lnTo>
                  <a:pt x="0" y="178713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2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9038887"/>
            <a:ext cx="1042965" cy="1042965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795AC6">
                    <a:alpha val="4500"/>
                  </a:srgbClr>
                </a:gs>
                <a:gs pos="100000">
                  <a:srgbClr val="5540FF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5" id="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028700" y="892811"/>
            <a:ext cx="8721124" cy="14370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747"/>
              </a:lnSpc>
              <a:spcBef>
                <a:spcPct val="0"/>
              </a:spcBef>
            </a:pPr>
            <a:r>
              <a:rPr lang="en-US" sz="8391">
                <a:solidFill>
                  <a:srgbClr val="3428BA"/>
                </a:solidFill>
                <a:latin typeface="Anton"/>
                <a:ea typeface="Anton"/>
                <a:cs typeface="Anton"/>
                <a:sym typeface="Anton"/>
              </a:rPr>
              <a:t>BENEFITS OF MIXPANE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290662" y="2225040"/>
            <a:ext cx="19339472" cy="70332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77240" indent="-388620" lvl="1">
              <a:lnSpc>
                <a:spcPts val="504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In-depth Analytics</a:t>
            </a:r>
          </a:p>
          <a:p>
            <a:pPr algn="l">
              <a:lnSpc>
                <a:spcPts val="5040"/>
              </a:lnSpc>
            </a:pPr>
            <a:r>
              <a:rPr lang="en-US" sz="36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       </a:t>
            </a:r>
            <a:r>
              <a:rPr lang="en-US" sz="36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Track user actions and events in real time.</a:t>
            </a:r>
          </a:p>
          <a:p>
            <a:pPr algn="l" marL="777240" indent="-388620" lvl="1">
              <a:lnSpc>
                <a:spcPts val="504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User Segmentation</a:t>
            </a:r>
          </a:p>
          <a:p>
            <a:pPr algn="l">
              <a:lnSpc>
                <a:spcPts val="5040"/>
              </a:lnSpc>
            </a:pPr>
            <a:r>
              <a:rPr lang="en-US" sz="36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      </a:t>
            </a:r>
            <a:r>
              <a:rPr lang="en-US" sz="36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Segment users based on behaviour and characteristics.</a:t>
            </a:r>
          </a:p>
          <a:p>
            <a:pPr algn="l" marL="777240" indent="-388620" lvl="1">
              <a:lnSpc>
                <a:spcPts val="504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Funnel Analysis</a:t>
            </a:r>
          </a:p>
          <a:p>
            <a:pPr algn="l">
              <a:lnSpc>
                <a:spcPts val="5040"/>
              </a:lnSpc>
            </a:pPr>
            <a:r>
              <a:rPr lang="en-US" sz="36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      </a:t>
            </a:r>
            <a:r>
              <a:rPr lang="en-US" sz="36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Understand user journey and conversion paths.</a:t>
            </a:r>
          </a:p>
          <a:p>
            <a:pPr algn="l" marL="777240" indent="-388620" lvl="1">
              <a:lnSpc>
                <a:spcPts val="504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A/B Testing</a:t>
            </a:r>
          </a:p>
          <a:p>
            <a:pPr algn="l">
              <a:lnSpc>
                <a:spcPts val="5040"/>
              </a:lnSpc>
            </a:pPr>
            <a:r>
              <a:rPr lang="en-US" sz="36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      </a:t>
            </a:r>
            <a:r>
              <a:rPr lang="en-US" sz="36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Test different features or UI changes to see what works best.</a:t>
            </a:r>
          </a:p>
          <a:p>
            <a:pPr algn="l" marL="777240" indent="-388620" lvl="1">
              <a:lnSpc>
                <a:spcPts val="504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Retention Analysis</a:t>
            </a:r>
          </a:p>
          <a:p>
            <a:pPr algn="l">
              <a:lnSpc>
                <a:spcPts val="5040"/>
              </a:lnSpc>
              <a:spcBef>
                <a:spcPct val="0"/>
              </a:spcBef>
            </a:pPr>
            <a:r>
              <a:rPr lang="en-US" sz="36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     </a:t>
            </a:r>
            <a:r>
              <a:rPr lang="en-US" sz="36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Track user retention and identify factors that keep users engaged.</a:t>
            </a:r>
          </a:p>
          <a:p>
            <a:pPr algn="l">
              <a:lnSpc>
                <a:spcPts val="504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FFFFFF">
                <a:alpha val="100000"/>
              </a:srgbClr>
            </a:gs>
            <a:gs pos="100000">
              <a:srgbClr val="85ABFF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3249225" y="3072283"/>
            <a:ext cx="17871339" cy="17871339"/>
          </a:xfrm>
          <a:custGeom>
            <a:avLst/>
            <a:gdLst/>
            <a:ahLst/>
            <a:cxnLst/>
            <a:rect r="r" b="b" t="t" l="l"/>
            <a:pathLst>
              <a:path h="17871339" w="17871339">
                <a:moveTo>
                  <a:pt x="0" y="0"/>
                </a:moveTo>
                <a:lnTo>
                  <a:pt x="17871339" y="0"/>
                </a:lnTo>
                <a:lnTo>
                  <a:pt x="17871339" y="17871339"/>
                </a:lnTo>
                <a:lnTo>
                  <a:pt x="0" y="178713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2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7595068" y="9258300"/>
            <a:ext cx="1385864" cy="1385864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795AC6">
                    <a:alpha val="4500"/>
                  </a:srgbClr>
                </a:gs>
                <a:gs pos="100000">
                  <a:srgbClr val="5540FF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5" id="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028700" y="866775"/>
            <a:ext cx="16450013" cy="14346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747"/>
              </a:lnSpc>
              <a:spcBef>
                <a:spcPct val="0"/>
              </a:spcBef>
            </a:pPr>
            <a:r>
              <a:rPr lang="en-US" sz="8391">
                <a:solidFill>
                  <a:srgbClr val="3428BA"/>
                </a:solidFill>
                <a:latin typeface="Anton"/>
                <a:ea typeface="Anton"/>
                <a:cs typeface="Anton"/>
                <a:sym typeface="Anton"/>
              </a:rPr>
              <a:t>EXAMPLE EVENTS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364450" y="948690"/>
            <a:ext cx="15559101" cy="83096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0"/>
              </a:lnSpc>
            </a:pPr>
          </a:p>
          <a:p>
            <a:pPr algn="l">
              <a:lnSpc>
                <a:spcPts val="5040"/>
              </a:lnSpc>
            </a:pPr>
          </a:p>
          <a:p>
            <a:pPr algn="l" marL="777240" indent="-388620" lvl="1">
              <a:lnSpc>
                <a:spcPts val="504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Quotation</a:t>
            </a:r>
          </a:p>
          <a:p>
            <a:pPr algn="l">
              <a:lnSpc>
                <a:spcPts val="5040"/>
              </a:lnSpc>
            </a:pPr>
            <a:r>
              <a:rPr lang="en-US" sz="36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      </a:t>
            </a:r>
            <a:r>
              <a:rPr lang="en-US" sz="36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Creation, Viewing, Editing,..</a:t>
            </a:r>
          </a:p>
          <a:p>
            <a:pPr algn="l" marL="777240" indent="-388620" lvl="1">
              <a:lnSpc>
                <a:spcPts val="504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Projects</a:t>
            </a:r>
          </a:p>
          <a:p>
            <a:pPr algn="l">
              <a:lnSpc>
                <a:spcPts val="5040"/>
              </a:lnSpc>
            </a:pPr>
            <a:r>
              <a:rPr lang="en-US" sz="36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      </a:t>
            </a:r>
            <a:r>
              <a:rPr lang="en-US" sz="36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Creation, Viewing Details, Updating Status,..</a:t>
            </a:r>
          </a:p>
          <a:p>
            <a:pPr algn="l" marL="777240" indent="-388620" lvl="1">
              <a:lnSpc>
                <a:spcPts val="504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Surveys</a:t>
            </a:r>
          </a:p>
          <a:p>
            <a:pPr algn="l">
              <a:lnSpc>
                <a:spcPts val="5040"/>
              </a:lnSpc>
            </a:pPr>
            <a:r>
              <a:rPr lang="en-US" sz="36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      </a:t>
            </a:r>
            <a:r>
              <a:rPr lang="en-US" sz="36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Creation, Viewing, Completion,...</a:t>
            </a:r>
          </a:p>
          <a:p>
            <a:pPr algn="l" marL="777240" indent="-388620" lvl="1">
              <a:lnSpc>
                <a:spcPts val="504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Invitations</a:t>
            </a:r>
          </a:p>
          <a:p>
            <a:pPr algn="l">
              <a:lnSpc>
                <a:spcPts val="5040"/>
              </a:lnSpc>
            </a:pPr>
            <a:r>
              <a:rPr lang="en-US" sz="36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     </a:t>
            </a:r>
            <a:r>
              <a:rPr lang="en-US" sz="36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Sending, Opening,..</a:t>
            </a:r>
          </a:p>
          <a:p>
            <a:pPr algn="l" marL="777240" indent="-388620" lvl="1">
              <a:lnSpc>
                <a:spcPts val="504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Campaigns</a:t>
            </a:r>
          </a:p>
          <a:p>
            <a:pPr algn="l">
              <a:lnSpc>
                <a:spcPts val="5040"/>
              </a:lnSpc>
            </a:pPr>
            <a:r>
              <a:rPr lang="en-US" sz="36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      </a:t>
            </a:r>
            <a:r>
              <a:rPr lang="en-US" sz="36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Creation, Viewing, Sending,..</a:t>
            </a:r>
          </a:p>
          <a:p>
            <a:pPr algn="l">
              <a:lnSpc>
                <a:spcPts val="504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FFFFFF">
                <a:alpha val="100000"/>
              </a:srgbClr>
            </a:gs>
            <a:gs pos="100000">
              <a:srgbClr val="85ABFF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0742546" y="322630"/>
            <a:ext cx="17871339" cy="17871339"/>
          </a:xfrm>
          <a:custGeom>
            <a:avLst/>
            <a:gdLst/>
            <a:ahLst/>
            <a:cxnLst/>
            <a:rect r="r" b="b" t="t" l="l"/>
            <a:pathLst>
              <a:path h="17871339" w="17871339">
                <a:moveTo>
                  <a:pt x="0" y="0"/>
                </a:moveTo>
                <a:lnTo>
                  <a:pt x="17871339" y="0"/>
                </a:lnTo>
                <a:lnTo>
                  <a:pt x="17871339" y="17871340"/>
                </a:lnTo>
                <a:lnTo>
                  <a:pt x="0" y="1787134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2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8908392"/>
            <a:ext cx="22247141" cy="3988752"/>
            <a:chOff x="0" y="0"/>
            <a:chExt cx="5302669" cy="95073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302669" cy="950730"/>
            </a:xfrm>
            <a:custGeom>
              <a:avLst/>
              <a:gdLst/>
              <a:ahLst/>
              <a:cxnLst/>
              <a:rect r="r" b="b" t="t" l="l"/>
              <a:pathLst>
                <a:path h="950730" w="5302669">
                  <a:moveTo>
                    <a:pt x="0" y="0"/>
                  </a:moveTo>
                  <a:lnTo>
                    <a:pt x="5302669" y="0"/>
                  </a:lnTo>
                  <a:lnTo>
                    <a:pt x="5302669" y="950730"/>
                  </a:lnTo>
                  <a:lnTo>
                    <a:pt x="0" y="950730"/>
                  </a:lnTo>
                  <a:close/>
                </a:path>
              </a:pathLst>
            </a:custGeom>
            <a:gradFill rotWithShape="true">
              <a:gsLst>
                <a:gs pos="0">
                  <a:srgbClr val="3428BA">
                    <a:alpha val="100000"/>
                  </a:srgbClr>
                </a:gs>
                <a:gs pos="100000">
                  <a:srgbClr val="5FA2DB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5302669" cy="98883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3461037" y="-3692264"/>
            <a:ext cx="5077990" cy="5077990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795AC6">
                    <a:alpha val="4500"/>
                  </a:srgbClr>
                </a:gs>
                <a:gs pos="100000">
                  <a:srgbClr val="5540FF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7465255" y="635774"/>
            <a:ext cx="2147544" cy="2147544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795AC6">
                    <a:alpha val="4500"/>
                  </a:srgbClr>
                </a:gs>
                <a:gs pos="100000">
                  <a:srgbClr val="5540FF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1" id="11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1028700" y="752475"/>
            <a:ext cx="8592580" cy="24354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929"/>
              </a:lnSpc>
              <a:spcBef>
                <a:spcPct val="0"/>
              </a:spcBef>
            </a:pPr>
            <a:r>
              <a:rPr lang="en-US" sz="14235">
                <a:solidFill>
                  <a:srgbClr val="3428BA"/>
                </a:solidFill>
                <a:latin typeface="Anton"/>
                <a:ea typeface="Anton"/>
                <a:cs typeface="Anton"/>
                <a:sym typeface="Anton"/>
              </a:rPr>
              <a:t>DEMO</a:t>
            </a:r>
          </a:p>
        </p:txBody>
      </p:sp>
      <p:pic>
        <p:nvPicPr>
          <p:cNvPr name="Picture 13" id="13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1028700" y="4500227"/>
            <a:ext cx="6100093" cy="475807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DAGMWL4hkA4</dc:identifier>
  <dcterms:modified xsi:type="dcterms:W3CDTF">2011-08-01T06:04:30Z</dcterms:modified>
  <cp:revision>1</cp:revision>
  <dc:title>temp_mixpanel</dc:title>
</cp:coreProperties>
</file>