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82" r:id="rId2"/>
    <p:sldId id="261" r:id="rId3"/>
    <p:sldId id="263" r:id="rId4"/>
    <p:sldId id="264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78" r:id="rId17"/>
    <p:sldId id="279" r:id="rId18"/>
    <p:sldId id="283" r:id="rId19"/>
    <p:sldId id="28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202430"/>
    <a:srgbClr val="C4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730F4-8ECF-48DE-944F-4DF640E6CA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51A60E4-CA3D-440D-82E2-5E11141E73D0}"/>
              </a:ext>
            </a:extLst>
          </p:cNvPr>
          <p:cNvSpPr/>
          <p:nvPr userDrawn="1"/>
        </p:nvSpPr>
        <p:spPr>
          <a:xfrm rot="5400000">
            <a:off x="304799" y="-304801"/>
            <a:ext cx="3643745" cy="4253345"/>
          </a:xfrm>
          <a:prstGeom prst="rtTriangle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70F30-7A48-4D24-A40D-D75B81631D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85E5CBAF-AF08-48F3-8961-EA089DC674F4}"/>
              </a:ext>
            </a:extLst>
          </p:cNvPr>
          <p:cNvSpPr/>
          <p:nvPr userDrawn="1"/>
        </p:nvSpPr>
        <p:spPr>
          <a:xfrm>
            <a:off x="3130" y="0"/>
            <a:ext cx="8084823" cy="2115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7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B9B03FB5-2523-4E02-805E-006D89C9A063}"/>
              </a:ext>
            </a:extLst>
          </p:cNvPr>
          <p:cNvSpPr/>
          <p:nvPr userDrawn="1"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56ADBE8-3E58-43A7-836A-B60070F016C6}"/>
              </a:ext>
            </a:extLst>
          </p:cNvPr>
          <p:cNvSpPr/>
          <p:nvPr userDrawn="1"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65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69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ackr.com/2018/02/zomato-gobbles-200-mn-alipa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omato.com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6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0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2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4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niBihade" TargetMode="External"/><Relationship Id="rId2" Type="http://schemas.openxmlformats.org/officeDocument/2006/relationships/hyperlink" Target="https://github.com/jidnyasahed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ishalMalpure" TargetMode="External"/><Relationship Id="rId4" Type="http://schemas.openxmlformats.org/officeDocument/2006/relationships/hyperlink" Target="https://github.com/ruchikadhama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14.png"/><Relationship Id="rId9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97503F-B611-4CF6-9A29-21343688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770" y="703385"/>
            <a:ext cx="10902460" cy="5451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86345-134B-4077-9AAA-BF5EAF5420C2}"/>
              </a:ext>
            </a:extLst>
          </p:cNvPr>
          <p:cNvSpPr txBox="1"/>
          <p:nvPr/>
        </p:nvSpPr>
        <p:spPr>
          <a:xfrm>
            <a:off x="6095999" y="4401994"/>
            <a:ext cx="280897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GROUP 5: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Jidnyasa Heda (20)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Ruchika Dhamane (41)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Shivani Bihade (49)</a:t>
            </a:r>
          </a:p>
          <a:p>
            <a:r>
              <a:rPr lang="en-US" sz="2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 (Body)"/>
              </a:rPr>
              <a:t>Vishal Malpure (58)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E662-4889-4582-BE42-12349FC407E7}"/>
              </a:ext>
            </a:extLst>
          </p:cNvPr>
          <p:cNvSpPr txBox="1"/>
          <p:nvPr/>
        </p:nvSpPr>
        <p:spPr>
          <a:xfrm>
            <a:off x="2712133" y="824790"/>
            <a:ext cx="6767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BERKLEY" panose="02000000000000000000" pitchFamily="2" charset="0"/>
              </a:rPr>
              <a:t>Zomato Ratings Prediction Bangalore City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660640A8-9EBE-4F22-8581-162192AC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17377" y="3028737"/>
            <a:ext cx="800526" cy="800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503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7D01CA8-F685-49BF-844B-957B69CA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3" t="10668" r="33396"/>
          <a:stretch/>
        </p:blipFill>
        <p:spPr>
          <a:xfrm>
            <a:off x="4933687" y="1416233"/>
            <a:ext cx="6371030" cy="1681810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F929670-3662-456E-9D08-58C96D18D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3" y="3330054"/>
            <a:ext cx="7044628" cy="3446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7B4E0-4ACC-4D95-8BF5-1393AC6333F2}"/>
              </a:ext>
            </a:extLst>
          </p:cNvPr>
          <p:cNvSpPr txBox="1"/>
          <p:nvPr/>
        </p:nvSpPr>
        <p:spPr>
          <a:xfrm>
            <a:off x="99077" y="2290719"/>
            <a:ext cx="45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sought restaurants by the customers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7E6FB-369D-4876-8771-181A0CDB5B14}"/>
              </a:ext>
            </a:extLst>
          </p:cNvPr>
          <p:cNvSpPr txBox="1"/>
          <p:nvPr/>
        </p:nvSpPr>
        <p:spPr>
          <a:xfrm>
            <a:off x="7355759" y="4657538"/>
            <a:ext cx="418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sought restaurants by the customers with the help of count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DA80A-977D-41A5-B9A0-AF1392942759}"/>
              </a:ext>
            </a:extLst>
          </p:cNvPr>
          <p:cNvSpPr txBox="1"/>
          <p:nvPr/>
        </p:nvSpPr>
        <p:spPr>
          <a:xfrm>
            <a:off x="-150054" y="392109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25F7B2-BB63-4F39-B5BF-E6E3AB50026B}"/>
              </a:ext>
            </a:extLst>
          </p:cNvPr>
          <p:cNvSpPr/>
          <p:nvPr/>
        </p:nvSpPr>
        <p:spPr>
          <a:xfrm flipV="1">
            <a:off x="4059603" y="194379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43F321-BB73-443F-B65B-C132C656F7F5}"/>
              </a:ext>
            </a:extLst>
          </p:cNvPr>
          <p:cNvSpPr/>
          <p:nvPr/>
        </p:nvSpPr>
        <p:spPr>
          <a:xfrm rot="10800000" flipV="1">
            <a:off x="7355761" y="4188602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8ADFB9DF-396A-4FE6-A6EB-4B7E5EEF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6" r="39343"/>
          <a:stretch/>
        </p:blipFill>
        <p:spPr>
          <a:xfrm>
            <a:off x="5486401" y="1272936"/>
            <a:ext cx="5829512" cy="136805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3E7D7A8-EE10-41BE-8E3D-245ACE69E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3" y="2840519"/>
            <a:ext cx="8223244" cy="4020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7C7EB-3896-4EF1-8739-25E7CF47FDA0}"/>
              </a:ext>
            </a:extLst>
          </p:cNvPr>
          <p:cNvSpPr txBox="1"/>
          <p:nvPr/>
        </p:nvSpPr>
        <p:spPr>
          <a:xfrm>
            <a:off x="177913" y="2102246"/>
            <a:ext cx="498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most in-demand restaurants chains in Bangalore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0F944-026C-4A30-9631-C276D917EFA3}"/>
              </a:ext>
            </a:extLst>
          </p:cNvPr>
          <p:cNvSpPr txBox="1"/>
          <p:nvPr/>
        </p:nvSpPr>
        <p:spPr>
          <a:xfrm>
            <a:off x="8634572" y="4183762"/>
            <a:ext cx="268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41F2C"/>
              </a:buClr>
            </a:pPr>
            <a:r>
              <a:rPr lang="en-US" dirty="0"/>
              <a:t>Determining the most in-demand restaurants chains in Bangalore based on data using bar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7978E-AF8C-4F81-9498-76223A05CCB7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BA73D5-913D-4C53-BD1C-F737E6C7A3A6}"/>
              </a:ext>
            </a:extLst>
          </p:cNvPr>
          <p:cNvSpPr/>
          <p:nvPr/>
        </p:nvSpPr>
        <p:spPr>
          <a:xfrm flipV="1">
            <a:off x="4626784" y="1747291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B0B19C-79E2-4DD1-B37B-1C05376F43BE}"/>
              </a:ext>
            </a:extLst>
          </p:cNvPr>
          <p:cNvSpPr/>
          <p:nvPr/>
        </p:nvSpPr>
        <p:spPr>
          <a:xfrm rot="10800000" flipV="1">
            <a:off x="8423293" y="3853854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EF62928-B4E3-409B-80B7-6B1A8025D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" r="1"/>
          <a:stretch/>
        </p:blipFill>
        <p:spPr>
          <a:xfrm>
            <a:off x="3094186" y="1730749"/>
            <a:ext cx="8327016" cy="1614740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471C826-3C98-4F24-B963-D82083690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5" y="3629882"/>
            <a:ext cx="6131828" cy="3214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E9C69-E08E-4F1E-BCB5-C476CBDA0E68}"/>
              </a:ext>
            </a:extLst>
          </p:cNvPr>
          <p:cNvSpPr txBox="1"/>
          <p:nvPr/>
        </p:nvSpPr>
        <p:spPr>
          <a:xfrm>
            <a:off x="165874" y="2252951"/>
            <a:ext cx="292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41F2C"/>
              </a:buClr>
            </a:pPr>
            <a:r>
              <a:rPr lang="en-US" dirty="0"/>
              <a:t>Determining the location with the maximum restaurants in Bangalore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83FF5-DF86-4DBA-87B5-13C531ED8D0E}"/>
              </a:ext>
            </a:extLst>
          </p:cNvPr>
          <p:cNvSpPr txBox="1"/>
          <p:nvPr/>
        </p:nvSpPr>
        <p:spPr>
          <a:xfrm>
            <a:off x="5764111" y="4821407"/>
            <a:ext cx="549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the location with the maximum restaurants in Bangalore based on data using a pie plot.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86C5B-3A24-4CEC-AD9F-DB3BEFC4E4CD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795644-CD21-4F8A-8576-958CE92CCCE2}"/>
              </a:ext>
            </a:extLst>
          </p:cNvPr>
          <p:cNvSpPr/>
          <p:nvPr/>
        </p:nvSpPr>
        <p:spPr>
          <a:xfrm flipV="1">
            <a:off x="2456907" y="1901084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E24DE3-4F88-48BB-81EF-0A0CD71BCFCD}"/>
              </a:ext>
            </a:extLst>
          </p:cNvPr>
          <p:cNvSpPr/>
          <p:nvPr/>
        </p:nvSpPr>
        <p:spPr>
          <a:xfrm rot="10800000" flipV="1">
            <a:off x="5530697" y="4256578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application&#10;&#10;Description automatically generated">
            <a:extLst>
              <a:ext uri="{FF2B5EF4-FFF2-40B4-BE49-F238E27FC236}">
                <a16:creationId xmlns:a16="http://schemas.microsoft.com/office/drawing/2014/main" id="{87E16382-7EB8-4778-9529-5B761D4CD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" r="12171"/>
          <a:stretch/>
        </p:blipFill>
        <p:spPr>
          <a:xfrm>
            <a:off x="3425834" y="1688123"/>
            <a:ext cx="7820316" cy="1628778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F03A3B71-0523-4F7C-B226-1E0EF5F7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6" y="3429000"/>
            <a:ext cx="6997982" cy="3481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12810-BCBC-4B63-A038-EAEDEAE52D9F}"/>
              </a:ext>
            </a:extLst>
          </p:cNvPr>
          <p:cNvSpPr txBox="1"/>
          <p:nvPr/>
        </p:nvSpPr>
        <p:spPr>
          <a:xfrm>
            <a:off x="183336" y="2472089"/>
            <a:ext cx="324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distribution of ratings based on data.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1927-D185-4A42-B596-3E6F2979E187}"/>
              </a:ext>
            </a:extLst>
          </p:cNvPr>
          <p:cNvSpPr txBox="1"/>
          <p:nvPr/>
        </p:nvSpPr>
        <p:spPr>
          <a:xfrm>
            <a:off x="7181317" y="4785255"/>
            <a:ext cx="414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Determining distribution of ratings based on data using histogram.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CCDEC-3EB2-4E7A-B897-6C48035F1CFD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5F806DB-8263-42E3-B5EB-844FA22C372D}"/>
              </a:ext>
            </a:extLst>
          </p:cNvPr>
          <p:cNvSpPr/>
          <p:nvPr/>
        </p:nvSpPr>
        <p:spPr>
          <a:xfrm flipV="1">
            <a:off x="2690321" y="194064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6EF125-0573-45EC-9759-58712DF32405}"/>
              </a:ext>
            </a:extLst>
          </p:cNvPr>
          <p:cNvSpPr/>
          <p:nvPr/>
        </p:nvSpPr>
        <p:spPr>
          <a:xfrm rot="10800000" flipV="1">
            <a:off x="7181318" y="4257826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2C3554-0863-4823-A60D-BF8FDAFF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7" t="2873" r="32873" b="6266"/>
          <a:stretch/>
        </p:blipFill>
        <p:spPr>
          <a:xfrm>
            <a:off x="4084029" y="1688123"/>
            <a:ext cx="7165728" cy="228037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58BC9F-B19D-4841-9A13-03C57F36F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735"/>
          <a:stretch/>
        </p:blipFill>
        <p:spPr>
          <a:xfrm>
            <a:off x="455326" y="4670674"/>
            <a:ext cx="7665092" cy="1709312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3A1BD-53BF-46CF-8A40-57464CFA8B47}"/>
              </a:ext>
            </a:extLst>
          </p:cNvPr>
          <p:cNvSpPr txBox="1"/>
          <p:nvPr/>
        </p:nvSpPr>
        <p:spPr>
          <a:xfrm>
            <a:off x="593706" y="2510710"/>
            <a:ext cx="359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Defining training and testing variables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269C3-E649-4AC7-BEAD-01A4D71D5CDC}"/>
              </a:ext>
            </a:extLst>
          </p:cNvPr>
          <p:cNvSpPr txBox="1"/>
          <p:nvPr/>
        </p:nvSpPr>
        <p:spPr>
          <a:xfrm>
            <a:off x="8260897" y="5436471"/>
            <a:ext cx="298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Train Test Split Regression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4C342-6EB9-499C-9495-4659DAF818E4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7E2823-759D-4E7B-B445-54CAAC56EDD5}"/>
              </a:ext>
            </a:extLst>
          </p:cNvPr>
          <p:cNvSpPr/>
          <p:nvPr/>
        </p:nvSpPr>
        <p:spPr>
          <a:xfrm flipV="1">
            <a:off x="3227724" y="209136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E4CEF9-89F3-41C6-87B5-7577FD30AC2B}"/>
              </a:ext>
            </a:extLst>
          </p:cNvPr>
          <p:cNvSpPr/>
          <p:nvPr/>
        </p:nvSpPr>
        <p:spPr>
          <a:xfrm rot="10800000" flipV="1">
            <a:off x="8364675" y="4960206"/>
            <a:ext cx="466829" cy="419342"/>
          </a:xfrm>
          <a:prstGeom prst="rightArrow">
            <a:avLst/>
          </a:prstGeom>
          <a:solidFill>
            <a:srgbClr val="202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B0FE2C-7AFC-408C-BFC5-1F4130FFD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585"/>
          <a:stretch/>
        </p:blipFill>
        <p:spPr>
          <a:xfrm>
            <a:off x="4848849" y="1479332"/>
            <a:ext cx="6245871" cy="5056844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736A8-4191-4BA6-90D7-9A6C14B3752D}"/>
              </a:ext>
            </a:extLst>
          </p:cNvPr>
          <p:cNvSpPr txBox="1"/>
          <p:nvPr/>
        </p:nvSpPr>
        <p:spPr>
          <a:xfrm>
            <a:off x="705975" y="2609453"/>
            <a:ext cx="443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Decision Tree Regression</a:t>
            </a:r>
          </a:p>
          <a:p>
            <a:pPr>
              <a:buClr>
                <a:srgbClr val="C41F2C"/>
              </a:buClr>
            </a:pPr>
            <a:endParaRPr lang="en-US" dirty="0"/>
          </a:p>
          <a:p>
            <a:pPr>
              <a:buClr>
                <a:srgbClr val="C41F2C"/>
              </a:buClr>
            </a:pPr>
            <a:r>
              <a:rPr lang="en-US" dirty="0"/>
              <a:t>Comparison of actual vs predicted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43662-2F20-462E-A438-8FF1C6F176FF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49EB95-4EA8-4CA8-9B7B-1F62CCF31E85}"/>
              </a:ext>
            </a:extLst>
          </p:cNvPr>
          <p:cNvSpPr/>
          <p:nvPr/>
        </p:nvSpPr>
        <p:spPr>
          <a:xfrm flipV="1">
            <a:off x="4091216" y="2166038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BCDED6-A220-4820-9FE8-50053A501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037"/>
          <a:stretch/>
        </p:blipFill>
        <p:spPr>
          <a:xfrm>
            <a:off x="4537596" y="1577748"/>
            <a:ext cx="6683428" cy="5123304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50979-DB11-47D1-97AD-892FBF42C147}"/>
              </a:ext>
            </a:extLst>
          </p:cNvPr>
          <p:cNvSpPr txBox="1"/>
          <p:nvPr/>
        </p:nvSpPr>
        <p:spPr>
          <a:xfrm>
            <a:off x="491356" y="2780433"/>
            <a:ext cx="431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Random Forest Regression</a:t>
            </a:r>
          </a:p>
          <a:p>
            <a:pPr>
              <a:buClr>
                <a:srgbClr val="C41F2C"/>
              </a:buClr>
            </a:pPr>
            <a:endParaRPr lang="en-US" dirty="0"/>
          </a:p>
          <a:p>
            <a:pPr>
              <a:buClr>
                <a:srgbClr val="C41F2C"/>
              </a:buClr>
            </a:pPr>
            <a:r>
              <a:rPr lang="en-US" dirty="0"/>
              <a:t>Comparison of actual vs predicted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1BCC2-3954-4A1F-B3A3-F0D92C0E0F98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D0121F-0B93-4BCC-83FA-120F5AF395B9}"/>
              </a:ext>
            </a:extLst>
          </p:cNvPr>
          <p:cNvSpPr/>
          <p:nvPr/>
        </p:nvSpPr>
        <p:spPr>
          <a:xfrm flipV="1">
            <a:off x="3732597" y="2361091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3A03A-E171-496F-A0E0-84871C1E7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966"/>
          <a:stretch/>
        </p:blipFill>
        <p:spPr>
          <a:xfrm>
            <a:off x="3369400" y="3405193"/>
            <a:ext cx="7725320" cy="1721666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DA0EF-427A-481F-8839-ACD5E288B07A}"/>
              </a:ext>
            </a:extLst>
          </p:cNvPr>
          <p:cNvSpPr txBox="1"/>
          <p:nvPr/>
        </p:nvSpPr>
        <p:spPr>
          <a:xfrm>
            <a:off x="227127" y="2761121"/>
            <a:ext cx="42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41F2C"/>
              </a:buClr>
            </a:pPr>
            <a:r>
              <a:rPr lang="en-US" dirty="0"/>
              <a:t>Mean Absolute Percentage Error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BFEC-FF62-4B47-985E-C6A5E199FCEE}"/>
              </a:ext>
            </a:extLst>
          </p:cNvPr>
          <p:cNvSpPr txBox="1"/>
          <p:nvPr/>
        </p:nvSpPr>
        <p:spPr>
          <a:xfrm>
            <a:off x="-150054" y="378041"/>
            <a:ext cx="6147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Model Building And Interpretation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A507FB-E3CC-4DC8-A375-C9F51F94103D}"/>
              </a:ext>
            </a:extLst>
          </p:cNvPr>
          <p:cNvSpPr/>
          <p:nvPr/>
        </p:nvSpPr>
        <p:spPr>
          <a:xfrm flipV="1">
            <a:off x="2690321" y="3195522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E9461-D7DE-437D-A3E4-F0C999E43437}"/>
              </a:ext>
            </a:extLst>
          </p:cNvPr>
          <p:cNvSpPr txBox="1"/>
          <p:nvPr/>
        </p:nvSpPr>
        <p:spPr>
          <a:xfrm>
            <a:off x="-51580" y="715736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7A76DD-ECEE-430A-9065-5EA3E8816E44}"/>
              </a:ext>
            </a:extLst>
          </p:cNvPr>
          <p:cNvGrpSpPr/>
          <p:nvPr/>
        </p:nvGrpSpPr>
        <p:grpSpPr>
          <a:xfrm>
            <a:off x="584097" y="1896791"/>
            <a:ext cx="10436930" cy="1608167"/>
            <a:chOff x="1116360" y="2268348"/>
            <a:chExt cx="10436930" cy="1608167"/>
          </a:xfrm>
        </p:grpSpPr>
        <p:sp>
          <p:nvSpPr>
            <p:cNvPr id="13" name="Flowchart: Sequential Access Storage 12">
              <a:extLst>
                <a:ext uri="{FF2B5EF4-FFF2-40B4-BE49-F238E27FC236}">
                  <a16:creationId xmlns:a16="http://schemas.microsoft.com/office/drawing/2014/main" id="{E327B4A4-1EF0-4954-A0C0-93B551A010F6}"/>
                </a:ext>
              </a:extLst>
            </p:cNvPr>
            <p:cNvSpPr/>
            <p:nvPr/>
          </p:nvSpPr>
          <p:spPr>
            <a:xfrm>
              <a:off x="1116360" y="2445315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8B12F-1B51-45AB-AF01-20022F8EC836}"/>
                </a:ext>
              </a:extLst>
            </p:cNvPr>
            <p:cNvSpPr txBox="1"/>
            <p:nvPr/>
          </p:nvSpPr>
          <p:spPr>
            <a:xfrm>
              <a:off x="1625940" y="2268348"/>
              <a:ext cx="99273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chemeClr val="tx1">
                      <a:lumMod val="95000"/>
                    </a:schemeClr>
                  </a:solidFill>
                </a:rPr>
                <a:t>F</a:t>
              </a:r>
              <a:r>
                <a:rPr lang="en-US" b="0" i="0" dirty="0">
                  <a:solidFill>
                    <a:schemeClr val="tx1">
                      <a:lumMod val="95000"/>
                    </a:schemeClr>
                  </a:solidFill>
                  <a:effectLst/>
                </a:rPr>
                <a:t>inal model showed an improvement in R square to  87.74% after applying various models of regression.</a:t>
              </a:r>
            </a:p>
          </p:txBody>
        </p:sp>
        <p:sp>
          <p:nvSpPr>
            <p:cNvPr id="12" name="Flowchart: Sequential Access Storage 11">
              <a:extLst>
                <a:ext uri="{FF2B5EF4-FFF2-40B4-BE49-F238E27FC236}">
                  <a16:creationId xmlns:a16="http://schemas.microsoft.com/office/drawing/2014/main" id="{A71DC013-106C-4E80-88B7-AA215626B6BA}"/>
                </a:ext>
              </a:extLst>
            </p:cNvPr>
            <p:cNvSpPr/>
            <p:nvPr/>
          </p:nvSpPr>
          <p:spPr>
            <a:xfrm>
              <a:off x="1116360" y="3014717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2AB84-0E41-4CB5-873A-B21647274EE1}"/>
                </a:ext>
              </a:extLst>
            </p:cNvPr>
            <p:cNvSpPr txBox="1"/>
            <p:nvPr/>
          </p:nvSpPr>
          <p:spPr>
            <a:xfrm>
              <a:off x="1587934" y="2976249"/>
              <a:ext cx="614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ratings curve is normally distributed. </a:t>
              </a:r>
            </a:p>
          </p:txBody>
        </p:sp>
        <p:sp>
          <p:nvSpPr>
            <p:cNvPr id="8" name="Flowchart: Sequential Access Storage 7">
              <a:extLst>
                <a:ext uri="{FF2B5EF4-FFF2-40B4-BE49-F238E27FC236}">
                  <a16:creationId xmlns:a16="http://schemas.microsoft.com/office/drawing/2014/main" id="{276CCC8D-43D0-4D39-B09C-541D91610134}"/>
                </a:ext>
              </a:extLst>
            </p:cNvPr>
            <p:cNvSpPr/>
            <p:nvPr/>
          </p:nvSpPr>
          <p:spPr>
            <a:xfrm>
              <a:off x="1116360" y="3584119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1A30D-D1BD-4A30-971A-9CDAF3CF7472}"/>
              </a:ext>
            </a:extLst>
          </p:cNvPr>
          <p:cNvGrpSpPr/>
          <p:nvPr/>
        </p:nvGrpSpPr>
        <p:grpSpPr>
          <a:xfrm>
            <a:off x="3498726" y="3836222"/>
            <a:ext cx="7842564" cy="2905772"/>
            <a:chOff x="4844955" y="4503759"/>
            <a:chExt cx="6332561" cy="2129053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1440BD0A-17DF-4E6A-AD24-9B6100EE2EC3}"/>
                </a:ext>
              </a:extLst>
            </p:cNvPr>
            <p:cNvSpPr/>
            <p:nvPr/>
          </p:nvSpPr>
          <p:spPr>
            <a:xfrm rot="10800000">
              <a:off x="6533638" y="4503759"/>
              <a:ext cx="4643878" cy="2129051"/>
            </a:xfrm>
            <a:prstGeom prst="corner">
              <a:avLst>
                <a:gd name="adj1" fmla="val 6116"/>
                <a:gd name="adj2" fmla="val 10956"/>
              </a:avLst>
            </a:prstGeom>
            <a:solidFill>
              <a:srgbClr val="C41F2C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492F67-F2CB-4796-9527-3A446F257A61}"/>
                </a:ext>
              </a:extLst>
            </p:cNvPr>
            <p:cNvSpPr/>
            <p:nvPr/>
          </p:nvSpPr>
          <p:spPr>
            <a:xfrm>
              <a:off x="4844955" y="4503761"/>
              <a:ext cx="6332561" cy="21290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E7C551BE-1F0B-49F1-A965-FB5853102BB7}"/>
                </a:ext>
              </a:extLst>
            </p:cNvPr>
            <p:cNvSpPr/>
            <p:nvPr/>
          </p:nvSpPr>
          <p:spPr>
            <a:xfrm>
              <a:off x="4844955" y="4503759"/>
              <a:ext cx="4309544" cy="79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892"/>
                  </a:lnTo>
                  <a:cubicBezTo>
                    <a:pt x="2127" y="20355"/>
                    <a:pt x="4336" y="21600"/>
                    <a:pt x="6593" y="21600"/>
                  </a:cubicBezTo>
                  <a:cubicBezTo>
                    <a:pt x="9660" y="21600"/>
                    <a:pt x="12639" y="19305"/>
                    <a:pt x="15448" y="14767"/>
                  </a:cubicBezTo>
                  <a:cubicBezTo>
                    <a:pt x="17705" y="11124"/>
                    <a:pt x="19768" y="6171"/>
                    <a:pt x="21600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2B2B2B"/>
            </a:solidFill>
            <a:ln w="12700"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en-US" sz="2400" b="1" dirty="0"/>
                <a:t>          Business Implication</a:t>
              </a:r>
              <a:endParaRPr sz="24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608669-5E4B-4882-8AC6-D192A8625391}"/>
              </a:ext>
            </a:extLst>
          </p:cNvPr>
          <p:cNvGrpSpPr/>
          <p:nvPr/>
        </p:nvGrpSpPr>
        <p:grpSpPr>
          <a:xfrm>
            <a:off x="3813019" y="5179957"/>
            <a:ext cx="7218712" cy="1329357"/>
            <a:chOff x="1121487" y="2268348"/>
            <a:chExt cx="9725054" cy="2029030"/>
          </a:xfrm>
        </p:grpSpPr>
        <p:sp>
          <p:nvSpPr>
            <p:cNvPr id="23" name="Flowchart: Sequential Access Storage 22">
              <a:extLst>
                <a:ext uri="{FF2B5EF4-FFF2-40B4-BE49-F238E27FC236}">
                  <a16:creationId xmlns:a16="http://schemas.microsoft.com/office/drawing/2014/main" id="{0F215525-9D78-41E1-9652-B0ACA074DBF6}"/>
                </a:ext>
              </a:extLst>
            </p:cNvPr>
            <p:cNvSpPr/>
            <p:nvPr/>
          </p:nvSpPr>
          <p:spPr>
            <a:xfrm>
              <a:off x="1121487" y="2526856"/>
              <a:ext cx="292397" cy="292397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6930B0-702B-48D9-BA61-6D457D98B3F8}"/>
                </a:ext>
              </a:extLst>
            </p:cNvPr>
            <p:cNvSpPr txBox="1"/>
            <p:nvPr/>
          </p:nvSpPr>
          <p:spPr>
            <a:xfrm>
              <a:off x="1625940" y="2268348"/>
              <a:ext cx="9206181" cy="98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chemeClr val="tx1">
                      <a:lumMod val="95000"/>
                    </a:schemeClr>
                  </a:solidFill>
                  <a:effectLst/>
                </a:rPr>
                <a:t>The model can be used by restaurants to help them make improvements based on the ratings.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23E6A9-3DAF-4C1C-8A02-4875C08FE785}"/>
                </a:ext>
              </a:extLst>
            </p:cNvPr>
            <p:cNvSpPr txBox="1"/>
            <p:nvPr/>
          </p:nvSpPr>
          <p:spPr>
            <a:xfrm>
              <a:off x="1640358" y="3310867"/>
              <a:ext cx="9206183" cy="98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chemeClr val="tx1">
                      <a:lumMod val="95000"/>
                    </a:schemeClr>
                  </a:solidFill>
                </a:rPr>
                <a:t>The model will also help customer to get the best restaurant of their choice. </a:t>
              </a:r>
              <a:endParaRPr lang="en-US" b="0" i="0" dirty="0">
                <a:solidFill>
                  <a:schemeClr val="tx1">
                    <a:lumMod val="95000"/>
                  </a:schemeClr>
                </a:solidFill>
                <a:effectLst/>
              </a:endParaRPr>
            </a:p>
          </p:txBody>
        </p:sp>
        <p:sp>
          <p:nvSpPr>
            <p:cNvPr id="26" name="Flowchart: Sequential Access Storage 25">
              <a:extLst>
                <a:ext uri="{FF2B5EF4-FFF2-40B4-BE49-F238E27FC236}">
                  <a16:creationId xmlns:a16="http://schemas.microsoft.com/office/drawing/2014/main" id="{641EEFAB-3249-478D-BFCE-798E25EB7296}"/>
                </a:ext>
              </a:extLst>
            </p:cNvPr>
            <p:cNvSpPr/>
            <p:nvPr/>
          </p:nvSpPr>
          <p:spPr>
            <a:xfrm>
              <a:off x="1121487" y="3590091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3AE8E89-CBB1-4B0C-BF6D-3EE74E3DB33D}"/>
              </a:ext>
            </a:extLst>
          </p:cNvPr>
          <p:cNvSpPr txBox="1"/>
          <p:nvPr/>
        </p:nvSpPr>
        <p:spPr>
          <a:xfrm>
            <a:off x="1055671" y="3105834"/>
            <a:ext cx="9698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Retraining approach : Needs generation of a pickle file after every month to increase the accuracy and R-Square value.</a:t>
            </a:r>
          </a:p>
        </p:txBody>
      </p:sp>
    </p:spTree>
    <p:extLst>
      <p:ext uri="{BB962C8B-B14F-4D97-AF65-F5344CB8AC3E}">
        <p14:creationId xmlns:p14="http://schemas.microsoft.com/office/powerpoint/2010/main" val="224191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E55B0-75D1-407B-ACE7-A367C1DEBDE9}"/>
              </a:ext>
            </a:extLst>
          </p:cNvPr>
          <p:cNvGrpSpPr/>
          <p:nvPr/>
        </p:nvGrpSpPr>
        <p:grpSpPr>
          <a:xfrm>
            <a:off x="1119387" y="2268348"/>
            <a:ext cx="8862760" cy="369332"/>
            <a:chOff x="1119387" y="2268348"/>
            <a:chExt cx="8862760" cy="369332"/>
          </a:xfrm>
        </p:grpSpPr>
        <p:sp>
          <p:nvSpPr>
            <p:cNvPr id="5" name="Flowchart: Sequential Access Storage 4">
              <a:extLst>
                <a:ext uri="{FF2B5EF4-FFF2-40B4-BE49-F238E27FC236}">
                  <a16:creationId xmlns:a16="http://schemas.microsoft.com/office/drawing/2014/main" id="{E8DFFBDA-EBDC-490F-BE83-09638DCA80FC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5E4F2-BA8D-4279-B87F-49B7D42AE8C9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https://github.com/jidnyasaheda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5DF5877-AECE-4113-BC2F-B6A5E3C28D45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Reference Links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B3F50E-9BB7-4461-BE7D-32A77FDF1EA3}"/>
              </a:ext>
            </a:extLst>
          </p:cNvPr>
          <p:cNvGrpSpPr/>
          <p:nvPr/>
        </p:nvGrpSpPr>
        <p:grpSpPr>
          <a:xfrm>
            <a:off x="1119387" y="3327399"/>
            <a:ext cx="8862760" cy="369332"/>
            <a:chOff x="1119387" y="2268348"/>
            <a:chExt cx="8862760" cy="369332"/>
          </a:xfrm>
        </p:grpSpPr>
        <p:sp>
          <p:nvSpPr>
            <p:cNvPr id="26" name="Flowchart: Sequential Access Storage 25">
              <a:extLst>
                <a:ext uri="{FF2B5EF4-FFF2-40B4-BE49-F238E27FC236}">
                  <a16:creationId xmlns:a16="http://schemas.microsoft.com/office/drawing/2014/main" id="{A363FF3F-DFE9-4EE1-8E27-C8A6C0F898AA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A8E9EB-3404-463C-89CD-9C2FC9E7A3DB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https://github.com/ShivaniBihade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AC7061-677A-4736-AB23-15A5FF6299BB}"/>
              </a:ext>
            </a:extLst>
          </p:cNvPr>
          <p:cNvGrpSpPr/>
          <p:nvPr/>
        </p:nvGrpSpPr>
        <p:grpSpPr>
          <a:xfrm>
            <a:off x="1119387" y="2781094"/>
            <a:ext cx="8862760" cy="369332"/>
            <a:chOff x="1119387" y="2268348"/>
            <a:chExt cx="8862760" cy="369332"/>
          </a:xfrm>
        </p:grpSpPr>
        <p:sp>
          <p:nvSpPr>
            <p:cNvPr id="29" name="Flowchart: Sequential Access Storage 28">
              <a:extLst>
                <a:ext uri="{FF2B5EF4-FFF2-40B4-BE49-F238E27FC236}">
                  <a16:creationId xmlns:a16="http://schemas.microsoft.com/office/drawing/2014/main" id="{69F85FF4-D33D-4E14-8FEB-73BF1B57175B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E40402-F585-4F31-9ACE-9C188FE699EB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https://github.com/ruchikadhamane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D3349E-EBA8-47EE-8B11-3F89D767E040}"/>
              </a:ext>
            </a:extLst>
          </p:cNvPr>
          <p:cNvGrpSpPr/>
          <p:nvPr/>
        </p:nvGrpSpPr>
        <p:grpSpPr>
          <a:xfrm>
            <a:off x="1119387" y="3868590"/>
            <a:ext cx="8862760" cy="369332"/>
            <a:chOff x="1119387" y="2268348"/>
            <a:chExt cx="8862760" cy="369332"/>
          </a:xfrm>
        </p:grpSpPr>
        <p:sp>
          <p:nvSpPr>
            <p:cNvPr id="32" name="Flowchart: Sequential Access Storage 31">
              <a:extLst>
                <a:ext uri="{FF2B5EF4-FFF2-40B4-BE49-F238E27FC236}">
                  <a16:creationId xmlns:a16="http://schemas.microsoft.com/office/drawing/2014/main" id="{58D7E449-75BA-4ADB-9458-7EE3442A6ACB}"/>
                </a:ext>
              </a:extLst>
            </p:cNvPr>
            <p:cNvSpPr/>
            <p:nvPr/>
          </p:nvSpPr>
          <p:spPr>
            <a:xfrm>
              <a:off x="1119387" y="2291998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65E5B0-D96E-4A68-852E-417103396827}"/>
                </a:ext>
              </a:extLst>
            </p:cNvPr>
            <p:cNvSpPr txBox="1"/>
            <p:nvPr/>
          </p:nvSpPr>
          <p:spPr>
            <a:xfrm>
              <a:off x="1625940" y="2268348"/>
              <a:ext cx="8356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0" u="sng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https://github.com/VishalMalpure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4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55C3-4EFD-4937-AA33-812A37EC69EC}"/>
              </a:ext>
            </a:extLst>
          </p:cNvPr>
          <p:cNvSpPr txBox="1"/>
          <p:nvPr/>
        </p:nvSpPr>
        <p:spPr>
          <a:xfrm>
            <a:off x="1625939" y="5179250"/>
            <a:ext cx="974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idea behind analyzing the Zomato dataset is to get a fair idea about the factors affecting the aggregate rating of each restaurant.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519BB-9A72-4A57-8BF8-4977ADD9CFBE}"/>
              </a:ext>
            </a:extLst>
          </p:cNvPr>
          <p:cNvGrpSpPr/>
          <p:nvPr/>
        </p:nvGrpSpPr>
        <p:grpSpPr>
          <a:xfrm>
            <a:off x="1116361" y="2268348"/>
            <a:ext cx="9715761" cy="3248823"/>
            <a:chOff x="1116361" y="2268348"/>
            <a:chExt cx="9715761" cy="32488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3E55B0-75D1-407B-ACE7-A367C1DEBDE9}"/>
                </a:ext>
              </a:extLst>
            </p:cNvPr>
            <p:cNvGrpSpPr/>
            <p:nvPr/>
          </p:nvGrpSpPr>
          <p:grpSpPr>
            <a:xfrm>
              <a:off x="1119387" y="2268348"/>
              <a:ext cx="8862760" cy="369332"/>
              <a:chOff x="1119387" y="2268348"/>
              <a:chExt cx="8862760" cy="369332"/>
            </a:xfrm>
          </p:grpSpPr>
          <p:sp>
            <p:nvSpPr>
              <p:cNvPr id="5" name="Flowchart: Sequential Access Storage 4">
                <a:extLst>
                  <a:ext uri="{FF2B5EF4-FFF2-40B4-BE49-F238E27FC236}">
                    <a16:creationId xmlns:a16="http://schemas.microsoft.com/office/drawing/2014/main" id="{E8DFFBDA-EBDC-490F-BE83-09638DCA80FC}"/>
                  </a:ext>
                </a:extLst>
              </p:cNvPr>
              <p:cNvSpPr/>
              <p:nvPr/>
            </p:nvSpPr>
            <p:spPr>
              <a:xfrm>
                <a:off x="1119387" y="2291998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5E4F2-BA8D-4279-B87F-49B7D42AE8C9}"/>
                  </a:ext>
                </a:extLst>
              </p:cNvPr>
              <p:cNvSpPr txBox="1"/>
              <p:nvPr/>
            </p:nvSpPr>
            <p:spPr>
              <a:xfrm>
                <a:off x="1625940" y="2268348"/>
                <a:ext cx="8356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Bangalore is the capital and largest city of the Indian State of Karnataka.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63F7A0-0307-4A9A-A7FA-FCE382F8F51C}"/>
                </a:ext>
              </a:extLst>
            </p:cNvPr>
            <p:cNvGrpSpPr/>
            <p:nvPr/>
          </p:nvGrpSpPr>
          <p:grpSpPr>
            <a:xfrm>
              <a:off x="1116361" y="2808672"/>
              <a:ext cx="9715761" cy="646331"/>
              <a:chOff x="1116361" y="2808672"/>
              <a:chExt cx="9715761" cy="64633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4F3FD6-3538-4F4F-890D-ECB51CD5B842}"/>
                  </a:ext>
                </a:extLst>
              </p:cNvPr>
              <p:cNvSpPr txBox="1"/>
              <p:nvPr/>
            </p:nvSpPr>
            <p:spPr>
              <a:xfrm>
                <a:off x="1625939" y="2808672"/>
                <a:ext cx="920618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With a population of over 15 million , Bangalore is the third largest city in India and 27</a:t>
                </a:r>
                <a:r>
                  <a:rPr lang="en-US" baseline="30000" dirty="0"/>
                  <a:t>th</a:t>
                </a:r>
                <a:r>
                  <a:rPr lang="en-US" dirty="0"/>
                  <a:t> largest city in the world.</a:t>
                </a:r>
              </a:p>
            </p:txBody>
          </p:sp>
          <p:sp>
            <p:nvSpPr>
              <p:cNvPr id="14" name="Flowchart: Sequential Access Storage 13">
                <a:extLst>
                  <a:ext uri="{FF2B5EF4-FFF2-40B4-BE49-F238E27FC236}">
                    <a16:creationId xmlns:a16="http://schemas.microsoft.com/office/drawing/2014/main" id="{65E0F121-8F59-418C-8879-61245E69B3A7}"/>
                  </a:ext>
                </a:extLst>
              </p:cNvPr>
              <p:cNvSpPr/>
              <p:nvPr/>
            </p:nvSpPr>
            <p:spPr>
              <a:xfrm>
                <a:off x="1116361" y="2895873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3762D3-CA7B-450C-815A-B6A82714AA7D}"/>
                </a:ext>
              </a:extLst>
            </p:cNvPr>
            <p:cNvSpPr txBox="1"/>
            <p:nvPr/>
          </p:nvSpPr>
          <p:spPr>
            <a:xfrm>
              <a:off x="1625939" y="3599769"/>
              <a:ext cx="614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It is also referred to as the “Silicon Valley of India” 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2E3B3A-E3B1-4699-AD06-4AB1EECD44C9}"/>
                </a:ext>
              </a:extLst>
            </p:cNvPr>
            <p:cNvSpPr txBox="1"/>
            <p:nvPr/>
          </p:nvSpPr>
          <p:spPr>
            <a:xfrm>
              <a:off x="1625939" y="4086294"/>
              <a:ext cx="920618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Bangalore has a unique food culture wherein restaurants from all over the world can be found here in Bangalore with 12000 plus restaurants  currently active in the city, the number is still increasing.</a:t>
              </a:r>
            </a:p>
          </p:txBody>
        </p:sp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32BF7060-8588-4B7B-9544-89F7D2254B63}"/>
                </a:ext>
              </a:extLst>
            </p:cNvPr>
            <p:cNvSpPr/>
            <p:nvPr/>
          </p:nvSpPr>
          <p:spPr>
            <a:xfrm>
              <a:off x="1129530" y="3638237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D102E765-9BB3-432D-9A3E-FF7BF12F9707}"/>
                </a:ext>
              </a:extLst>
            </p:cNvPr>
            <p:cNvSpPr/>
            <p:nvPr/>
          </p:nvSpPr>
          <p:spPr>
            <a:xfrm>
              <a:off x="1152075" y="4190413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Flowchart: Sequential Access Storage 20">
              <a:extLst>
                <a:ext uri="{FF2B5EF4-FFF2-40B4-BE49-F238E27FC236}">
                  <a16:creationId xmlns:a16="http://schemas.microsoft.com/office/drawing/2014/main" id="{A4CE9F7C-5824-4145-956F-301F2C7D57BD}"/>
                </a:ext>
              </a:extLst>
            </p:cNvPr>
            <p:cNvSpPr/>
            <p:nvPr/>
          </p:nvSpPr>
          <p:spPr>
            <a:xfrm>
              <a:off x="1129530" y="5224775"/>
              <a:ext cx="292396" cy="292396"/>
            </a:xfrm>
            <a:prstGeom prst="flowChartMagneticTape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5DF5877-AECE-4113-BC2F-B6A5E3C28D45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Why this Data?</a:t>
            </a:r>
          </a:p>
        </p:txBody>
      </p:sp>
    </p:spTree>
    <p:extLst>
      <p:ext uri="{BB962C8B-B14F-4D97-AF65-F5344CB8AC3E}">
        <p14:creationId xmlns:p14="http://schemas.microsoft.com/office/powerpoint/2010/main" val="353576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6B335-9719-4066-815A-F18ADB5E33B8}"/>
              </a:ext>
            </a:extLst>
          </p:cNvPr>
          <p:cNvSpPr txBox="1"/>
          <p:nvPr/>
        </p:nvSpPr>
        <p:spPr>
          <a:xfrm>
            <a:off x="2818230" y="3163445"/>
            <a:ext cx="6147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4400" b="1" dirty="0">
                <a:solidFill>
                  <a:srgbClr val="C0000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214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FE7C7-1AF3-4A9A-A884-92586D2204F5}"/>
              </a:ext>
            </a:extLst>
          </p:cNvPr>
          <p:cNvSpPr txBox="1"/>
          <p:nvPr/>
        </p:nvSpPr>
        <p:spPr>
          <a:xfrm>
            <a:off x="905469" y="1881718"/>
            <a:ext cx="79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is taken from Kaggle and contains the following  17 variables: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E1C5B3-2895-4E86-B4B8-FE860F785101}"/>
              </a:ext>
            </a:extLst>
          </p:cNvPr>
          <p:cNvGrpSpPr/>
          <p:nvPr/>
        </p:nvGrpSpPr>
        <p:grpSpPr>
          <a:xfrm>
            <a:off x="1008854" y="2408595"/>
            <a:ext cx="9077234" cy="3557098"/>
            <a:chOff x="410419" y="2459731"/>
            <a:chExt cx="9077234" cy="35570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5DCB39-FE3F-4F8D-9360-B5B1DC8D2DD8}"/>
                </a:ext>
              </a:extLst>
            </p:cNvPr>
            <p:cNvGrpSpPr/>
            <p:nvPr/>
          </p:nvGrpSpPr>
          <p:grpSpPr>
            <a:xfrm>
              <a:off x="446594" y="2459731"/>
              <a:ext cx="8363353" cy="338554"/>
              <a:chOff x="446594" y="2459731"/>
              <a:chExt cx="8363353" cy="3385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42668-751F-41FC-A223-2591E67C74EA}"/>
                  </a:ext>
                </a:extLst>
              </p:cNvPr>
              <p:cNvSpPr txBox="1"/>
              <p:nvPr/>
            </p:nvSpPr>
            <p:spPr>
              <a:xfrm>
                <a:off x="903905" y="2459731"/>
                <a:ext cx="7906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url</a:t>
                </a:r>
                <a:r>
                  <a:rPr lang="en-US" sz="1600" dirty="0"/>
                  <a:t> : This feature contains the </a:t>
                </a:r>
                <a:r>
                  <a:rPr lang="en-US" sz="1600" dirty="0" err="1"/>
                  <a:t>url</a:t>
                </a:r>
                <a:r>
                  <a:rPr lang="en-US" sz="1600" dirty="0"/>
                  <a:t> of the restaurant on the Zomato website</a:t>
                </a:r>
              </a:p>
            </p:txBody>
          </p:sp>
          <p:sp>
            <p:nvSpPr>
              <p:cNvPr id="7" name="Flowchart: Sequential Access Storage 6">
                <a:extLst>
                  <a:ext uri="{FF2B5EF4-FFF2-40B4-BE49-F238E27FC236}">
                    <a16:creationId xmlns:a16="http://schemas.microsoft.com/office/drawing/2014/main" id="{009101F4-DFB8-40A7-91FC-E8DC983ED494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BF490E-4938-4555-9E37-D46875BAC4D0}"/>
                </a:ext>
              </a:extLst>
            </p:cNvPr>
            <p:cNvGrpSpPr/>
            <p:nvPr/>
          </p:nvGrpSpPr>
          <p:grpSpPr>
            <a:xfrm>
              <a:off x="446594" y="2843369"/>
              <a:ext cx="8363353" cy="338554"/>
              <a:chOff x="446594" y="2459731"/>
              <a:chExt cx="8363353" cy="3385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93111-D625-4553-8C5D-9CAE8E1C220D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name</a:t>
                </a:r>
                <a:r>
                  <a:rPr lang="en-US" sz="1600" dirty="0"/>
                  <a:t> : This feature contains the name of the restaurant</a:t>
                </a:r>
              </a:p>
            </p:txBody>
          </p:sp>
          <p:sp>
            <p:nvSpPr>
              <p:cNvPr id="11" name="Flowchart: Sequential Access Storage 10">
                <a:extLst>
                  <a:ext uri="{FF2B5EF4-FFF2-40B4-BE49-F238E27FC236}">
                    <a16:creationId xmlns:a16="http://schemas.microsoft.com/office/drawing/2014/main" id="{B819A3B0-EE85-4FA0-86EF-9E76039760FC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205C25-BDAB-4214-92E3-A1192118E31C}"/>
                </a:ext>
              </a:extLst>
            </p:cNvPr>
            <p:cNvGrpSpPr/>
            <p:nvPr/>
          </p:nvGrpSpPr>
          <p:grpSpPr>
            <a:xfrm>
              <a:off x="410419" y="3200401"/>
              <a:ext cx="9077234" cy="338554"/>
              <a:chOff x="446594" y="2459731"/>
              <a:chExt cx="8363353" cy="33855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EB1A2B-CD77-4594-A13B-085304DAAEC2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 err="1"/>
                  <a:t>online_order</a:t>
                </a:r>
                <a:r>
                  <a:rPr lang="en-US" sz="1600" b="1" dirty="0"/>
                  <a:t> </a:t>
                </a:r>
                <a:r>
                  <a:rPr lang="en-US" sz="1600" dirty="0"/>
                  <a:t>: whether online ordering is available in the restaurant or not</a:t>
                </a:r>
              </a:p>
            </p:txBody>
          </p:sp>
          <p:sp>
            <p:nvSpPr>
              <p:cNvPr id="16" name="Flowchart: Sequential Access Storage 15">
                <a:extLst>
                  <a:ext uri="{FF2B5EF4-FFF2-40B4-BE49-F238E27FC236}">
                    <a16:creationId xmlns:a16="http://schemas.microsoft.com/office/drawing/2014/main" id="{0F54694E-D676-4837-A554-A376341E3EEB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E3A1E0-A408-4CAD-8B39-59CBDE452DFC}"/>
                </a:ext>
              </a:extLst>
            </p:cNvPr>
            <p:cNvGrpSpPr/>
            <p:nvPr/>
          </p:nvGrpSpPr>
          <p:grpSpPr>
            <a:xfrm>
              <a:off x="410419" y="3598029"/>
              <a:ext cx="8363353" cy="338554"/>
              <a:chOff x="446594" y="2459731"/>
              <a:chExt cx="8363353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45B7D9-BB65-4602-9557-7ECC9B345321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 err="1"/>
                  <a:t>book_table</a:t>
                </a:r>
                <a:r>
                  <a:rPr lang="en-US" sz="1600" b="1" dirty="0"/>
                  <a:t> </a:t>
                </a:r>
                <a:r>
                  <a:rPr lang="en-US" sz="1600" dirty="0"/>
                  <a:t>: table book option available or not</a:t>
                </a:r>
              </a:p>
            </p:txBody>
          </p:sp>
          <p:sp>
            <p:nvSpPr>
              <p:cNvPr id="20" name="Flowchart: Sequential Access Storage 19">
                <a:extLst>
                  <a:ext uri="{FF2B5EF4-FFF2-40B4-BE49-F238E27FC236}">
                    <a16:creationId xmlns:a16="http://schemas.microsoft.com/office/drawing/2014/main" id="{6CB4D7C0-6990-401A-BAA9-4AB3A26003AD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0A1B8E-68B1-482C-9E24-39F2CA807AD7}"/>
                </a:ext>
              </a:extLst>
            </p:cNvPr>
            <p:cNvGrpSpPr/>
            <p:nvPr/>
          </p:nvGrpSpPr>
          <p:grpSpPr>
            <a:xfrm>
              <a:off x="423929" y="3997308"/>
              <a:ext cx="8363353" cy="338554"/>
              <a:chOff x="446594" y="2459731"/>
              <a:chExt cx="8363353" cy="338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7D941-EF55-4E0A-ADCB-F0D70935AEAF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rate </a:t>
                </a:r>
                <a:r>
                  <a:rPr lang="en-US" sz="1600" dirty="0"/>
                  <a:t>: contains the overall rating of the restaurant out of 5</a:t>
                </a:r>
              </a:p>
            </p:txBody>
          </p:sp>
          <p:sp>
            <p:nvSpPr>
              <p:cNvPr id="23" name="Flowchart: Sequential Access Storage 22">
                <a:extLst>
                  <a:ext uri="{FF2B5EF4-FFF2-40B4-BE49-F238E27FC236}">
                    <a16:creationId xmlns:a16="http://schemas.microsoft.com/office/drawing/2014/main" id="{F47E7A8E-C4CA-422F-B324-52462DFE0810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61701C-E7CF-42FA-A4E9-F89D40FA7CBC}"/>
                </a:ext>
              </a:extLst>
            </p:cNvPr>
            <p:cNvGrpSpPr/>
            <p:nvPr/>
          </p:nvGrpSpPr>
          <p:grpSpPr>
            <a:xfrm>
              <a:off x="423929" y="4412005"/>
              <a:ext cx="8363353" cy="338554"/>
              <a:chOff x="446594" y="2459731"/>
              <a:chExt cx="8363353" cy="33855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40FB1-DBB9-47CF-865F-5F8778D7898E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votes</a:t>
                </a:r>
                <a:r>
                  <a:rPr lang="en-US" sz="1600" dirty="0"/>
                  <a:t> : contains total number of upvotes for the restaurant</a:t>
                </a:r>
              </a:p>
            </p:txBody>
          </p:sp>
          <p:sp>
            <p:nvSpPr>
              <p:cNvPr id="26" name="Flowchart: Sequential Access Storage 25">
                <a:extLst>
                  <a:ext uri="{FF2B5EF4-FFF2-40B4-BE49-F238E27FC236}">
                    <a16:creationId xmlns:a16="http://schemas.microsoft.com/office/drawing/2014/main" id="{6F410734-0DE9-4AFC-8551-1ABE2354749B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9AE3356-0AB7-4693-AA4A-9D0FA1BC8ACE}"/>
                </a:ext>
              </a:extLst>
            </p:cNvPr>
            <p:cNvGrpSpPr/>
            <p:nvPr/>
          </p:nvGrpSpPr>
          <p:grpSpPr>
            <a:xfrm>
              <a:off x="423929" y="4833460"/>
              <a:ext cx="8363353" cy="338554"/>
              <a:chOff x="446594" y="2459731"/>
              <a:chExt cx="8363353" cy="33855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A06150-6E47-48D1-98F7-7550DC8658F5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phone</a:t>
                </a:r>
                <a:r>
                  <a:rPr lang="en-US" sz="1600" dirty="0"/>
                  <a:t> : contains the phone number of the restaurant</a:t>
                </a:r>
              </a:p>
            </p:txBody>
          </p:sp>
          <p:sp>
            <p:nvSpPr>
              <p:cNvPr id="29" name="Flowchart: Sequential Access Storage 28">
                <a:extLst>
                  <a:ext uri="{FF2B5EF4-FFF2-40B4-BE49-F238E27FC236}">
                    <a16:creationId xmlns:a16="http://schemas.microsoft.com/office/drawing/2014/main" id="{509C4284-D9CC-4AC2-976D-2EADFA568E0F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209A7E-7732-4C5A-9AAF-4A01310135F1}"/>
                </a:ext>
              </a:extLst>
            </p:cNvPr>
            <p:cNvGrpSpPr/>
            <p:nvPr/>
          </p:nvGrpSpPr>
          <p:grpSpPr>
            <a:xfrm>
              <a:off x="437439" y="5266080"/>
              <a:ext cx="8363353" cy="338554"/>
              <a:chOff x="446594" y="2459731"/>
              <a:chExt cx="8363353" cy="33855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EC30D-CBC3-4F0D-9720-608AC713DA55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/>
                  <a:t>location</a:t>
                </a:r>
                <a:r>
                  <a:rPr lang="en-US" sz="1600" dirty="0"/>
                  <a:t> : contains the neighborhood in which the restaurant is located</a:t>
                </a:r>
              </a:p>
            </p:txBody>
          </p:sp>
          <p:sp>
            <p:nvSpPr>
              <p:cNvPr id="32" name="Flowchart: Sequential Access Storage 31">
                <a:extLst>
                  <a:ext uri="{FF2B5EF4-FFF2-40B4-BE49-F238E27FC236}">
                    <a16:creationId xmlns:a16="http://schemas.microsoft.com/office/drawing/2014/main" id="{2C8DE8B6-171F-4F85-B99E-4F065EA810D6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8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198917-D692-4821-9764-772600DCCE41}"/>
                </a:ext>
              </a:extLst>
            </p:cNvPr>
            <p:cNvGrpSpPr/>
            <p:nvPr/>
          </p:nvGrpSpPr>
          <p:grpSpPr>
            <a:xfrm>
              <a:off x="437439" y="5678275"/>
              <a:ext cx="8363353" cy="338554"/>
              <a:chOff x="446594" y="2459731"/>
              <a:chExt cx="8363353" cy="33855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7984FB-CFEB-4230-977D-1B279EDA536B}"/>
                  </a:ext>
                </a:extLst>
              </p:cNvPr>
              <p:cNvSpPr txBox="1"/>
              <p:nvPr/>
            </p:nvSpPr>
            <p:spPr>
              <a:xfrm>
                <a:off x="903904" y="2459731"/>
                <a:ext cx="7906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cuisines</a:t>
                </a:r>
                <a:r>
                  <a:rPr lang="en-US" sz="1600" dirty="0"/>
                  <a:t> : food styles, separated by comma</a:t>
                </a:r>
              </a:p>
            </p:txBody>
          </p:sp>
          <p:sp>
            <p:nvSpPr>
              <p:cNvPr id="35" name="Flowchart: Sequential Access Storage 34">
                <a:extLst>
                  <a:ext uri="{FF2B5EF4-FFF2-40B4-BE49-F238E27FC236}">
                    <a16:creationId xmlns:a16="http://schemas.microsoft.com/office/drawing/2014/main" id="{8DC64A33-D6B3-460A-88D4-2F999D22CA9D}"/>
                  </a:ext>
                </a:extLst>
              </p:cNvPr>
              <p:cNvSpPr/>
              <p:nvPr/>
            </p:nvSpPr>
            <p:spPr>
              <a:xfrm>
                <a:off x="446594" y="2459731"/>
                <a:ext cx="292396" cy="292396"/>
              </a:xfrm>
              <a:prstGeom prst="flowChartMagneticTape">
                <a:avLst/>
              </a:prstGeom>
              <a:solidFill>
                <a:srgbClr val="C41F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D7632-5D58-480D-A2DF-18177C98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8264" y="797213"/>
            <a:ext cx="2476500" cy="800100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64C00AF-FB49-42AF-93E9-7DBF919AF526}"/>
              </a:ext>
            </a:extLst>
          </p:cNvPr>
          <p:cNvSpPr txBox="1"/>
          <p:nvPr/>
        </p:nvSpPr>
        <p:spPr>
          <a:xfrm>
            <a:off x="-220393" y="418334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2710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11117-1926-4D02-B90E-0287E5C568B1}"/>
              </a:ext>
            </a:extLst>
          </p:cNvPr>
          <p:cNvSpPr txBox="1"/>
          <p:nvPr/>
        </p:nvSpPr>
        <p:spPr>
          <a:xfrm>
            <a:off x="8406949" y="2515272"/>
            <a:ext cx="30365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Step 1</a:t>
            </a:r>
            <a:r>
              <a:rPr lang="en-US" sz="1600" dirty="0"/>
              <a:t>: Importing required libraries like NumPy ,pandas, matplotlib, SciPy, sklearn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3FEB9C-3386-4501-B219-34828D01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3848" b="1667"/>
          <a:stretch/>
        </p:blipFill>
        <p:spPr>
          <a:xfrm>
            <a:off x="215621" y="2379653"/>
            <a:ext cx="7842572" cy="415811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4D97D8-F119-46D1-8B2C-72BA6EB33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" r="46828" b="76124"/>
          <a:stretch/>
        </p:blipFill>
        <p:spPr>
          <a:xfrm>
            <a:off x="7188591" y="751316"/>
            <a:ext cx="4074942" cy="1332861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4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2C5C6-ADB9-4746-936B-CB3751E8BF9F}"/>
              </a:ext>
            </a:extLst>
          </p:cNvPr>
          <p:cNvGrpSpPr/>
          <p:nvPr/>
        </p:nvGrpSpPr>
        <p:grpSpPr>
          <a:xfrm>
            <a:off x="8175994" y="4702263"/>
            <a:ext cx="3267482" cy="1126517"/>
            <a:chOff x="8227005" y="5036094"/>
            <a:chExt cx="3267482" cy="11265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D4F4D-469A-44AD-AC57-3CFEB9D1B10D}"/>
                </a:ext>
              </a:extLst>
            </p:cNvPr>
            <p:cNvSpPr txBox="1"/>
            <p:nvPr/>
          </p:nvSpPr>
          <p:spPr>
            <a:xfrm>
              <a:off x="8457960" y="5331614"/>
              <a:ext cx="303652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2</a:t>
              </a:r>
              <a:r>
                <a:rPr lang="en-US" sz="1600" dirty="0"/>
                <a:t>: Loading the dataset and displaying first five entries.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C6C9232-A739-4AC3-A23B-058DEC2CF456}"/>
                </a:ext>
              </a:extLst>
            </p:cNvPr>
            <p:cNvSpPr/>
            <p:nvPr/>
          </p:nvSpPr>
          <p:spPr>
            <a:xfrm rot="10800000" flipV="1">
              <a:off x="8227005" y="5036094"/>
              <a:ext cx="466829" cy="366838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B2A59-3416-4109-932E-C4FAC13185C0}"/>
              </a:ext>
            </a:extLst>
          </p:cNvPr>
          <p:cNvSpPr/>
          <p:nvPr/>
        </p:nvSpPr>
        <p:spPr>
          <a:xfrm rot="16200000" flipV="1">
            <a:off x="8095002" y="2196235"/>
            <a:ext cx="466829" cy="366838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0FE91-DB35-4C0C-BCAC-433AF621840F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799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CD15473-272D-43C2-8FFB-E7655520FD0C}"/>
              </a:ext>
            </a:extLst>
          </p:cNvPr>
          <p:cNvSpPr/>
          <p:nvPr/>
        </p:nvSpPr>
        <p:spPr>
          <a:xfrm rot="10800000">
            <a:off x="1097280" y="-14069"/>
            <a:ext cx="11094720" cy="6857998"/>
          </a:xfrm>
          <a:prstGeom prst="corner">
            <a:avLst>
              <a:gd name="adj1" fmla="val 6116"/>
              <a:gd name="adj2" fmla="val 10956"/>
            </a:avLst>
          </a:prstGeom>
          <a:solidFill>
            <a:srgbClr val="C41F2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97D3908A-43A1-41A8-864C-2FD866A5BABA}"/>
              </a:ext>
            </a:extLst>
          </p:cNvPr>
          <p:cNvSpPr/>
          <p:nvPr/>
        </p:nvSpPr>
        <p:spPr>
          <a:xfrm>
            <a:off x="1" y="-2"/>
            <a:ext cx="7666892" cy="16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892"/>
                </a:lnTo>
                <a:cubicBezTo>
                  <a:pt x="2127" y="20355"/>
                  <a:pt x="4336" y="21600"/>
                  <a:pt x="6593" y="21600"/>
                </a:cubicBezTo>
                <a:cubicBezTo>
                  <a:pt x="9660" y="21600"/>
                  <a:pt x="12639" y="19305"/>
                  <a:pt x="15448" y="14767"/>
                </a:cubicBezTo>
                <a:cubicBezTo>
                  <a:pt x="17705" y="11124"/>
                  <a:pt x="19768" y="6171"/>
                  <a:pt x="21600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2B2B2B"/>
          </a:solidFill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12B0-5C36-4C25-B5C0-10A40C202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400"/>
          <a:stretch/>
        </p:blipFill>
        <p:spPr>
          <a:xfrm>
            <a:off x="5863828" y="1198910"/>
            <a:ext cx="4369163" cy="97168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5C4A0B2-6AE1-45C8-A643-C07E4B733A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474" b="57113"/>
          <a:stretch/>
        </p:blipFill>
        <p:spPr>
          <a:xfrm>
            <a:off x="560309" y="2517102"/>
            <a:ext cx="4369163" cy="2271580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67837A8-2DCF-46C5-B5C5-F257FDF0CB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039" r="44474"/>
          <a:stretch/>
        </p:blipFill>
        <p:spPr>
          <a:xfrm>
            <a:off x="6096000" y="3554418"/>
            <a:ext cx="4369163" cy="3069998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A8DB8B-5B8B-4351-AD77-B7974347F804}"/>
              </a:ext>
            </a:extLst>
          </p:cNvPr>
          <p:cNvGrpSpPr/>
          <p:nvPr/>
        </p:nvGrpSpPr>
        <p:grpSpPr>
          <a:xfrm>
            <a:off x="5422999" y="2040071"/>
            <a:ext cx="4487787" cy="1200030"/>
            <a:chOff x="6330268" y="2146239"/>
            <a:chExt cx="4487787" cy="12000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C3442-4B05-45E1-B59F-7482E958CA90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4</a:t>
              </a:r>
              <a:r>
                <a:rPr lang="en-US" sz="1600" dirty="0"/>
                <a:t>: Deleting the unnecessary columns which do not have any effect on the  food ratings given by the customers.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53E95D-5CB8-4693-9DF4-C9AE33932F12}"/>
                </a:ext>
              </a:extLst>
            </p:cNvPr>
            <p:cNvSpPr/>
            <p:nvPr/>
          </p:nvSpPr>
          <p:spPr>
            <a:xfrm rot="16200000" flipV="1">
              <a:off x="6280272" y="2196235"/>
              <a:ext cx="466829" cy="366838"/>
            </a:xfrm>
            <a:prstGeom prst="rightArrow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E41A-21A0-4D2D-B12C-82F0821C7FE0}"/>
              </a:ext>
            </a:extLst>
          </p:cNvPr>
          <p:cNvGrpSpPr/>
          <p:nvPr/>
        </p:nvGrpSpPr>
        <p:grpSpPr>
          <a:xfrm>
            <a:off x="1442395" y="5026060"/>
            <a:ext cx="3650110" cy="1372738"/>
            <a:chOff x="8227005" y="5036094"/>
            <a:chExt cx="3650110" cy="13727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5EF4DE-D037-4B9E-A1E5-9B1914DE1EAC}"/>
                </a:ext>
              </a:extLst>
            </p:cNvPr>
            <p:cNvSpPr txBox="1"/>
            <p:nvPr/>
          </p:nvSpPr>
          <p:spPr>
            <a:xfrm>
              <a:off x="8457960" y="5331614"/>
              <a:ext cx="341915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5: </a:t>
              </a:r>
              <a:r>
                <a:rPr lang="en-US" sz="1600" dirty="0"/>
                <a:t>Finding out the no. of null values and deleting them in order to reduce the redundancy while model building.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BB916C2-226F-4CB6-9A6E-71B168D80158}"/>
                </a:ext>
              </a:extLst>
            </p:cNvPr>
            <p:cNvSpPr/>
            <p:nvPr/>
          </p:nvSpPr>
          <p:spPr>
            <a:xfrm flipV="1">
              <a:off x="8227005" y="5036094"/>
              <a:ext cx="466829" cy="366838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4EF222-1D32-46CF-B2F0-7A40FDF34B6A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633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848C1-0B73-4103-80F7-5E48DBE5EEE8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Data Preprocessing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F566AED-96C7-489B-A24A-1980115B4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8" r="24708"/>
          <a:stretch/>
        </p:blipFill>
        <p:spPr>
          <a:xfrm>
            <a:off x="5603538" y="1186885"/>
            <a:ext cx="5767754" cy="116221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265126-E966-4A88-B4E1-F03DC297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06" b="34655"/>
          <a:stretch/>
        </p:blipFill>
        <p:spPr>
          <a:xfrm>
            <a:off x="253405" y="2273587"/>
            <a:ext cx="4979778" cy="324945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7E3F962-2943-4F73-B655-333781C8A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484" r="36406"/>
          <a:stretch/>
        </p:blipFill>
        <p:spPr>
          <a:xfrm>
            <a:off x="5997526" y="4713830"/>
            <a:ext cx="4979778" cy="1766129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BDBBA7-33B9-4E51-AD19-7EA32684C464}"/>
              </a:ext>
            </a:extLst>
          </p:cNvPr>
          <p:cNvGrpSpPr/>
          <p:nvPr/>
        </p:nvGrpSpPr>
        <p:grpSpPr>
          <a:xfrm>
            <a:off x="5603538" y="2349097"/>
            <a:ext cx="5130111" cy="707587"/>
            <a:chOff x="6330268" y="2146239"/>
            <a:chExt cx="4487787" cy="7075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C938-8D43-4E37-90C1-21794DB783B4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6: </a:t>
              </a:r>
              <a:r>
                <a:rPr lang="en-US" sz="1600" dirty="0"/>
                <a:t>Renaming the selected variables.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CB5FB10-299F-4A49-B660-8E881815ED54}"/>
                </a:ext>
              </a:extLst>
            </p:cNvPr>
            <p:cNvSpPr/>
            <p:nvPr/>
          </p:nvSpPr>
          <p:spPr>
            <a:xfrm rot="16200000" flipV="1">
              <a:off x="6280272" y="2196235"/>
              <a:ext cx="466829" cy="366838"/>
            </a:xfrm>
            <a:prstGeom prst="rightArrow">
              <a:avLst/>
            </a:prstGeom>
            <a:solidFill>
              <a:srgbClr val="C41F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32117-5D7E-4534-B07F-723DE4A2FE41}"/>
              </a:ext>
            </a:extLst>
          </p:cNvPr>
          <p:cNvGrpSpPr/>
          <p:nvPr/>
        </p:nvGrpSpPr>
        <p:grpSpPr>
          <a:xfrm>
            <a:off x="5579793" y="3535053"/>
            <a:ext cx="5153855" cy="930064"/>
            <a:chOff x="6309497" y="2169983"/>
            <a:chExt cx="4508558" cy="930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98ABCB-BE4D-461B-8EC5-CD35A3725EF6}"/>
                </a:ext>
              </a:extLst>
            </p:cNvPr>
            <p:cNvSpPr txBox="1"/>
            <p:nvPr/>
          </p:nvSpPr>
          <p:spPr>
            <a:xfrm>
              <a:off x="6592219" y="2515272"/>
              <a:ext cx="42258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 Step 7</a:t>
              </a:r>
              <a:r>
                <a:rPr lang="en-US" sz="1600" dirty="0"/>
                <a:t>: Converting the datatype of variables in the required datatype..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6F27883-28DA-48FD-98F7-BC473BE415B5}"/>
                </a:ext>
              </a:extLst>
            </p:cNvPr>
            <p:cNvSpPr/>
            <p:nvPr/>
          </p:nvSpPr>
          <p:spPr>
            <a:xfrm rot="10800000" flipV="1">
              <a:off x="6309497" y="2169983"/>
              <a:ext cx="408379" cy="419342"/>
            </a:xfrm>
            <a:prstGeom prst="rightArrow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BD657A-C22D-40F4-96E8-EDA99112F613}"/>
              </a:ext>
            </a:extLst>
          </p:cNvPr>
          <p:cNvSpPr/>
          <p:nvPr/>
        </p:nvSpPr>
        <p:spPr>
          <a:xfrm rot="5400000" flipV="1">
            <a:off x="10393264" y="4121101"/>
            <a:ext cx="466829" cy="419342"/>
          </a:xfrm>
          <a:prstGeom prst="rightArrow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48A2BE-70AE-44BD-A7F7-2B306AA76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6" r="40005"/>
          <a:stretch/>
        </p:blipFill>
        <p:spPr>
          <a:xfrm>
            <a:off x="6678642" y="670428"/>
            <a:ext cx="4600575" cy="1267002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91BF055-F93A-4249-B5E2-135FE2106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" y="2029486"/>
            <a:ext cx="7844022" cy="4828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0E642-D750-41D7-BD07-BF6882BFDAB4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D3285-DA7B-4FD7-A5BB-9635A29F9178}"/>
              </a:ext>
            </a:extLst>
          </p:cNvPr>
          <p:cNvSpPr txBox="1"/>
          <p:nvPr/>
        </p:nvSpPr>
        <p:spPr>
          <a:xfrm>
            <a:off x="8526260" y="2752319"/>
            <a:ext cx="2752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Correlation Matrix: </a:t>
            </a:r>
          </a:p>
          <a:p>
            <a:r>
              <a:rPr lang="en-US" sz="1600" dirty="0"/>
              <a:t>It displays the correlation between the variables.</a:t>
            </a:r>
          </a:p>
          <a:p>
            <a:r>
              <a:rPr lang="en-US" sz="1600" dirty="0"/>
              <a:t>Values above+0.7 depicts high positive correlation. </a:t>
            </a:r>
          </a:p>
          <a:p>
            <a:r>
              <a:rPr lang="en-US" sz="1600" dirty="0"/>
              <a:t>These higher correlation are highlighted in dark colors.</a:t>
            </a:r>
          </a:p>
          <a:p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C93EB5-4F14-4473-B2C5-9AB0D800D1DF}"/>
              </a:ext>
            </a:extLst>
          </p:cNvPr>
          <p:cNvSpPr/>
          <p:nvPr/>
        </p:nvSpPr>
        <p:spPr>
          <a:xfrm rot="10800000" flipV="1">
            <a:off x="7999494" y="2747790"/>
            <a:ext cx="466829" cy="419342"/>
          </a:xfrm>
          <a:prstGeom prst="rightArrow">
            <a:avLst/>
          </a:prstGeom>
          <a:solidFill>
            <a:srgbClr val="C41F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5C1C0-D57B-422E-B469-1EFAFAD31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943" b="7222"/>
          <a:stretch/>
        </p:blipFill>
        <p:spPr>
          <a:xfrm>
            <a:off x="729467" y="1967730"/>
            <a:ext cx="4365056" cy="572096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8A7BD2AF-52BA-4B4B-8B97-743EA7652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65" y="1083213"/>
            <a:ext cx="5336020" cy="533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E50C5-5EBE-4D25-8189-44A74DDCCDAC}"/>
              </a:ext>
            </a:extLst>
          </p:cNvPr>
          <p:cNvSpPr txBox="1"/>
          <p:nvPr/>
        </p:nvSpPr>
        <p:spPr>
          <a:xfrm>
            <a:off x="370123" y="2890300"/>
            <a:ext cx="5083741" cy="3374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 Pair Plot: 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It displays a pairwise relationships in the dataset.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It is used to understand the best set of features to explain a relationship between two variables 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main-diagonal subplots are the univariate histograms  for each attribute.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other figure shows bivariate distributions . </a:t>
            </a:r>
          </a:p>
          <a:p>
            <a:pPr marL="285750" indent="-285750" algn="just">
              <a:lnSpc>
                <a:spcPct val="150000"/>
              </a:lnSpc>
              <a:buClr>
                <a:srgbClr val="C41F2C"/>
              </a:buClr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9CEEF-3B96-463E-92B5-EBC60814504A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0035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3995AB8-C99D-4914-9CEC-9479E89D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92" y="3686553"/>
            <a:ext cx="6821714" cy="277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1A063D-F164-45EE-8E46-C54281671B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682"/>
          <a:stretch/>
        </p:blipFill>
        <p:spPr>
          <a:xfrm>
            <a:off x="5399028" y="1532732"/>
            <a:ext cx="6012578" cy="1467055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6458F-79B4-4BD5-B139-9E9C4953D993}"/>
              </a:ext>
            </a:extLst>
          </p:cNvPr>
          <p:cNvSpPr txBox="1"/>
          <p:nvPr/>
        </p:nvSpPr>
        <p:spPr>
          <a:xfrm>
            <a:off x="-150054" y="378041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US" sz="32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5CEB2-3867-476D-A7C6-B86B9A246CF5}"/>
              </a:ext>
            </a:extLst>
          </p:cNvPr>
          <p:cNvSpPr txBox="1"/>
          <p:nvPr/>
        </p:nvSpPr>
        <p:spPr>
          <a:xfrm>
            <a:off x="6580938" y="850795"/>
            <a:ext cx="4830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Plotting and  Visualizing various features </a:t>
            </a:r>
            <a:endParaRPr lang="en-US" sz="16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3D9D7B-10C2-4A6A-A132-2CA86C697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3" y="1774209"/>
            <a:ext cx="4739896" cy="1050878"/>
          </a:xfrm>
          <a:prstGeom prst="rect">
            <a:avLst/>
          </a:prstGeom>
          <a:ln>
            <a:noFill/>
          </a:ln>
          <a:effectLst>
            <a:glow rad="101600">
              <a:srgbClr val="2B2B2B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0BF804D-260C-4E0E-A783-F34208EF6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3" y="3040650"/>
            <a:ext cx="3835030" cy="37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8784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746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 BERKLEY</vt:lpstr>
      <vt:lpstr>Arial</vt:lpstr>
      <vt:lpstr>Avenir Next LT Pro</vt:lpstr>
      <vt:lpstr>Avenir Next LT Pro (Body)</vt:lpstr>
      <vt:lpstr>Wingdings</vt:lpstr>
      <vt:lpstr>PrismaticVTI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DHAMANE RUCHIKA SUNIL</dc:creator>
  <cp:lastModifiedBy>Shivani Ajay Bihade</cp:lastModifiedBy>
  <cp:revision>64</cp:revision>
  <dcterms:created xsi:type="dcterms:W3CDTF">2021-05-12T13:33:18Z</dcterms:created>
  <dcterms:modified xsi:type="dcterms:W3CDTF">2021-05-15T13:28:00Z</dcterms:modified>
</cp:coreProperties>
</file>