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040B89-944D-496B-91F7-9D24181A0950}">
          <p14:sldIdLst>
            <p14:sldId id="256"/>
            <p14:sldId id="257"/>
            <p14:sldId id="258"/>
            <p14:sldId id="260"/>
            <p14:sldId id="259"/>
            <p14:sldId id="261"/>
            <p14:sldId id="262"/>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C02F6-B8ED-E02C-2B62-29D0C8DC1E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Design, simulate and analysis of sys log server</a:t>
            </a:r>
            <a:endParaRPr lang="en-IN"/>
          </a:p>
        </p:txBody>
      </p:sp>
      <p:sp>
        <p:nvSpPr>
          <p:cNvPr id="3" name="Date Placeholder 2">
            <a:extLst>
              <a:ext uri="{FF2B5EF4-FFF2-40B4-BE49-F238E27FC236}">
                <a16:creationId xmlns:a16="http://schemas.microsoft.com/office/drawing/2014/main" id="{590DCB1A-AA27-6F22-F214-22D764DC1F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C89454-45BC-444B-BDBE-91A76E271F7D}" type="datetimeFigureOut">
              <a:rPr lang="en-IN" smtClean="0"/>
              <a:t>06-12-2022</a:t>
            </a:fld>
            <a:endParaRPr lang="en-IN"/>
          </a:p>
        </p:txBody>
      </p:sp>
      <p:sp>
        <p:nvSpPr>
          <p:cNvPr id="4" name="Footer Placeholder 3">
            <a:extLst>
              <a:ext uri="{FF2B5EF4-FFF2-40B4-BE49-F238E27FC236}">
                <a16:creationId xmlns:a16="http://schemas.microsoft.com/office/drawing/2014/main" id="{2211E0A2-DEA1-DA16-37DB-7C866C7C21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5FD4B4-872D-8D0D-30E8-1CA35980B0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77A0D7-FF81-48C9-8730-A92B33231B19}" type="slidenum">
              <a:rPr lang="en-IN" smtClean="0"/>
              <a:t>‹#›</a:t>
            </a:fld>
            <a:endParaRPr lang="en-IN"/>
          </a:p>
        </p:txBody>
      </p:sp>
    </p:spTree>
    <p:extLst>
      <p:ext uri="{BB962C8B-B14F-4D97-AF65-F5344CB8AC3E}">
        <p14:creationId xmlns:p14="http://schemas.microsoft.com/office/powerpoint/2010/main" val="38945067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Design, simulate and analysis of sys log server</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B6AAA-57CE-46CA-ACF8-E0085FE52754}" type="datetimeFigureOut">
              <a:rPr lang="en-US" smtClean="0"/>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428D4-4DCD-47AA-A60E-C79B9189F074}" type="slidenum">
              <a:rPr lang="en-US" smtClean="0"/>
              <a:t>‹#›</a:t>
            </a:fld>
            <a:endParaRPr lang="en-US"/>
          </a:p>
        </p:txBody>
      </p:sp>
    </p:spTree>
    <p:extLst>
      <p:ext uri="{BB962C8B-B14F-4D97-AF65-F5344CB8AC3E}">
        <p14:creationId xmlns:p14="http://schemas.microsoft.com/office/powerpoint/2010/main" val="122349376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1</a:t>
            </a:fld>
            <a:endParaRPr lang="en-US"/>
          </a:p>
        </p:txBody>
      </p:sp>
      <p:sp>
        <p:nvSpPr>
          <p:cNvPr id="2" name="Header Placeholder 1">
            <a:extLst>
              <a:ext uri="{FF2B5EF4-FFF2-40B4-BE49-F238E27FC236}">
                <a16:creationId xmlns:a16="http://schemas.microsoft.com/office/drawing/2014/main" id="{B4BCC84A-EA7E-7445-FAE6-25DAAD514300}"/>
              </a:ext>
            </a:extLst>
          </p:cNvPr>
          <p:cNvSpPr>
            <a:spLocks noGrp="1"/>
          </p:cNvSpPr>
          <p:nvPr>
            <p:ph type="hdr" sz="quarter"/>
          </p:nvPr>
        </p:nvSpPr>
        <p:spPr/>
        <p:txBody>
          <a:bodyPr/>
          <a:lstStyle/>
          <a:p>
            <a:r>
              <a:rPr lang="en-US"/>
              <a:t>Design, simulate and analysis of sys log server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2</a:t>
            </a:fld>
            <a:endParaRPr lang="en-US"/>
          </a:p>
        </p:txBody>
      </p:sp>
      <p:sp>
        <p:nvSpPr>
          <p:cNvPr id="2" name="Header Placeholder 1">
            <a:extLst>
              <a:ext uri="{FF2B5EF4-FFF2-40B4-BE49-F238E27FC236}">
                <a16:creationId xmlns:a16="http://schemas.microsoft.com/office/drawing/2014/main" id="{E754F4E8-12AD-96C7-5AA9-83484AAE301F}"/>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358083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3</a:t>
            </a:fld>
            <a:endParaRPr lang="en-US"/>
          </a:p>
        </p:txBody>
      </p:sp>
      <p:sp>
        <p:nvSpPr>
          <p:cNvPr id="2" name="Header Placeholder 1">
            <a:extLst>
              <a:ext uri="{FF2B5EF4-FFF2-40B4-BE49-F238E27FC236}">
                <a16:creationId xmlns:a16="http://schemas.microsoft.com/office/drawing/2014/main" id="{DCEC0C26-4311-4015-F254-20A6757CB894}"/>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253683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4</a:t>
            </a:fld>
            <a:endParaRPr lang="en-US"/>
          </a:p>
        </p:txBody>
      </p:sp>
      <p:sp>
        <p:nvSpPr>
          <p:cNvPr id="2" name="Header Placeholder 1">
            <a:extLst>
              <a:ext uri="{FF2B5EF4-FFF2-40B4-BE49-F238E27FC236}">
                <a16:creationId xmlns:a16="http://schemas.microsoft.com/office/drawing/2014/main" id="{ABC4F55D-3659-44FF-213A-E57C4A3A7D4C}"/>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407802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5</a:t>
            </a:fld>
            <a:endParaRPr lang="en-US"/>
          </a:p>
        </p:txBody>
      </p:sp>
      <p:sp>
        <p:nvSpPr>
          <p:cNvPr id="2" name="Header Placeholder 1">
            <a:extLst>
              <a:ext uri="{FF2B5EF4-FFF2-40B4-BE49-F238E27FC236}">
                <a16:creationId xmlns:a16="http://schemas.microsoft.com/office/drawing/2014/main" id="{5BE3385A-DDE0-C42C-C204-44EA08C8CF48}"/>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283733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6</a:t>
            </a:fld>
            <a:endParaRPr lang="en-US"/>
          </a:p>
        </p:txBody>
      </p:sp>
      <p:sp>
        <p:nvSpPr>
          <p:cNvPr id="2" name="Header Placeholder 1">
            <a:extLst>
              <a:ext uri="{FF2B5EF4-FFF2-40B4-BE49-F238E27FC236}">
                <a16:creationId xmlns:a16="http://schemas.microsoft.com/office/drawing/2014/main" id="{B079D8A2-19A6-64AD-4143-9A464706A6BA}"/>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36739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7</a:t>
            </a:fld>
            <a:endParaRPr lang="en-US"/>
          </a:p>
        </p:txBody>
      </p:sp>
      <p:sp>
        <p:nvSpPr>
          <p:cNvPr id="2" name="Header Placeholder 1">
            <a:extLst>
              <a:ext uri="{FF2B5EF4-FFF2-40B4-BE49-F238E27FC236}">
                <a16:creationId xmlns:a16="http://schemas.microsoft.com/office/drawing/2014/main" id="{A4B01307-1A81-70D3-6E1D-C53C454C8C50}"/>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391605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D4AE13E-8360-45FC-B100-F259B53B8D20}" type="slidenum">
              <a:rPr lang="en-US" smtClean="0"/>
              <a:pPr/>
              <a:t>8</a:t>
            </a:fld>
            <a:endParaRPr lang="en-US"/>
          </a:p>
        </p:txBody>
      </p:sp>
      <p:sp>
        <p:nvSpPr>
          <p:cNvPr id="2" name="Header Placeholder 1">
            <a:extLst>
              <a:ext uri="{FF2B5EF4-FFF2-40B4-BE49-F238E27FC236}">
                <a16:creationId xmlns:a16="http://schemas.microsoft.com/office/drawing/2014/main" id="{1DE9B65C-FBEF-8ED7-2BCC-FB0A3983FE00}"/>
              </a:ext>
            </a:extLst>
          </p:cNvPr>
          <p:cNvSpPr>
            <a:spLocks noGrp="1"/>
          </p:cNvSpPr>
          <p:nvPr>
            <p:ph type="hdr" sz="quarter"/>
          </p:nvPr>
        </p:nvSpPr>
        <p:spPr/>
        <p:txBody>
          <a:bodyPr/>
          <a:lstStyle/>
          <a:p>
            <a:r>
              <a:rPr lang="en-US"/>
              <a:t>Design, simulate and analysis of sys log server</a:t>
            </a:r>
          </a:p>
        </p:txBody>
      </p:sp>
    </p:spTree>
    <p:extLst>
      <p:ext uri="{BB962C8B-B14F-4D97-AF65-F5344CB8AC3E}">
        <p14:creationId xmlns:p14="http://schemas.microsoft.com/office/powerpoint/2010/main" val="183619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A01849-2323-49C7-AFED-C0F8C62396FC}" type="datetime1">
              <a:rPr lang="en-US" smtClean="0"/>
              <a:t>12/6/2022</a:t>
            </a:fld>
            <a:endParaRPr lang="en-US"/>
          </a:p>
        </p:txBody>
      </p:sp>
      <p:sp>
        <p:nvSpPr>
          <p:cNvPr id="5" name="Footer Placeholder 4"/>
          <p:cNvSpPr>
            <a:spLocks noGrp="1"/>
          </p:cNvSpPr>
          <p:nvPr>
            <p:ph type="ftr" sz="quarter" idx="11"/>
          </p:nvPr>
        </p:nvSpPr>
        <p:spPr/>
        <p:txBody>
          <a:bodyPr/>
          <a:lstStyle/>
          <a:p>
            <a:r>
              <a:rPr lang="en-US"/>
              <a:t>Department of CSE-DSCE 2022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5AE670-074E-4DB1-80BA-EDD7132DAB83}" type="datetime1">
              <a:rPr lang="en-US" smtClean="0"/>
              <a:t>12/6/2022</a:t>
            </a:fld>
            <a:endParaRPr lang="en-US"/>
          </a:p>
        </p:txBody>
      </p:sp>
      <p:sp>
        <p:nvSpPr>
          <p:cNvPr id="5" name="Footer Placeholder 4"/>
          <p:cNvSpPr>
            <a:spLocks noGrp="1"/>
          </p:cNvSpPr>
          <p:nvPr>
            <p:ph type="ftr" sz="quarter" idx="11"/>
          </p:nvPr>
        </p:nvSpPr>
        <p:spPr/>
        <p:txBody>
          <a:bodyPr/>
          <a:lstStyle/>
          <a:p>
            <a:r>
              <a:rPr lang="en-US"/>
              <a:t>Department of CSE-DSCE 2022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E7DA79-A0A5-4F8B-A6FF-3BE68BD3C44E}" type="datetime1">
              <a:rPr lang="en-US" smtClean="0"/>
              <a:t>12/6/2022</a:t>
            </a:fld>
            <a:endParaRPr lang="en-US"/>
          </a:p>
        </p:txBody>
      </p:sp>
      <p:sp>
        <p:nvSpPr>
          <p:cNvPr id="5" name="Footer Placeholder 4"/>
          <p:cNvSpPr>
            <a:spLocks noGrp="1"/>
          </p:cNvSpPr>
          <p:nvPr>
            <p:ph type="ftr" sz="quarter" idx="11"/>
          </p:nvPr>
        </p:nvSpPr>
        <p:spPr/>
        <p:txBody>
          <a:bodyPr/>
          <a:lstStyle/>
          <a:p>
            <a:r>
              <a:rPr lang="en-US"/>
              <a:t>Department of CSE-DSCE 2022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896666-B59F-4FB8-9957-D0153F64107A}" type="datetime1">
              <a:rPr lang="en-US" smtClean="0"/>
              <a:t>12/6/2022</a:t>
            </a:fld>
            <a:endParaRPr lang="en-US"/>
          </a:p>
        </p:txBody>
      </p:sp>
      <p:sp>
        <p:nvSpPr>
          <p:cNvPr id="5" name="Footer Placeholder 4"/>
          <p:cNvSpPr>
            <a:spLocks noGrp="1"/>
          </p:cNvSpPr>
          <p:nvPr>
            <p:ph type="ftr" sz="quarter" idx="11"/>
          </p:nvPr>
        </p:nvSpPr>
        <p:spPr/>
        <p:txBody>
          <a:bodyPr/>
          <a:lstStyle/>
          <a:p>
            <a:r>
              <a:rPr lang="en-US"/>
              <a:t>Department of CSE-DSCE 2022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FB2B1-D3A5-43B3-BDF2-D0CED4BE31D3}" type="datetime1">
              <a:rPr lang="en-US" smtClean="0"/>
              <a:t>12/6/2022</a:t>
            </a:fld>
            <a:endParaRPr lang="en-US"/>
          </a:p>
        </p:txBody>
      </p:sp>
      <p:sp>
        <p:nvSpPr>
          <p:cNvPr id="5" name="Footer Placeholder 4"/>
          <p:cNvSpPr>
            <a:spLocks noGrp="1"/>
          </p:cNvSpPr>
          <p:nvPr>
            <p:ph type="ftr" sz="quarter" idx="11"/>
          </p:nvPr>
        </p:nvSpPr>
        <p:spPr/>
        <p:txBody>
          <a:bodyPr/>
          <a:lstStyle/>
          <a:p>
            <a:r>
              <a:rPr lang="en-US"/>
              <a:t>Department of CSE-DSCE 2022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61C98C-B372-430E-A7F4-B36F3E477564}" type="datetime1">
              <a:rPr lang="en-US" smtClean="0"/>
              <a:t>12/6/2022</a:t>
            </a:fld>
            <a:endParaRPr lang="en-US"/>
          </a:p>
        </p:txBody>
      </p:sp>
      <p:sp>
        <p:nvSpPr>
          <p:cNvPr id="6" name="Footer Placeholder 5"/>
          <p:cNvSpPr>
            <a:spLocks noGrp="1"/>
          </p:cNvSpPr>
          <p:nvPr>
            <p:ph type="ftr" sz="quarter" idx="11"/>
          </p:nvPr>
        </p:nvSpPr>
        <p:spPr/>
        <p:txBody>
          <a:bodyPr/>
          <a:lstStyle/>
          <a:p>
            <a:r>
              <a:rPr lang="en-US"/>
              <a:t>Department of CSE-DSCE 2022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EFA824-F9E3-4126-B322-008B6F239646}" type="datetime1">
              <a:rPr lang="en-US" smtClean="0"/>
              <a:t>12/6/2022</a:t>
            </a:fld>
            <a:endParaRPr lang="en-US"/>
          </a:p>
        </p:txBody>
      </p:sp>
      <p:sp>
        <p:nvSpPr>
          <p:cNvPr id="8" name="Footer Placeholder 7"/>
          <p:cNvSpPr>
            <a:spLocks noGrp="1"/>
          </p:cNvSpPr>
          <p:nvPr>
            <p:ph type="ftr" sz="quarter" idx="11"/>
          </p:nvPr>
        </p:nvSpPr>
        <p:spPr/>
        <p:txBody>
          <a:bodyPr/>
          <a:lstStyle/>
          <a:p>
            <a:r>
              <a:rPr lang="en-US"/>
              <a:t>Department of CSE-DSCE 2022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FF50A-807C-4B1F-A627-959C6AB0E388}" type="datetime1">
              <a:rPr lang="en-US" smtClean="0"/>
              <a:t>12/6/2022</a:t>
            </a:fld>
            <a:endParaRPr lang="en-US"/>
          </a:p>
        </p:txBody>
      </p:sp>
      <p:sp>
        <p:nvSpPr>
          <p:cNvPr id="4" name="Footer Placeholder 3"/>
          <p:cNvSpPr>
            <a:spLocks noGrp="1"/>
          </p:cNvSpPr>
          <p:nvPr>
            <p:ph type="ftr" sz="quarter" idx="11"/>
          </p:nvPr>
        </p:nvSpPr>
        <p:spPr/>
        <p:txBody>
          <a:bodyPr/>
          <a:lstStyle/>
          <a:p>
            <a:r>
              <a:rPr lang="en-US"/>
              <a:t>Department of CSE-DSCE 2022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BC45E-C697-4C48-87EC-19F10CCC4D20}" type="datetime1">
              <a:rPr lang="en-US" smtClean="0"/>
              <a:t>12/6/2022</a:t>
            </a:fld>
            <a:endParaRPr lang="en-US"/>
          </a:p>
        </p:txBody>
      </p:sp>
      <p:sp>
        <p:nvSpPr>
          <p:cNvPr id="3" name="Footer Placeholder 2"/>
          <p:cNvSpPr>
            <a:spLocks noGrp="1"/>
          </p:cNvSpPr>
          <p:nvPr>
            <p:ph type="ftr" sz="quarter" idx="11"/>
          </p:nvPr>
        </p:nvSpPr>
        <p:spPr/>
        <p:txBody>
          <a:bodyPr/>
          <a:lstStyle/>
          <a:p>
            <a:r>
              <a:rPr lang="en-US"/>
              <a:t>Department of CSE-DSCE 2022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E12B0-F0F8-448A-8D03-F99116B373C7}" type="datetime1">
              <a:rPr lang="en-US" smtClean="0"/>
              <a:t>12/6/2022</a:t>
            </a:fld>
            <a:endParaRPr lang="en-US"/>
          </a:p>
        </p:txBody>
      </p:sp>
      <p:sp>
        <p:nvSpPr>
          <p:cNvPr id="6" name="Footer Placeholder 5"/>
          <p:cNvSpPr>
            <a:spLocks noGrp="1"/>
          </p:cNvSpPr>
          <p:nvPr>
            <p:ph type="ftr" sz="quarter" idx="11"/>
          </p:nvPr>
        </p:nvSpPr>
        <p:spPr/>
        <p:txBody>
          <a:bodyPr/>
          <a:lstStyle/>
          <a:p>
            <a:r>
              <a:rPr lang="en-US"/>
              <a:t>Department of CSE-DSCE 2022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C03A4-3CEF-4908-9CF5-F4B8A4C17A10}" type="datetime1">
              <a:rPr lang="en-US" smtClean="0"/>
              <a:t>12/6/2022</a:t>
            </a:fld>
            <a:endParaRPr lang="en-US"/>
          </a:p>
        </p:txBody>
      </p:sp>
      <p:sp>
        <p:nvSpPr>
          <p:cNvPr id="6" name="Footer Placeholder 5"/>
          <p:cNvSpPr>
            <a:spLocks noGrp="1"/>
          </p:cNvSpPr>
          <p:nvPr>
            <p:ph type="ftr" sz="quarter" idx="11"/>
          </p:nvPr>
        </p:nvSpPr>
        <p:spPr/>
        <p:txBody>
          <a:bodyPr/>
          <a:lstStyle/>
          <a:p>
            <a:r>
              <a:rPr lang="en-US"/>
              <a:t>Department of CSE-DSCE 2022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DBDFD-3C60-455E-BCF7-4969D5C57926}" type="datetime1">
              <a:rPr lang="en-US" smtClean="0"/>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CSE-DSCE 2022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828800" y="6858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104900" y="946792"/>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Project Title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Design, simulate and analysis of sys log server</a:t>
            </a: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3657600" y="3936084"/>
            <a:ext cx="6400800" cy="17526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Team Members :</a:t>
            </a:r>
          </a:p>
          <a:p>
            <a:r>
              <a:rPr lang="en-US" sz="1800" dirty="0">
                <a:solidFill>
                  <a:schemeClr val="tx1"/>
                </a:solidFill>
                <a:latin typeface="Times New Roman" panose="02020603050405020304" pitchFamily="18" charset="0"/>
                <a:cs typeface="Times New Roman" panose="02020603050405020304" pitchFamily="18" charset="0"/>
              </a:rPr>
              <a:t>Madhulika Singh  1DS20CS113</a:t>
            </a:r>
          </a:p>
          <a:p>
            <a:r>
              <a:rPr lang="en-US" sz="1800" dirty="0" err="1">
                <a:solidFill>
                  <a:schemeClr val="tx1"/>
                </a:solidFill>
                <a:latin typeface="Times New Roman" panose="02020603050405020304" pitchFamily="18" charset="0"/>
                <a:cs typeface="Times New Roman" panose="02020603050405020304" pitchFamily="18" charset="0"/>
              </a:rPr>
              <a:t>Madugundu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Lingesh</a:t>
            </a:r>
            <a:r>
              <a:rPr lang="en-US" sz="1800" dirty="0">
                <a:solidFill>
                  <a:schemeClr val="tx1"/>
                </a:solidFill>
                <a:latin typeface="Times New Roman" panose="02020603050405020304" pitchFamily="18" charset="0"/>
                <a:cs typeface="Times New Roman" panose="02020603050405020304" pitchFamily="18" charset="0"/>
              </a:rPr>
              <a:t> Rohith  1DS20CS114</a:t>
            </a:r>
          </a:p>
          <a:p>
            <a:r>
              <a:rPr lang="en-US" sz="1800" dirty="0" err="1">
                <a:solidFill>
                  <a:schemeClr val="tx1"/>
                </a:solidFill>
                <a:latin typeface="Times New Roman" panose="02020603050405020304" pitchFamily="18" charset="0"/>
                <a:cs typeface="Times New Roman" panose="02020603050405020304" pitchFamily="18" charset="0"/>
              </a:rPr>
              <a:t>Mahantesh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Masali</a:t>
            </a:r>
            <a:r>
              <a:rPr lang="en-US" sz="1800" dirty="0">
                <a:solidFill>
                  <a:schemeClr val="tx1"/>
                </a:solidFill>
                <a:latin typeface="Times New Roman" panose="02020603050405020304" pitchFamily="18" charset="0"/>
                <a:cs typeface="Times New Roman" panose="02020603050405020304" pitchFamily="18" charset="0"/>
              </a:rPr>
              <a:t>  1DS20CS115</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EE74EF0-A7F4-C45E-2ED5-20A5C5229D52}"/>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14294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828800" y="6858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104900" y="946792"/>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607663" y="1981200"/>
            <a:ext cx="6400800" cy="1752600"/>
          </a:xfrm>
        </p:spPr>
        <p:txBody>
          <a:bodyPr>
            <a:noAutofit/>
          </a:bodyPr>
          <a:lstStyle/>
          <a:p>
            <a:pPr marL="342900" indent="-342900" algn="just">
              <a:buAutoNum type="arabicPeriod"/>
            </a:pPr>
            <a:r>
              <a:rPr lang="en-US" sz="2000" dirty="0">
                <a:solidFill>
                  <a:schemeClr val="tx1"/>
                </a:solidFill>
                <a:latin typeface="Times New Roman" panose="02020603050405020304" pitchFamily="18" charset="0"/>
                <a:cs typeface="Times New Roman" panose="02020603050405020304" pitchFamily="18" charset="0"/>
              </a:rPr>
              <a:t>Introduction</a:t>
            </a:r>
          </a:p>
          <a:p>
            <a:pPr marL="342900" indent="-342900" algn="just">
              <a:buAutoNum type="arabicPeriod"/>
            </a:pPr>
            <a:r>
              <a:rPr lang="en-US" sz="2000" dirty="0">
                <a:solidFill>
                  <a:schemeClr val="tx1"/>
                </a:solidFill>
                <a:latin typeface="Times New Roman" panose="02020603050405020304" pitchFamily="18" charset="0"/>
                <a:cs typeface="Times New Roman" panose="02020603050405020304" pitchFamily="18" charset="0"/>
              </a:rPr>
              <a:t>Objectives</a:t>
            </a:r>
          </a:p>
          <a:p>
            <a:pPr marL="342900" indent="-342900" algn="just">
              <a:buAutoNum type="arabicPeriod"/>
            </a:pPr>
            <a:r>
              <a:rPr lang="en-US" sz="2000" dirty="0">
                <a:solidFill>
                  <a:schemeClr val="tx1"/>
                </a:solidFill>
                <a:latin typeface="Times New Roman" panose="02020603050405020304" pitchFamily="18" charset="0"/>
                <a:cs typeface="Times New Roman" panose="02020603050405020304" pitchFamily="18" charset="0"/>
              </a:rPr>
              <a:t>Roadmap</a:t>
            </a:r>
          </a:p>
          <a:p>
            <a:pPr marL="342900" indent="-342900" algn="just">
              <a:buAutoNum type="arabicPeriod"/>
            </a:pPr>
            <a:r>
              <a:rPr lang="en-US" sz="2000" dirty="0">
                <a:solidFill>
                  <a:schemeClr val="tx1"/>
                </a:solidFill>
                <a:latin typeface="Times New Roman" panose="02020603050405020304" pitchFamily="18" charset="0"/>
                <a:cs typeface="Times New Roman" panose="02020603050405020304" pitchFamily="18" charset="0"/>
              </a:rPr>
              <a:t>Conclusion</a:t>
            </a:r>
          </a:p>
        </p:txBody>
      </p:sp>
      <p:sp>
        <p:nvSpPr>
          <p:cNvPr id="3" name="Footer Placeholder 2">
            <a:extLst>
              <a:ext uri="{FF2B5EF4-FFF2-40B4-BE49-F238E27FC236}">
                <a16:creationId xmlns:a16="http://schemas.microsoft.com/office/drawing/2014/main" id="{DD84BEAA-ECFC-1373-A3CC-26056349D7F3}"/>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155913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828800" y="6858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066800" y="694532"/>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646023" y="1685594"/>
            <a:ext cx="7213209" cy="3733800"/>
          </a:xfrm>
        </p:spPr>
        <p:txBody>
          <a:bodyPr>
            <a:noAutofit/>
          </a:bodyPr>
          <a:lstStyle/>
          <a:p>
            <a:pPr>
              <a:lnSpc>
                <a:spcPct val="107000"/>
              </a:lnSpc>
              <a:spcAft>
                <a:spcPts val="800"/>
              </a:spcAft>
            </a:pPr>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Syslog stands for System Logging Protocol and is a standard protocol used to send system log or event messages to a specific server, called a syslog server.  It is primarily used to collect various device logs from several different machines in a central location for monitoring and review.</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 Monitoring numerous logs over an equally numerous number of routers, switches, and systems would be time consuming and impractical. Syslog helps solve this issue by forwarding those events to a centralized server.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 Traditionally, Syslog uses the UDP protocol on port 514 but can be configured to use any port. In addition, some devices will use TCP 1468 to send syslog data to get confirmed message delivery.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016EB89-6B44-907C-CD44-A4FFB85BD43E}"/>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188849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828800" y="6858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990599" y="677994"/>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524000" y="1752600"/>
            <a:ext cx="7238999" cy="4038600"/>
          </a:xfrm>
        </p:spPr>
        <p:txBody>
          <a:bodyPr>
            <a:noAutofit/>
          </a:bodyPr>
          <a:lstStyle/>
          <a:p>
            <a:pPr algn="l"/>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The syslog servers have the following components: Syslog listener, database, Management and filtering software.</a:t>
            </a:r>
          </a:p>
          <a:p>
            <a:pPr algn="l"/>
            <a:endParaRPr lang="en-US" sz="1600" b="1" i="0" dirty="0">
              <a:solidFill>
                <a:srgbClr val="27343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rgbClr val="273436"/>
                </a:solidFill>
                <a:latin typeface="Times New Roman" panose="02020603050405020304" pitchFamily="18" charset="0"/>
                <a:cs typeface="Times New Roman" panose="02020603050405020304" pitchFamily="18" charset="0"/>
              </a:rPr>
              <a:t> </a:t>
            </a:r>
            <a:r>
              <a:rPr lang="en-US" sz="1600" b="1" i="0" dirty="0">
                <a:solidFill>
                  <a:srgbClr val="273436"/>
                </a:solidFill>
                <a:effectLst/>
                <a:latin typeface="Times New Roman" panose="02020603050405020304" pitchFamily="18" charset="0"/>
                <a:cs typeface="Times New Roman" panose="02020603050405020304" pitchFamily="18" charset="0"/>
              </a:rPr>
              <a:t>Syslog Listener </a:t>
            </a:r>
            <a:r>
              <a:rPr lang="en-US" sz="1600" b="0" i="0" dirty="0">
                <a:solidFill>
                  <a:srgbClr val="273436"/>
                </a:solidFill>
                <a:effectLst/>
                <a:latin typeface="Times New Roman" panose="02020603050405020304" pitchFamily="18" charset="0"/>
                <a:cs typeface="Times New Roman" panose="02020603050405020304" pitchFamily="18" charset="0"/>
              </a:rPr>
              <a:t>: A Syslog server needs to receive messages sent over the network. A listener process gathers syslog data sent over UDP port 514 or TCP 1468.</a:t>
            </a:r>
          </a:p>
          <a:p>
            <a:pPr algn="l">
              <a:buFont typeface="Arial" panose="020B0604020202020204" pitchFamily="34" charset="0"/>
              <a:buChar char="•"/>
            </a:pPr>
            <a:r>
              <a:rPr lang="en-US" sz="1600" b="1" dirty="0">
                <a:solidFill>
                  <a:srgbClr val="273436"/>
                </a:solidFill>
                <a:latin typeface="Times New Roman" panose="02020603050405020304" pitchFamily="18" charset="0"/>
                <a:cs typeface="Times New Roman" panose="02020603050405020304" pitchFamily="18" charset="0"/>
              </a:rPr>
              <a:t> </a:t>
            </a:r>
            <a:r>
              <a:rPr lang="en-US" sz="1600" b="1" i="0" dirty="0">
                <a:solidFill>
                  <a:srgbClr val="273436"/>
                </a:solidFill>
                <a:effectLst/>
                <a:latin typeface="Times New Roman" panose="02020603050405020304" pitchFamily="18" charset="0"/>
                <a:cs typeface="Times New Roman" panose="02020603050405020304" pitchFamily="18" charset="0"/>
              </a:rPr>
              <a:t>Database</a:t>
            </a:r>
            <a:r>
              <a:rPr lang="en-US" sz="1600" b="0" i="0" dirty="0">
                <a:solidFill>
                  <a:srgbClr val="273436"/>
                </a:solidFill>
                <a:effectLst/>
                <a:latin typeface="Times New Roman" panose="02020603050405020304" pitchFamily="18" charset="0"/>
                <a:cs typeface="Times New Roman" panose="02020603050405020304" pitchFamily="18" charset="0"/>
              </a:rPr>
              <a:t>: A proper Syslog servers will use a database to store syslog data for quick retrieval.</a:t>
            </a:r>
          </a:p>
          <a:p>
            <a:pPr algn="l">
              <a:buFont typeface="Arial" panose="020B0604020202020204" pitchFamily="34" charset="0"/>
              <a:buChar char="•"/>
            </a:pPr>
            <a:r>
              <a:rPr lang="en-US" sz="1600" b="1" i="0" dirty="0">
                <a:solidFill>
                  <a:srgbClr val="273436"/>
                </a:solidFill>
                <a:effectLst/>
                <a:latin typeface="Times New Roman" panose="02020603050405020304" pitchFamily="18" charset="0"/>
                <a:cs typeface="Times New Roman" panose="02020603050405020304" pitchFamily="18" charset="0"/>
              </a:rPr>
              <a:t> Management and Filtering Software</a:t>
            </a:r>
            <a:r>
              <a:rPr lang="en-US" sz="1600" b="0" i="0" dirty="0">
                <a:solidFill>
                  <a:srgbClr val="273436"/>
                </a:solidFill>
                <a:effectLst/>
                <a:latin typeface="Times New Roman" panose="02020603050405020304" pitchFamily="18" charset="0"/>
                <a:cs typeface="Times New Roman" panose="02020603050405020304" pitchFamily="18" charset="0"/>
              </a:rPr>
              <a:t>: It is better that we use a syslog server that both automates part of the work, and makes it easy to filter and view important log messages.</a:t>
            </a:r>
          </a:p>
          <a:p>
            <a:pPr marL="342900" indent="-342900" algn="jus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4F64A03-B29B-0F89-AA90-743DEEFBC534}"/>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18223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632801" y="7620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104900" y="946792"/>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Objectives</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607663" y="1981200"/>
            <a:ext cx="6400800" cy="2772224"/>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1. Security</a:t>
            </a:r>
          </a:p>
          <a:p>
            <a:pPr algn="just"/>
            <a:r>
              <a:rPr lang="en-US" sz="2000" dirty="0">
                <a:solidFill>
                  <a:schemeClr val="tx1"/>
                </a:solidFill>
                <a:latin typeface="Times New Roman" panose="02020603050405020304" pitchFamily="18" charset="0"/>
                <a:cs typeface="Times New Roman" panose="02020603050405020304" pitchFamily="18" charset="0"/>
              </a:rPr>
              <a:t>2. Authentication</a:t>
            </a:r>
          </a:p>
          <a:p>
            <a:pPr algn="just"/>
            <a:r>
              <a:rPr lang="en-US" sz="2000" dirty="0">
                <a:solidFill>
                  <a:schemeClr val="tx1"/>
                </a:solidFill>
                <a:latin typeface="Times New Roman" panose="02020603050405020304" pitchFamily="18" charset="0"/>
                <a:cs typeface="Times New Roman" panose="02020603050405020304" pitchFamily="18" charset="0"/>
              </a:rPr>
              <a:t>3. System Monitoring</a:t>
            </a:r>
          </a:p>
          <a:p>
            <a:pPr algn="just"/>
            <a:r>
              <a:rPr lang="en-US" sz="2000" dirty="0">
                <a:solidFill>
                  <a:schemeClr val="tx1"/>
                </a:solidFill>
                <a:latin typeface="Times New Roman" panose="02020603050405020304" pitchFamily="18" charset="0"/>
                <a:cs typeface="Times New Roman" panose="02020603050405020304" pitchFamily="18" charset="0"/>
              </a:rPr>
              <a:t>4. Network Maintenance</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6C89426-91AF-93CA-6694-D42834E49D2B}"/>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33306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828800" y="6858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title"/>
          </p:nvPr>
        </p:nvSpPr>
        <p:spPr>
          <a:xfrm>
            <a:off x="685800" y="731837"/>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Roadmap</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idx="1"/>
          </p:nvPr>
        </p:nvSpPr>
        <p:spPr/>
        <p:txBody>
          <a:bodyPr>
            <a:noAutofit/>
          </a:bodyPr>
          <a:lstStyle/>
          <a:p>
            <a:pPr marL="0" indent="0">
              <a:lnSpc>
                <a:spcPct val="107000"/>
              </a:lnSpc>
              <a:spcAft>
                <a:spcPts val="800"/>
              </a:spcAft>
              <a:buNone/>
            </a:pPr>
            <a:r>
              <a:rPr lang="en-US" sz="1600" dirty="0">
                <a:solidFill>
                  <a:srgbClr val="050F3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E7040C-7C03-B100-B19D-7BDAE75CB8F1}"/>
              </a:ext>
            </a:extLst>
          </p:cNvPr>
          <p:cNvSpPr txBox="1"/>
          <p:nvPr/>
        </p:nvSpPr>
        <p:spPr>
          <a:xfrm>
            <a:off x="1323680" y="1720334"/>
            <a:ext cx="7620000" cy="4031873"/>
          </a:xfrm>
          <a:prstGeom prst="rect">
            <a:avLst/>
          </a:prstGeom>
          <a:noFill/>
        </p:spPr>
        <p:txBody>
          <a:bodyPr wrap="square" rtlCol="0">
            <a:spAutoFit/>
          </a:bodyPr>
          <a:lstStyle/>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We’ll start with the topology which will consist of minimum 10 networks with subnet 10.0.0.0</a:t>
            </a:r>
          </a:p>
          <a:p>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All networks will use IPv4 and dynamic IP addresses will be assigned using a DHCP server.</a:t>
            </a:r>
          </a:p>
          <a:p>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One mini data center, web server and DNS server will also be included in the network.</a:t>
            </a:r>
          </a:p>
          <a:p>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The routing will be done using RIP protocol.</a:t>
            </a:r>
          </a:p>
          <a:p>
            <a:pPr marL="285750" indent="-285750">
              <a:buFont typeface="Wingdings" panose="05000000000000000000" pitchFamily="2" charset="2"/>
              <a:buChar char="à"/>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Finally a sys log server will be added to the network and configured , so that log messages from all the devices in the network like routers, switches, PCs etc. can be collected at a central location for monitoring and review. </a:t>
            </a:r>
          </a:p>
          <a:p>
            <a:pPr marL="285750" indent="-285750">
              <a:buFont typeface="Wingdings" panose="05000000000000000000" pitchFamily="2" charset="2"/>
              <a:buChar char="à"/>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endParaRPr lang="en-IN" sz="16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C14EED0-5E1B-BA8B-EFEA-B7C69FD0A016}"/>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125360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632801" y="7620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104900" y="946792"/>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Conclusion</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607662" y="1981200"/>
            <a:ext cx="7307737" cy="2971800"/>
          </a:xfrm>
        </p:spPr>
        <p:txBody>
          <a:bodyPr>
            <a:noAutofit/>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Understanding what is going on in your network environment is crucial to health of your system. Using a syslog server enables you to send event messages and multiple logs from your network devices to a centralized unit.</a:t>
            </a:r>
          </a:p>
          <a:p>
            <a:pPr algn="just"/>
            <a:r>
              <a:rPr lang="en-US" sz="1600" dirty="0">
                <a:solidFill>
                  <a:srgbClr val="333333"/>
                </a:solidFill>
                <a:latin typeface="Times New Roman" panose="02020603050405020304" pitchFamily="18" charset="0"/>
                <a:cs typeface="Times New Roman" panose="02020603050405020304" pitchFamily="18" charset="0"/>
              </a:rPr>
              <a:t>Using a sys log server has many advantages like reduced downtime, easy to troubleshoot errors, alerting etc. and thus a good option for monitoring the network health.</a:t>
            </a:r>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DE2C418-2DE6-73C9-14EF-4F33B04167A8}"/>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351229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4" descr="innovative Projects - Home | Faceboo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102" name="AutoShape 6" descr="innovative Projects - Home | Faceboo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TextBox 1"/>
          <p:cNvSpPr txBox="1"/>
          <p:nvPr/>
        </p:nvSpPr>
        <p:spPr>
          <a:xfrm>
            <a:off x="1632801" y="762000"/>
            <a:ext cx="6847656" cy="769441"/>
          </a:xfrm>
          <a:prstGeom prst="rect">
            <a:avLst/>
          </a:prstGeom>
          <a:noFill/>
        </p:spPr>
        <p:txBody>
          <a:bodyPr wrap="square">
            <a:spAutoFit/>
          </a:bodyPr>
          <a:lstStyle/>
          <a:p>
            <a:r>
              <a:rPr lang="en-US" sz="2400" dirty="0"/>
              <a:t> </a:t>
            </a:r>
          </a:p>
          <a:p>
            <a:endParaRPr lang="en-US" sz="2000" dirty="0"/>
          </a:p>
        </p:txBody>
      </p:sp>
      <p:grpSp>
        <p:nvGrpSpPr>
          <p:cNvPr id="4104" name="Group 6"/>
          <p:cNvGrpSpPr>
            <a:grpSpLocks/>
          </p:cNvGrpSpPr>
          <p:nvPr/>
        </p:nvGrpSpPr>
        <p:grpSpPr bwMode="auto">
          <a:xfrm>
            <a:off x="0" y="0"/>
            <a:ext cx="9144000" cy="6858000"/>
            <a:chOff x="0" y="0"/>
            <a:chExt cx="9144000" cy="6858000"/>
          </a:xfrm>
        </p:grpSpPr>
        <p:sp>
          <p:nvSpPr>
            <p:cNvPr id="8" name="Rectangle 7"/>
            <p:cNvSpPr/>
            <p:nvPr/>
          </p:nvSpPr>
          <p:spPr>
            <a:xfrm>
              <a:off x="0" y="0"/>
              <a:ext cx="1066800" cy="563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a:p>
          </p:txBody>
        </p:sp>
        <p:sp>
          <p:nvSpPr>
            <p:cNvPr id="9" name="Rectangle 8"/>
            <p:cNvSpPr/>
            <p:nvPr/>
          </p:nvSpPr>
          <p:spPr>
            <a:xfrm>
              <a:off x="0" y="5638800"/>
              <a:ext cx="9144000" cy="1219200"/>
            </a:xfrm>
            <a:prstGeom prst="rect">
              <a:avLst/>
            </a:prstGeom>
            <a:solidFill>
              <a:srgbClr val="FFD85B"/>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0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DAYANANDA SAGAR COLLEGE OF ENGINEERING</a:t>
              </a:r>
            </a:p>
            <a:p>
              <a:pPr marL="342900" lvl="0" indent="-342900" algn="ctr" eaLnBrk="1" fontAlgn="auto" hangingPunct="1">
                <a:spcBef>
                  <a:spcPct val="20000"/>
                </a:spcBef>
                <a:spcAft>
                  <a:spcPts val="0"/>
                </a:spcAft>
                <a:defRPr/>
              </a:pPr>
              <a:r>
                <a:rPr lang="en-US" b="1" dirty="0">
                  <a:solidFill>
                    <a:prstClr val="black"/>
                  </a:solidFill>
                </a:rPr>
                <a:t>Department of Computer Science &amp; Engineering</a:t>
              </a:r>
            </a:p>
            <a:p>
              <a:pPr algn="ctr" eaLnBrk="1" hangingPunct="1">
                <a:defRPr/>
              </a:pPr>
              <a:endParaRPr lang="en-US" sz="2200" b="1" dirty="0">
                <a:solidFill>
                  <a:schemeClr val="tx1"/>
                </a:solidFill>
                <a:latin typeface="Times New Roman" pitchFamily="18" charset="0"/>
                <a:cs typeface="Times New Roman" pitchFamily="18" charset="0"/>
              </a:endParaRPr>
            </a:p>
          </p:txBody>
        </p:sp>
        <p:pic>
          <p:nvPicPr>
            <p:cNvPr id="4107" name="Picture 9" descr="https://dscasc-technicaltalk.herokuapp.com/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itle 3">
            <a:extLst>
              <a:ext uri="{FF2B5EF4-FFF2-40B4-BE49-F238E27FC236}">
                <a16:creationId xmlns:a16="http://schemas.microsoft.com/office/drawing/2014/main" id="{183DEEB6-1C92-5263-A386-F39F16B4F086}"/>
              </a:ext>
            </a:extLst>
          </p:cNvPr>
          <p:cNvSpPr>
            <a:spLocks noGrp="1"/>
          </p:cNvSpPr>
          <p:nvPr>
            <p:ph type="ctrTitle"/>
          </p:nvPr>
        </p:nvSpPr>
        <p:spPr>
          <a:xfrm>
            <a:off x="1172851" y="2405063"/>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THANK YOU !</a:t>
            </a:r>
            <a:br>
              <a:rPr lang="en-US" dirty="0"/>
            </a:br>
            <a:br>
              <a:rPr lang="en-IN" sz="4400" dirty="0">
                <a:latin typeface="Times New Roman" panose="02020603050405020304" pitchFamily="18"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87A31061-1538-F8E5-D9E3-CE83173227FA}"/>
              </a:ext>
            </a:extLst>
          </p:cNvPr>
          <p:cNvSpPr>
            <a:spLocks noGrp="1"/>
          </p:cNvSpPr>
          <p:nvPr>
            <p:ph type="subTitle" idx="1"/>
          </p:nvPr>
        </p:nvSpPr>
        <p:spPr>
          <a:xfrm>
            <a:off x="1607662" y="1981200"/>
            <a:ext cx="7307737" cy="2971800"/>
          </a:xfrm>
        </p:spPr>
        <p:txBody>
          <a:bodyPr>
            <a:noAutofit/>
          </a:bodyPr>
          <a:lstStyle/>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5E3B3A6-A114-B17C-AB06-6759CF8B16C8}"/>
              </a:ext>
            </a:extLst>
          </p:cNvPr>
          <p:cNvSpPr>
            <a:spLocks noGrp="1"/>
          </p:cNvSpPr>
          <p:nvPr>
            <p:ph type="ftr" sz="quarter" idx="11"/>
          </p:nvPr>
        </p:nvSpPr>
        <p:spPr/>
        <p:txBody>
          <a:bodyPr/>
          <a:lstStyle/>
          <a:p>
            <a:r>
              <a:rPr lang="en-US"/>
              <a:t>Department of CSE-DSCE 2022</a:t>
            </a:r>
          </a:p>
        </p:txBody>
      </p:sp>
    </p:spTree>
    <p:extLst>
      <p:ext uri="{BB962C8B-B14F-4D97-AF65-F5344CB8AC3E}">
        <p14:creationId xmlns:p14="http://schemas.microsoft.com/office/powerpoint/2010/main" val="21155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691</Words>
  <Application>Microsoft Office PowerPoint</Application>
  <PresentationFormat>On-screen Show (4:3)</PresentationFormat>
  <Paragraphs>90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Project Title :  Design, simulate and analysis of sys log server </vt:lpstr>
      <vt:lpstr>Contents  </vt:lpstr>
      <vt:lpstr>Introduction  </vt:lpstr>
      <vt:lpstr>Introduction  </vt:lpstr>
      <vt:lpstr>Objectives  </vt:lpstr>
      <vt:lpstr>Roadmap  </vt:lpstr>
      <vt:lpstr>Conclusion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Amutha</dc:creator>
  <cp:lastModifiedBy>Madhulika Singh</cp:lastModifiedBy>
  <cp:revision>3</cp:revision>
  <dcterms:created xsi:type="dcterms:W3CDTF">2006-08-16T00:00:00Z</dcterms:created>
  <dcterms:modified xsi:type="dcterms:W3CDTF">2022-12-06T18:00:04Z</dcterms:modified>
</cp:coreProperties>
</file>