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3" r:id="rId13"/>
    <p:sldId id="2146847064" r:id="rId14"/>
    <p:sldId id="2146847065" r:id="rId15"/>
    <p:sldId id="2146847066" r:id="rId16"/>
    <p:sldId id="2146847067" r:id="rId17"/>
    <p:sldId id="268" r:id="rId18"/>
    <p:sldId id="2146847055" r:id="rId19"/>
    <p:sldId id="269" r:id="rId20"/>
    <p:sldId id="2146847059" r:id="rId21"/>
    <p:sldId id="2146847060" r:id="rId22"/>
    <p:sldId id="2146847061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ivamb/machine-predictive-maintenance-classific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Predictive Maintenance of Industrial Machinery using IBM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AutoAI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2427" y="4586365"/>
            <a:ext cx="889528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VISHAL NEGI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COLLEGE : MAHARAJA SURAJMAL INSTITUTE OF TECHHNOLOGY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DEPARTMENT: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EE8F3-57A8-4890-AE23-6E42AAF96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FBA8F9-9C69-66DB-1318-5C90F2D5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FA844-1921-76C6-99AD-C7B00197E74F}"/>
              </a:ext>
            </a:extLst>
          </p:cNvPr>
          <p:cNvSpPr txBox="1"/>
          <p:nvPr/>
        </p:nvSpPr>
        <p:spPr>
          <a:xfrm>
            <a:off x="737420" y="1329955"/>
            <a:ext cx="867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FEATURE IMPORTANCE </a:t>
            </a:r>
            <a:r>
              <a:rPr lang="en-IN" sz="2800" dirty="0"/>
              <a:t>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E40E68-8B64-28A7-79DB-30D0F5D85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09" y="1950678"/>
            <a:ext cx="9560965" cy="4673600"/>
          </a:xfrm>
        </p:spPr>
      </p:pic>
    </p:spTree>
    <p:extLst>
      <p:ext uri="{BB962C8B-B14F-4D97-AF65-F5344CB8AC3E}">
        <p14:creationId xmlns:p14="http://schemas.microsoft.com/office/powerpoint/2010/main" val="22117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FDE2D-1DED-15B6-56CB-D3D742733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70906-8F78-0BCB-B7F3-52CAD7A2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E6816-5D79-7DE4-8265-ED1D08FA1D82}"/>
              </a:ext>
            </a:extLst>
          </p:cNvPr>
          <p:cNvSpPr txBox="1"/>
          <p:nvPr/>
        </p:nvSpPr>
        <p:spPr>
          <a:xfrm>
            <a:off x="737420" y="1329955"/>
            <a:ext cx="867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HIGH PRECISION AND RECALL</a:t>
            </a:r>
            <a:r>
              <a:rPr lang="en-IN" sz="2800" dirty="0"/>
              <a:t>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FF1DEE-8DB2-0B63-888B-3DB215800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934" y="2107995"/>
            <a:ext cx="9130796" cy="4673600"/>
          </a:xfrm>
        </p:spPr>
      </p:pic>
    </p:spTree>
    <p:extLst>
      <p:ext uri="{BB962C8B-B14F-4D97-AF65-F5344CB8AC3E}">
        <p14:creationId xmlns:p14="http://schemas.microsoft.com/office/powerpoint/2010/main" val="145645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E5DCA-DA78-D7C4-8B00-FCCE2F2A4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F04D7A-F7C4-7689-1979-8783CCF3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25CDC-97F9-BC37-9A33-240A1DAC9A63}"/>
              </a:ext>
            </a:extLst>
          </p:cNvPr>
          <p:cNvSpPr txBox="1"/>
          <p:nvPr/>
        </p:nvSpPr>
        <p:spPr>
          <a:xfrm>
            <a:off x="737420" y="1329955"/>
            <a:ext cx="867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DEPLOYMENT </a:t>
            </a:r>
            <a:r>
              <a:rPr lang="en-IN" sz="2800" dirty="0"/>
              <a:t>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E8B12B-AE0C-2FA2-24B9-03138CDF1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420" y="1950678"/>
            <a:ext cx="9350477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5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69C8D-F92B-D57D-1804-726C85CD4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03F69A-D06E-D95C-2CA6-DDA8E3D3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64A5B-9D4E-147E-1D8A-725BCC67A9EA}"/>
              </a:ext>
            </a:extLst>
          </p:cNvPr>
          <p:cNvSpPr txBox="1"/>
          <p:nvPr/>
        </p:nvSpPr>
        <p:spPr>
          <a:xfrm>
            <a:off x="737420" y="1329955"/>
            <a:ext cx="867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Model testing </a:t>
            </a:r>
            <a:r>
              <a:rPr lang="en-IN" sz="2800" dirty="0"/>
              <a:t>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F58A10-CE17-BA4D-B78F-5AEFBC7D4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290" y="1853175"/>
            <a:ext cx="898713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9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81AB27B-E1FC-2717-77B2-F1492F22C3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3037" y="2309693"/>
            <a:ext cx="1157147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achieved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99.7% accuracy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predicting machine failures.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failure types were perfectly classified.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strong potential for industrial predictive maintenance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34BD5-1EDA-AC21-6675-DDB35F0C9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55" y="2861657"/>
            <a:ext cx="658571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more data for rare failure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with real-time IoT sensor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Explainable AI for maintenance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70550B-24AA-01E4-54D1-6CDCFD4554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0693"/>
            <a:ext cx="691727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Dataset: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Predictive Maintenance Dataset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 articles on predictive maintenance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742898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9BBDEB8-7BED-3CC0-E549-1B2BED6B56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8A77418-E51A-469F-62C3-798447B6E0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E270-5E9D-FC47-B121-135B833E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59" t="37102" r="-1189" b="30353"/>
          <a:stretch>
            <a:fillRect/>
          </a:stretch>
        </p:blipFill>
        <p:spPr>
          <a:xfrm>
            <a:off x="355048" y="1908160"/>
            <a:ext cx="9329725" cy="484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5B9AA2-2169-CBBB-1ABC-FAF6B4229DA9}"/>
              </a:ext>
            </a:extLst>
          </p:cNvPr>
          <p:cNvSpPr txBox="1"/>
          <p:nvPr/>
        </p:nvSpPr>
        <p:spPr>
          <a:xfrm>
            <a:off x="581192" y="1356852"/>
            <a:ext cx="741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374A9-50E3-3BA5-2F71-1ECF95ED80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9" t="36943" r="1691" b="28717"/>
          <a:stretch>
            <a:fillRect/>
          </a:stretch>
        </p:blipFill>
        <p:spPr>
          <a:xfrm>
            <a:off x="581191" y="1747142"/>
            <a:ext cx="8965931" cy="4673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36BF61-E112-775E-0AE4-618B2E04DFD9}"/>
              </a:ext>
            </a:extLst>
          </p:cNvPr>
          <p:cNvSpPr txBox="1"/>
          <p:nvPr/>
        </p:nvSpPr>
        <p:spPr>
          <a:xfrm>
            <a:off x="668594" y="1232452"/>
            <a:ext cx="7325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120BA-8E66-6C3D-779B-8EB15D324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60" t="36989" r="730" b="29475"/>
          <a:stretch>
            <a:fillRect/>
          </a:stretch>
        </p:blipFill>
        <p:spPr>
          <a:xfrm>
            <a:off x="914400" y="1720645"/>
            <a:ext cx="9163665" cy="4729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633CA1-61A4-F404-30BE-FF36A4E56A3C}"/>
              </a:ext>
            </a:extLst>
          </p:cNvPr>
          <p:cNvSpPr txBox="1"/>
          <p:nvPr/>
        </p:nvSpPr>
        <p:spPr>
          <a:xfrm>
            <a:off x="1071716" y="1232452"/>
            <a:ext cx="553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certificate(RAG LAB)</a:t>
            </a:r>
          </a:p>
        </p:txBody>
      </p:sp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3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industries, unexpected equipment failures lead to costly downtime, repair expenses, and safety hazards. Predictive maintenance aims to forecast failures before they occur, allowing proactive servicing.</a:t>
            </a:r>
            <a:br>
              <a:rPr lang="en-US" sz="2800" dirty="0"/>
            </a:br>
            <a:r>
              <a:rPr lang="en-US" sz="2800" dirty="0"/>
              <a:t>This project develops a machine learning model to classify the type of machinery failure based on sensor readings, enabling maintenance teams to take timely action.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62B7283-E02A-F43D-D0A1-5F3CD45C3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22" y="1997840"/>
            <a:ext cx="1051068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train a multi-class classification model that predicts the failure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the model on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Maintenance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Kaggle.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Data preprocessing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     Feature Engineering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Model Selection and Tuning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the best pipeline as a REST API on IBM Cloud for industrial use.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/>
              <a:t>System Requirements:</a:t>
            </a:r>
            <a:endParaRPr lang="en-IN" sz="1800" dirty="0"/>
          </a:p>
          <a:p>
            <a:r>
              <a:rPr lang="en-IN" sz="1800" dirty="0"/>
              <a:t>IBM Cloud Lite account</a:t>
            </a:r>
          </a:p>
          <a:p>
            <a:r>
              <a:rPr lang="en-IN" sz="1800" dirty="0" err="1"/>
              <a:t>AutoAI</a:t>
            </a:r>
            <a:r>
              <a:rPr lang="en-IN" sz="1800" dirty="0"/>
              <a:t> service</a:t>
            </a:r>
          </a:p>
          <a:p>
            <a:r>
              <a:rPr lang="en-IN" sz="1800" dirty="0"/>
              <a:t>Predictive Maintenance Dataset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Steps:</a:t>
            </a:r>
          </a:p>
          <a:p>
            <a:pPr marL="342900" indent="-342900">
              <a:buFont typeface="+mj-lt"/>
              <a:buAutoNum type="arabicPeriod"/>
            </a:pPr>
            <a:endParaRPr lang="en-IN" sz="1800" dirty="0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9B96A6-C1B2-54D0-8429-942B2A26B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93" y="4494914"/>
            <a:ext cx="6173228" cy="212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4572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  <a:tabLst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best model &amp; deploy to cloud.</a:t>
            </a:r>
          </a:p>
          <a:p>
            <a:pPr marL="342900" marR="0" lvl="0" indent="-342900" defTabSz="4572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  <a:tabLst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Upload dataset to IBM Cloud.</a:t>
            </a:r>
          </a:p>
          <a:p>
            <a:pPr marL="342900" marR="0" lvl="0" indent="-342900" defTabSz="4572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  <a:tabLst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Launch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AutoAI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experiment.</a:t>
            </a:r>
          </a:p>
          <a:p>
            <a:pPr marL="342900" marR="0" lvl="0" indent="-342900" defTabSz="4572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  <a:tabLst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multi-class classification with Failure Type as target.</a:t>
            </a:r>
          </a:p>
          <a:p>
            <a:pPr marL="342900" marR="0" lvl="0" indent="-342900" defTabSz="4572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  <a:tabLst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AutoAI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builds and tests multiple pipelines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 txBox="1">
            <a:spLocks/>
          </p:cNvSpPr>
          <p:nvPr/>
        </p:nvSpPr>
        <p:spPr>
          <a:xfrm>
            <a:off x="581192" y="1302026"/>
            <a:ext cx="11029615" cy="467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0718091-70BC-3066-2CC6-314226A33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20" y="2484526"/>
            <a:ext cx="895097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Algorithm: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Batched Tree Ensemble Classifier (Snap Random Forest Classifier)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(Holdout):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99.7%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Deployed as REST API on IBM Cloud for real-time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Enhancements Used: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HPO-1, HPO-2, Feature Engineering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C249DA-E14A-6584-1BE5-8A4F6A8EE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694" y="1950679"/>
            <a:ext cx="9209064" cy="467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E7AC18-E102-27EA-4225-BFBA3FFBCA75}"/>
              </a:ext>
            </a:extLst>
          </p:cNvPr>
          <p:cNvSpPr txBox="1"/>
          <p:nvPr/>
        </p:nvSpPr>
        <p:spPr>
          <a:xfrm>
            <a:off x="737420" y="1329955"/>
            <a:ext cx="867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MODEL TRAINING  </a:t>
            </a:r>
            <a:r>
              <a:rPr lang="en-IN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4129A-B251-CC66-3F7C-369E735BE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63BED1-3592-2F86-F5E4-EB041B29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45264-2873-DFE4-D841-1E250BF5B3A6}"/>
              </a:ext>
            </a:extLst>
          </p:cNvPr>
          <p:cNvSpPr txBox="1"/>
          <p:nvPr/>
        </p:nvSpPr>
        <p:spPr>
          <a:xfrm>
            <a:off x="737420" y="1329955"/>
            <a:ext cx="867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MODEL </a:t>
            </a:r>
            <a:r>
              <a:rPr lang="en-IN" sz="2800" dirty="0"/>
              <a:t>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97DD26-59C7-F717-D7E5-33C7250EA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132" b="6154"/>
          <a:stretch>
            <a:fillRect/>
          </a:stretch>
        </p:blipFill>
        <p:spPr>
          <a:xfrm>
            <a:off x="1400915" y="2290916"/>
            <a:ext cx="8308622" cy="406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18380-F11E-4ADE-3EFB-1E460806A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1233ED-4441-5888-DF4A-C850545F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EC41D-C13B-3F3F-876B-01B45AB5957C}"/>
              </a:ext>
            </a:extLst>
          </p:cNvPr>
          <p:cNvSpPr txBox="1"/>
          <p:nvPr/>
        </p:nvSpPr>
        <p:spPr>
          <a:xfrm>
            <a:off x="737420" y="1329955"/>
            <a:ext cx="867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CONFUSION MATRIX </a:t>
            </a:r>
            <a:r>
              <a:rPr lang="en-IN" sz="2800" dirty="0"/>
              <a:t>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3D36422-54E1-FC87-10E9-9B5EDCC56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80469" y="1950678"/>
            <a:ext cx="9492564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7857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52</TotalTime>
  <Words>413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Predictive Maintenance of Industrial Machinery using IBM AutoAI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Vishal Negi</cp:lastModifiedBy>
  <cp:revision>25</cp:revision>
  <dcterms:created xsi:type="dcterms:W3CDTF">2021-05-26T16:50:10Z</dcterms:created>
  <dcterms:modified xsi:type="dcterms:W3CDTF">2025-08-04T07:48:41Z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