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Condense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WKb+9flINuPx9QGYwNPusXhnC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Condensed-bold.fntdata"/><Relationship Id="rId12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Condensed-boldItalic.fntdata"/><Relationship Id="rId14" Type="http://schemas.openxmlformats.org/officeDocument/2006/relationships/font" Target="fonts/RobotoCondensed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7f6ee6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27f6ee6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7f6ee6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027f6ee6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27f6ee6d7_0_3"/>
          <p:cNvSpPr txBox="1"/>
          <p:nvPr>
            <p:ph type="ctrTitle"/>
          </p:nvPr>
        </p:nvSpPr>
        <p:spPr>
          <a:xfrm>
            <a:off x="248775" y="141650"/>
            <a:ext cx="5990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latin typeface="Roboto Condensed"/>
                <a:ea typeface="Roboto Condensed"/>
                <a:cs typeface="Roboto Condensed"/>
                <a:sym typeface="Roboto Condensed"/>
              </a:rPr>
              <a:t>Ethically Compliant Sequential Decision Making</a:t>
            </a:r>
            <a:endParaRPr b="1" sz="2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" name="Google Shape;55;g1027f6ee6d7_0_3"/>
          <p:cNvSpPr txBox="1"/>
          <p:nvPr>
            <p:ph idx="1" type="subTitle"/>
          </p:nvPr>
        </p:nvSpPr>
        <p:spPr>
          <a:xfrm>
            <a:off x="311700" y="677025"/>
            <a:ext cx="4440300" cy="120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 u="sng">
                <a:latin typeface="Roboto Condensed"/>
                <a:ea typeface="Roboto Condensed"/>
                <a:cs typeface="Roboto Condensed"/>
                <a:sym typeface="Roboto Condensed"/>
              </a:rPr>
              <a:t>Overview:</a:t>
            </a: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 Building ethically compliant autonomous systems that optimize completing a task while following an ethical framework.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g1027f6ee6d7_0_3"/>
          <p:cNvSpPr txBox="1"/>
          <p:nvPr>
            <p:ph idx="1" type="subTitle"/>
          </p:nvPr>
        </p:nvSpPr>
        <p:spPr>
          <a:xfrm>
            <a:off x="311700" y="2094673"/>
            <a:ext cx="4440300" cy="1491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7368"/>
              <a:buNone/>
            </a:pPr>
            <a:r>
              <a:rPr b="1" lang="en" sz="1900" u="sng">
                <a:latin typeface="Roboto Condensed"/>
                <a:ea typeface="Roboto Condensed"/>
                <a:cs typeface="Roboto Condensed"/>
                <a:sym typeface="Roboto Condensed"/>
              </a:rPr>
              <a:t>Why should AI be ethically compliant?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02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A society is governed by ethics.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02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Since AI is being used instead of humans in some high stakes domains, it is of importance that the models are ethically compliant.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" name="Google Shape;57;g1027f6ee6d7_0_3"/>
          <p:cNvSpPr txBox="1"/>
          <p:nvPr>
            <p:ph idx="1" type="subTitle"/>
          </p:nvPr>
        </p:nvSpPr>
        <p:spPr>
          <a:xfrm>
            <a:off x="311700" y="3864000"/>
            <a:ext cx="4440300" cy="1128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 u="sng">
                <a:latin typeface="Roboto Condensed"/>
                <a:ea typeface="Roboto Condensed"/>
                <a:cs typeface="Roboto Condensed"/>
                <a:sym typeface="Roboto Condensed"/>
              </a:rPr>
              <a:t>Existing Work: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Bottom-up approaches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Top-down approaches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" name="Google Shape;58;g1027f6ee6d7_0_3"/>
          <p:cNvSpPr txBox="1"/>
          <p:nvPr>
            <p:ph idx="1" type="subTitle"/>
          </p:nvPr>
        </p:nvSpPr>
        <p:spPr>
          <a:xfrm>
            <a:off x="4956000" y="677025"/>
            <a:ext cx="3936000" cy="1491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317"/>
              <a:buNone/>
            </a:pPr>
            <a:r>
              <a:rPr b="1" lang="en" sz="1900" u="sng">
                <a:latin typeface="Roboto Condensed"/>
                <a:ea typeface="Roboto Condensed"/>
                <a:cs typeface="Roboto Condensed"/>
                <a:sym typeface="Roboto Condensed"/>
              </a:rPr>
              <a:t>Approach:</a:t>
            </a: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02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AutoNum type="alphaLcParenBoth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Decision-Making Model: (Input: MDP)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02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AutoNum type="alphaLcParenBoth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Ethical Context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023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AutoNum type="alphaLcParenBoth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Moral Principle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317"/>
              <a:buNone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Output: Optimal moral policy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g1027f6ee6d7_0_3"/>
          <p:cNvSpPr txBox="1"/>
          <p:nvPr>
            <p:ph idx="1" type="subTitle"/>
          </p:nvPr>
        </p:nvSpPr>
        <p:spPr>
          <a:xfrm>
            <a:off x="4956000" y="2368625"/>
            <a:ext cx="3936000" cy="1893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3374"/>
              <a:buNone/>
            </a:pPr>
            <a:r>
              <a:rPr b="1" lang="en" sz="1900" u="sng">
                <a:latin typeface="Roboto Condensed"/>
                <a:ea typeface="Roboto Condensed"/>
                <a:cs typeface="Roboto Condensed"/>
                <a:sym typeface="Roboto Condensed"/>
              </a:rPr>
              <a:t>Positives:</a:t>
            </a: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115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3 ethical frameworks (Divine Command Theory, Prima Facie Duties, Virtue Ethics)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115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Experimentation - Autonomous Driving, Planning and Robotics Experts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115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Ethical Impact Statement</a:t>
            </a:r>
            <a:endParaRPr b="1"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115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Condensed"/>
              <a:buChar char="●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Github - modular framework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" name="Google Shape;60;g1027f6ee6d7_0_3"/>
          <p:cNvSpPr txBox="1"/>
          <p:nvPr>
            <p:ph idx="1" type="subTitle"/>
          </p:nvPr>
        </p:nvSpPr>
        <p:spPr>
          <a:xfrm>
            <a:off x="4956000" y="4449025"/>
            <a:ext cx="3936000" cy="543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3374"/>
              <a:buNone/>
            </a:pPr>
            <a:r>
              <a:rPr b="1" lang="en" sz="1900" u="sng">
                <a:latin typeface="Roboto Condensed"/>
                <a:ea typeface="Roboto Condensed"/>
                <a:cs typeface="Roboto Condensed"/>
                <a:sym typeface="Roboto Condensed"/>
              </a:rPr>
              <a:t>Negatives:</a:t>
            </a:r>
            <a:r>
              <a:rPr b="1" lang="en" sz="19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495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166"/>
              <a:buFont typeface="Roboto Condensed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 could have been more elaborate.</a:t>
            </a:r>
            <a:endParaRPr sz="1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1027f6ee6d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75" y="320800"/>
            <a:ext cx="4228401" cy="18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027f6ee6d7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37085"/>
            <a:ext cx="4228400" cy="19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027f6ee6d7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482938"/>
            <a:ext cx="6400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