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2308" autoAdjust="0"/>
  </p:normalViewPr>
  <p:slideViewPr>
    <p:cSldViewPr>
      <p:cViewPr varScale="1">
        <p:scale>
          <a:sx n="84" d="100"/>
          <a:sy n="84" d="100"/>
        </p:scale>
        <p:origin x="11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2D3ED-7621-4024-A053-3C7C95EF859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74AB-8831-484E-ADC7-47D7E961E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4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274AB-8831-484E-ADC7-47D7E961E2F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2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324" y="78993"/>
            <a:ext cx="3705351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175" y="1196593"/>
            <a:ext cx="7950834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099" y="1501028"/>
            <a:ext cx="6795134" cy="13938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75"/>
              </a:spcBef>
            </a:pPr>
            <a:r>
              <a:rPr sz="5400" dirty="0"/>
              <a:t>Capstone</a:t>
            </a:r>
            <a:r>
              <a:rPr sz="5400" spc="10" dirty="0"/>
              <a:t> </a:t>
            </a:r>
            <a:r>
              <a:rPr sz="5400" spc="-5" dirty="0"/>
              <a:t>Project</a:t>
            </a:r>
            <a:endParaRPr sz="5400"/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202020"/>
                </a:solidFill>
              </a:rPr>
              <a:t>Netflix</a:t>
            </a:r>
            <a:r>
              <a:rPr sz="2400" spc="10" dirty="0">
                <a:solidFill>
                  <a:srgbClr val="202020"/>
                </a:solidFill>
              </a:rPr>
              <a:t> </a:t>
            </a:r>
            <a:r>
              <a:rPr sz="2400" dirty="0">
                <a:solidFill>
                  <a:srgbClr val="202020"/>
                </a:solidFill>
              </a:rPr>
              <a:t>Movies</a:t>
            </a:r>
            <a:r>
              <a:rPr sz="2400" spc="30" dirty="0">
                <a:solidFill>
                  <a:srgbClr val="202020"/>
                </a:solidFill>
              </a:rPr>
              <a:t> </a:t>
            </a:r>
            <a:r>
              <a:rPr sz="2400" dirty="0">
                <a:solidFill>
                  <a:srgbClr val="202020"/>
                </a:solidFill>
              </a:rPr>
              <a:t>and</a:t>
            </a:r>
            <a:r>
              <a:rPr sz="2400" spc="-10" dirty="0">
                <a:solidFill>
                  <a:srgbClr val="202020"/>
                </a:solidFill>
              </a:rPr>
              <a:t> </a:t>
            </a:r>
            <a:r>
              <a:rPr sz="2400" dirty="0">
                <a:solidFill>
                  <a:srgbClr val="202020"/>
                </a:solidFill>
              </a:rPr>
              <a:t>Tv</a:t>
            </a:r>
            <a:r>
              <a:rPr sz="2400" spc="-5" dirty="0">
                <a:solidFill>
                  <a:srgbClr val="202020"/>
                </a:solidFill>
              </a:rPr>
              <a:t> Shows</a:t>
            </a:r>
            <a:r>
              <a:rPr sz="2400" spc="10" dirty="0">
                <a:solidFill>
                  <a:srgbClr val="202020"/>
                </a:solidFill>
              </a:rPr>
              <a:t> </a:t>
            </a:r>
            <a:r>
              <a:rPr sz="2400" spc="-5" dirty="0">
                <a:solidFill>
                  <a:srgbClr val="202020"/>
                </a:solidFill>
              </a:rPr>
              <a:t>Clustering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89454" y="3398234"/>
            <a:ext cx="4347845" cy="5746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375"/>
              </a:spcBef>
            </a:pPr>
            <a:r>
              <a:rPr lang="en-IN" b="1" spc="-5" dirty="0">
                <a:solidFill>
                  <a:srgbClr val="124F5C"/>
                </a:solidFill>
                <a:latin typeface="Verdana"/>
                <a:cs typeface="Verdana"/>
              </a:rPr>
              <a:t>Vishal Mahadev Potdar</a:t>
            </a:r>
            <a:endParaRPr sz="18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lang="en-IN" sz="1400" b="1" spc="-5" dirty="0">
                <a:solidFill>
                  <a:srgbClr val="124F5C"/>
                </a:solidFill>
                <a:latin typeface="Verdana"/>
                <a:cs typeface="Verdana"/>
              </a:rPr>
              <a:t>potdar15v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gmail.com/+91</a:t>
            </a:r>
            <a:r>
              <a:rPr lang="en-IN" sz="1400" b="1" spc="-5" dirty="0">
                <a:solidFill>
                  <a:srgbClr val="124F5C"/>
                </a:solidFill>
                <a:latin typeface="Verdana"/>
                <a:cs typeface="Verdana"/>
              </a:rPr>
              <a:t>9172710445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Exploratory</a:t>
            </a:r>
            <a:r>
              <a:rPr spc="60" dirty="0"/>
              <a:t> </a:t>
            </a:r>
            <a:r>
              <a:rPr spc="-10" dirty="0"/>
              <a:t>Data</a:t>
            </a:r>
            <a:r>
              <a:rPr spc="5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956" y="1603035"/>
            <a:ext cx="240665" cy="194500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10000"/>
                </a:solidFill>
                <a:latin typeface="Verdana"/>
                <a:cs typeface="Verdana"/>
              </a:rPr>
              <a:t>Univariate</a:t>
            </a:r>
            <a:r>
              <a:rPr sz="1400" b="1" spc="-5" dirty="0">
                <a:solidFill>
                  <a:srgbClr val="310000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10000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55" y="573023"/>
            <a:ext cx="7638288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" y="1670017"/>
            <a:ext cx="240665" cy="1807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Bivariate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2052" y="2230323"/>
            <a:ext cx="287147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4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sz="1400" b="1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movies</a:t>
            </a:r>
            <a:r>
              <a:rPr sz="1400" b="1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(69.14%)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z="14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TV</a:t>
            </a:r>
            <a:r>
              <a:rPr sz="14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shows</a:t>
            </a:r>
            <a:r>
              <a:rPr sz="1400" b="1" spc="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(30.86%).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180" y="1149603"/>
            <a:ext cx="2870199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" y="1670017"/>
            <a:ext cx="240665" cy="1807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Bivariate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958" y="1861185"/>
            <a:ext cx="319659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majority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movies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available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produced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in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United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States,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India</a:t>
            </a:r>
            <a:r>
              <a:rPr sz="1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coming</a:t>
            </a:r>
            <a:r>
              <a:rPr sz="14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second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11" y="1058011"/>
            <a:ext cx="3720786" cy="3025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" y="1670017"/>
            <a:ext cx="240665" cy="1807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Bivariate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8234" y="1799589"/>
            <a:ext cx="2236470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United States and the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United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Kingdom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two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countries</a:t>
            </a:r>
            <a:r>
              <a:rPr sz="1400" spc="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produced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400" spc="3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3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available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on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Netflix.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850" y="483514"/>
            <a:ext cx="4853977" cy="4177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" y="1670017"/>
            <a:ext cx="240665" cy="1807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Bivariate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8234" y="1799589"/>
            <a:ext cx="223964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Raul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Campos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3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Jan 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Suter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directed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movies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available</a:t>
            </a:r>
            <a:r>
              <a:rPr sz="1400" spc="3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public</a:t>
            </a:r>
            <a:r>
              <a:rPr sz="14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viewing.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587" y="572676"/>
            <a:ext cx="3849423" cy="37650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" y="1670017"/>
            <a:ext cx="240665" cy="1807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Bivariate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3609" y="1758441"/>
            <a:ext cx="223710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Alastair Fothergill directed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public</a:t>
            </a:r>
            <a:r>
              <a:rPr sz="14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viewing.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83" y="760186"/>
            <a:ext cx="3638308" cy="3829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" y="1670017"/>
            <a:ext cx="240665" cy="1807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Bivariate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3609" y="1758441"/>
            <a:ext cx="224218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International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movies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and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second-most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popular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dramas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available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content.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435863"/>
            <a:ext cx="4206240" cy="35159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" y="1670017"/>
            <a:ext cx="240665" cy="18078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Bivariate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Analysis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4008" y="1779269"/>
            <a:ext cx="2242185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Actors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who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have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appeared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films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and</a:t>
            </a:r>
            <a:r>
              <a:rPr sz="1400" spc="3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</a:t>
            </a:r>
            <a:r>
              <a:rPr sz="1400" spc="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 most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available 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Lee,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Michel,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David,</a:t>
            </a:r>
            <a:r>
              <a:rPr sz="1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Jhon,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James.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" y="475487"/>
            <a:ext cx="5672328" cy="39684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31" y="1846034"/>
            <a:ext cx="233045" cy="1706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b="1" spc="-5" dirty="0">
                <a:solidFill>
                  <a:srgbClr val="202020"/>
                </a:solidFill>
                <a:latin typeface="Roboto"/>
                <a:cs typeface="Roboto"/>
              </a:rPr>
              <a:t>Multivaíiate</a:t>
            </a:r>
            <a:r>
              <a:rPr sz="1400" b="1" spc="6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Roboto"/>
                <a:cs typeface="Roboto"/>
              </a:rPr>
              <a:t>Analysis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216" y="4356608"/>
            <a:ext cx="762952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 see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movie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 release</a:t>
            </a:r>
            <a:r>
              <a:rPr sz="1400" spc="3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year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day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3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month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movies</a:t>
            </a:r>
            <a:r>
              <a:rPr sz="1400" spc="3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</a:t>
            </a:r>
            <a:r>
              <a:rPr sz="1400" spc="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 added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slightly</a:t>
            </a:r>
            <a:r>
              <a:rPr sz="14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correlated</a:t>
            </a:r>
            <a:r>
              <a:rPr sz="14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19" y="338327"/>
            <a:ext cx="7502301" cy="32822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179" y="143078"/>
            <a:ext cx="2914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00000"/>
                </a:solidFill>
              </a:rPr>
              <a:t>Data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Pre-processing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270" y="856172"/>
            <a:ext cx="5208754" cy="30608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272" y="4292904"/>
            <a:ext cx="72790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majority</a:t>
            </a:r>
            <a:r>
              <a:rPr sz="14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corpus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contains</a:t>
            </a:r>
            <a:r>
              <a:rPr sz="1400" spc="11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punctuation</a:t>
            </a:r>
            <a:r>
              <a:rPr sz="14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accounts</a:t>
            </a:r>
            <a:r>
              <a:rPr sz="14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less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z="14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5%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total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corpus.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136" y="524382"/>
            <a:ext cx="8566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Index</a:t>
            </a:r>
          </a:p>
        </p:txBody>
      </p:sp>
      <p:sp>
        <p:nvSpPr>
          <p:cNvPr id="3" name="object 3"/>
          <p:cNvSpPr/>
          <p:nvPr/>
        </p:nvSpPr>
        <p:spPr>
          <a:xfrm>
            <a:off x="542544" y="2471927"/>
            <a:ext cx="1880870" cy="287020"/>
          </a:xfrm>
          <a:custGeom>
            <a:avLst/>
            <a:gdLst/>
            <a:ahLst/>
            <a:cxnLst/>
            <a:rect l="l" t="t" r="r" b="b"/>
            <a:pathLst>
              <a:path w="1880870" h="287019">
                <a:moveTo>
                  <a:pt x="1880616" y="0"/>
                </a:moveTo>
                <a:lnTo>
                  <a:pt x="305079" y="0"/>
                </a:lnTo>
                <a:lnTo>
                  <a:pt x="243525" y="2905"/>
                </a:lnTo>
                <a:lnTo>
                  <a:pt x="186226" y="11239"/>
                </a:lnTo>
                <a:lnTo>
                  <a:pt x="134400" y="24431"/>
                </a:lnTo>
                <a:lnTo>
                  <a:pt x="89265" y="41909"/>
                </a:lnTo>
                <a:lnTo>
                  <a:pt x="52039" y="63103"/>
                </a:lnTo>
                <a:lnTo>
                  <a:pt x="6188" y="114347"/>
                </a:lnTo>
                <a:lnTo>
                  <a:pt x="0" y="143256"/>
                </a:lnTo>
                <a:lnTo>
                  <a:pt x="6188" y="172164"/>
                </a:lnTo>
                <a:lnTo>
                  <a:pt x="52039" y="223408"/>
                </a:lnTo>
                <a:lnTo>
                  <a:pt x="89265" y="244601"/>
                </a:lnTo>
                <a:lnTo>
                  <a:pt x="134400" y="262080"/>
                </a:lnTo>
                <a:lnTo>
                  <a:pt x="186226" y="275272"/>
                </a:lnTo>
                <a:lnTo>
                  <a:pt x="243525" y="283606"/>
                </a:lnTo>
                <a:lnTo>
                  <a:pt x="305079" y="286512"/>
                </a:lnTo>
                <a:lnTo>
                  <a:pt x="1880616" y="286512"/>
                </a:lnTo>
                <a:lnTo>
                  <a:pt x="1880616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2423" y="1237995"/>
            <a:ext cx="2209800" cy="2747010"/>
            <a:chOff x="3392423" y="1237995"/>
            <a:chExt cx="2209800" cy="2747010"/>
          </a:xfrm>
        </p:grpSpPr>
        <p:sp>
          <p:nvSpPr>
            <p:cNvPr id="5" name="object 5"/>
            <p:cNvSpPr/>
            <p:nvPr/>
          </p:nvSpPr>
          <p:spPr>
            <a:xfrm>
              <a:off x="4526279" y="1338071"/>
              <a:ext cx="688975" cy="634365"/>
            </a:xfrm>
            <a:custGeom>
              <a:avLst/>
              <a:gdLst/>
              <a:ahLst/>
              <a:cxnLst/>
              <a:rect l="l" t="t" r="r" b="b"/>
              <a:pathLst>
                <a:path w="688975" h="634364">
                  <a:moveTo>
                    <a:pt x="0" y="0"/>
                  </a:moveTo>
                  <a:lnTo>
                    <a:pt x="0" y="285496"/>
                  </a:lnTo>
                  <a:lnTo>
                    <a:pt x="48668" y="290233"/>
                  </a:lnTo>
                  <a:lnTo>
                    <a:pt x="95755" y="300426"/>
                  </a:lnTo>
                  <a:lnTo>
                    <a:pt x="140902" y="315765"/>
                  </a:lnTo>
                  <a:lnTo>
                    <a:pt x="183750" y="335938"/>
                  </a:lnTo>
                  <a:lnTo>
                    <a:pt x="223939" y="360633"/>
                  </a:lnTo>
                  <a:lnTo>
                    <a:pt x="261112" y="389540"/>
                  </a:lnTo>
                  <a:lnTo>
                    <a:pt x="294908" y="422347"/>
                  </a:lnTo>
                  <a:lnTo>
                    <a:pt x="324969" y="458742"/>
                  </a:lnTo>
                  <a:lnTo>
                    <a:pt x="350936" y="498415"/>
                  </a:lnTo>
                  <a:lnTo>
                    <a:pt x="372451" y="541054"/>
                  </a:lnTo>
                  <a:lnTo>
                    <a:pt x="389153" y="586347"/>
                  </a:lnTo>
                  <a:lnTo>
                    <a:pt x="400685" y="633983"/>
                  </a:lnTo>
                  <a:lnTo>
                    <a:pt x="688848" y="633983"/>
                  </a:lnTo>
                  <a:lnTo>
                    <a:pt x="681725" y="583259"/>
                  </a:lnTo>
                  <a:lnTo>
                    <a:pt x="671002" y="533460"/>
                  </a:lnTo>
                  <a:lnTo>
                    <a:pt x="656761" y="484759"/>
                  </a:lnTo>
                  <a:lnTo>
                    <a:pt x="639082" y="437327"/>
                  </a:lnTo>
                  <a:lnTo>
                    <a:pt x="618045" y="391334"/>
                  </a:lnTo>
                  <a:lnTo>
                    <a:pt x="593732" y="346953"/>
                  </a:lnTo>
                  <a:lnTo>
                    <a:pt x="566222" y="304356"/>
                  </a:lnTo>
                  <a:lnTo>
                    <a:pt x="535598" y="263712"/>
                  </a:lnTo>
                  <a:lnTo>
                    <a:pt x="501940" y="225195"/>
                  </a:lnTo>
                  <a:lnTo>
                    <a:pt x="465328" y="188975"/>
                  </a:lnTo>
                  <a:lnTo>
                    <a:pt x="425957" y="155004"/>
                  </a:lnTo>
                  <a:lnTo>
                    <a:pt x="384539" y="124224"/>
                  </a:lnTo>
                  <a:lnTo>
                    <a:pt x="341246" y="96694"/>
                  </a:lnTo>
                  <a:lnTo>
                    <a:pt x="296247" y="72475"/>
                  </a:lnTo>
                  <a:lnTo>
                    <a:pt x="249713" y="51625"/>
                  </a:lnTo>
                  <a:lnTo>
                    <a:pt x="201816" y="34204"/>
                  </a:lnTo>
                  <a:lnTo>
                    <a:pt x="152725" y="20272"/>
                  </a:lnTo>
                  <a:lnTo>
                    <a:pt x="102611" y="9887"/>
                  </a:lnTo>
                  <a:lnTo>
                    <a:pt x="51646" y="3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4759" y="1338071"/>
              <a:ext cx="688975" cy="634365"/>
            </a:xfrm>
            <a:custGeom>
              <a:avLst/>
              <a:gdLst/>
              <a:ahLst/>
              <a:cxnLst/>
              <a:rect l="l" t="t" r="r" b="b"/>
              <a:pathLst>
                <a:path w="688975" h="634364">
                  <a:moveTo>
                    <a:pt x="688848" y="0"/>
                  </a:moveTo>
                  <a:lnTo>
                    <a:pt x="637201" y="3110"/>
                  </a:lnTo>
                  <a:lnTo>
                    <a:pt x="586236" y="9887"/>
                  </a:lnTo>
                  <a:lnTo>
                    <a:pt x="536122" y="20272"/>
                  </a:lnTo>
                  <a:lnTo>
                    <a:pt x="487031" y="34204"/>
                  </a:lnTo>
                  <a:lnTo>
                    <a:pt x="439134" y="51625"/>
                  </a:lnTo>
                  <a:lnTo>
                    <a:pt x="392600" y="72475"/>
                  </a:lnTo>
                  <a:lnTo>
                    <a:pt x="347601" y="96694"/>
                  </a:lnTo>
                  <a:lnTo>
                    <a:pt x="304308" y="124224"/>
                  </a:lnTo>
                  <a:lnTo>
                    <a:pt x="262890" y="155004"/>
                  </a:lnTo>
                  <a:lnTo>
                    <a:pt x="223519" y="188975"/>
                  </a:lnTo>
                  <a:lnTo>
                    <a:pt x="187113" y="225401"/>
                  </a:lnTo>
                  <a:lnTo>
                    <a:pt x="153615" y="264078"/>
                  </a:lnTo>
                  <a:lnTo>
                    <a:pt x="123105" y="304836"/>
                  </a:lnTo>
                  <a:lnTo>
                    <a:pt x="95664" y="347502"/>
                  </a:lnTo>
                  <a:lnTo>
                    <a:pt x="71374" y="391906"/>
                  </a:lnTo>
                  <a:lnTo>
                    <a:pt x="50314" y="437875"/>
                  </a:lnTo>
                  <a:lnTo>
                    <a:pt x="32566" y="485239"/>
                  </a:lnTo>
                  <a:lnTo>
                    <a:pt x="18210" y="533826"/>
                  </a:lnTo>
                  <a:lnTo>
                    <a:pt x="7328" y="583465"/>
                  </a:lnTo>
                  <a:lnTo>
                    <a:pt x="0" y="633983"/>
                  </a:lnTo>
                  <a:lnTo>
                    <a:pt x="288163" y="633983"/>
                  </a:lnTo>
                  <a:lnTo>
                    <a:pt x="299709" y="586548"/>
                  </a:lnTo>
                  <a:lnTo>
                    <a:pt x="316449" y="541415"/>
                  </a:lnTo>
                  <a:lnTo>
                    <a:pt x="338018" y="498897"/>
                  </a:lnTo>
                  <a:lnTo>
                    <a:pt x="364047" y="459307"/>
                  </a:lnTo>
                  <a:lnTo>
                    <a:pt x="394171" y="422957"/>
                  </a:lnTo>
                  <a:lnTo>
                    <a:pt x="428021" y="390159"/>
                  </a:lnTo>
                  <a:lnTo>
                    <a:pt x="465232" y="361228"/>
                  </a:lnTo>
                  <a:lnTo>
                    <a:pt x="505436" y="336474"/>
                  </a:lnTo>
                  <a:lnTo>
                    <a:pt x="548266" y="316212"/>
                  </a:lnTo>
                  <a:lnTo>
                    <a:pt x="593356" y="300753"/>
                  </a:lnTo>
                  <a:lnTo>
                    <a:pt x="640339" y="290410"/>
                  </a:lnTo>
                  <a:lnTo>
                    <a:pt x="688848" y="285496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F5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2423" y="2002535"/>
              <a:ext cx="692150" cy="749935"/>
            </a:xfrm>
            <a:custGeom>
              <a:avLst/>
              <a:gdLst/>
              <a:ahLst/>
              <a:cxnLst/>
              <a:rect l="l" t="t" r="r" b="b"/>
              <a:pathLst>
                <a:path w="692150" h="749935">
                  <a:moveTo>
                    <a:pt x="691896" y="0"/>
                  </a:moveTo>
                  <a:lnTo>
                    <a:pt x="405511" y="0"/>
                  </a:lnTo>
                  <a:lnTo>
                    <a:pt x="404010" y="32004"/>
                  </a:lnTo>
                  <a:lnTo>
                    <a:pt x="403860" y="42671"/>
                  </a:lnTo>
                  <a:lnTo>
                    <a:pt x="401007" y="90258"/>
                  </a:lnTo>
                  <a:lnTo>
                    <a:pt x="392972" y="136370"/>
                  </a:lnTo>
                  <a:lnTo>
                    <a:pt x="380050" y="180707"/>
                  </a:lnTo>
                  <a:lnTo>
                    <a:pt x="362538" y="222969"/>
                  </a:lnTo>
                  <a:lnTo>
                    <a:pt x="340731" y="262854"/>
                  </a:lnTo>
                  <a:lnTo>
                    <a:pt x="314925" y="300063"/>
                  </a:lnTo>
                  <a:lnTo>
                    <a:pt x="285416" y="334295"/>
                  </a:lnTo>
                  <a:lnTo>
                    <a:pt x="252499" y="365250"/>
                  </a:lnTo>
                  <a:lnTo>
                    <a:pt x="216470" y="392627"/>
                  </a:lnTo>
                  <a:lnTo>
                    <a:pt x="177625" y="416126"/>
                  </a:lnTo>
                  <a:lnTo>
                    <a:pt x="136260" y="435445"/>
                  </a:lnTo>
                  <a:lnTo>
                    <a:pt x="92670" y="450286"/>
                  </a:lnTo>
                  <a:lnTo>
                    <a:pt x="47151" y="460347"/>
                  </a:lnTo>
                  <a:lnTo>
                    <a:pt x="0" y="465327"/>
                  </a:lnTo>
                  <a:lnTo>
                    <a:pt x="0" y="749807"/>
                  </a:lnTo>
                  <a:lnTo>
                    <a:pt x="47258" y="746882"/>
                  </a:lnTo>
                  <a:lnTo>
                    <a:pt x="93653" y="740902"/>
                  </a:lnTo>
                  <a:lnTo>
                    <a:pt x="139082" y="731971"/>
                  </a:lnTo>
                  <a:lnTo>
                    <a:pt x="183443" y="720190"/>
                  </a:lnTo>
                  <a:lnTo>
                    <a:pt x="226634" y="705661"/>
                  </a:lnTo>
                  <a:lnTo>
                    <a:pt x="268553" y="688484"/>
                  </a:lnTo>
                  <a:lnTo>
                    <a:pt x="309098" y="668763"/>
                  </a:lnTo>
                  <a:lnTo>
                    <a:pt x="348168" y="646599"/>
                  </a:lnTo>
                  <a:lnTo>
                    <a:pt x="385659" y="622093"/>
                  </a:lnTo>
                  <a:lnTo>
                    <a:pt x="421471" y="595347"/>
                  </a:lnTo>
                  <a:lnTo>
                    <a:pt x="455501" y="566463"/>
                  </a:lnTo>
                  <a:lnTo>
                    <a:pt x="487648" y="535543"/>
                  </a:lnTo>
                  <a:lnTo>
                    <a:pt x="517808" y="502687"/>
                  </a:lnTo>
                  <a:lnTo>
                    <a:pt x="545882" y="467999"/>
                  </a:lnTo>
                  <a:lnTo>
                    <a:pt x="571765" y="431579"/>
                  </a:lnTo>
                  <a:lnTo>
                    <a:pt x="595357" y="393530"/>
                  </a:lnTo>
                  <a:lnTo>
                    <a:pt x="616555" y="353953"/>
                  </a:lnTo>
                  <a:lnTo>
                    <a:pt x="635257" y="312949"/>
                  </a:lnTo>
                  <a:lnTo>
                    <a:pt x="651363" y="270621"/>
                  </a:lnTo>
                  <a:lnTo>
                    <a:pt x="664768" y="227070"/>
                  </a:lnTo>
                  <a:lnTo>
                    <a:pt x="675372" y="182398"/>
                  </a:lnTo>
                  <a:lnTo>
                    <a:pt x="683073" y="136706"/>
                  </a:lnTo>
                  <a:lnTo>
                    <a:pt x="687768" y="90097"/>
                  </a:lnTo>
                  <a:lnTo>
                    <a:pt x="689355" y="42671"/>
                  </a:lnTo>
                  <a:lnTo>
                    <a:pt x="689520" y="32004"/>
                  </a:lnTo>
                  <a:lnTo>
                    <a:pt x="690006" y="21336"/>
                  </a:lnTo>
                  <a:lnTo>
                    <a:pt x="690802" y="106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8615" y="2471927"/>
              <a:ext cx="673735" cy="737870"/>
            </a:xfrm>
            <a:custGeom>
              <a:avLst/>
              <a:gdLst/>
              <a:ahLst/>
              <a:cxnLst/>
              <a:rect l="l" t="t" r="r" b="b"/>
              <a:pathLst>
                <a:path w="673735" h="737869">
                  <a:moveTo>
                    <a:pt x="673608" y="0"/>
                  </a:moveTo>
                  <a:lnTo>
                    <a:pt x="625255" y="4142"/>
                  </a:lnTo>
                  <a:lnTo>
                    <a:pt x="577615" y="11479"/>
                  </a:lnTo>
                  <a:lnTo>
                    <a:pt x="530820" y="21963"/>
                  </a:lnTo>
                  <a:lnTo>
                    <a:pt x="485003" y="35546"/>
                  </a:lnTo>
                  <a:lnTo>
                    <a:pt x="440296" y="52180"/>
                  </a:lnTo>
                  <a:lnTo>
                    <a:pt x="396833" y="71817"/>
                  </a:lnTo>
                  <a:lnTo>
                    <a:pt x="354746" y="94408"/>
                  </a:lnTo>
                  <a:lnTo>
                    <a:pt x="314169" y="119907"/>
                  </a:lnTo>
                  <a:lnTo>
                    <a:pt x="275233" y="148263"/>
                  </a:lnTo>
                  <a:lnTo>
                    <a:pt x="238072" y="179430"/>
                  </a:lnTo>
                  <a:lnTo>
                    <a:pt x="202819" y="213359"/>
                  </a:lnTo>
                  <a:lnTo>
                    <a:pt x="168632" y="251054"/>
                  </a:lnTo>
                  <a:lnTo>
                    <a:pt x="137456" y="290680"/>
                  </a:lnTo>
                  <a:lnTo>
                    <a:pt x="109343" y="332089"/>
                  </a:lnTo>
                  <a:lnTo>
                    <a:pt x="84345" y="375135"/>
                  </a:lnTo>
                  <a:lnTo>
                    <a:pt x="62513" y="419671"/>
                  </a:lnTo>
                  <a:lnTo>
                    <a:pt x="43898" y="465549"/>
                  </a:lnTo>
                  <a:lnTo>
                    <a:pt x="28552" y="512623"/>
                  </a:lnTo>
                  <a:lnTo>
                    <a:pt x="16526" y="560745"/>
                  </a:lnTo>
                  <a:lnTo>
                    <a:pt x="7873" y="609768"/>
                  </a:lnTo>
                  <a:lnTo>
                    <a:pt x="2643" y="659546"/>
                  </a:lnTo>
                  <a:lnTo>
                    <a:pt x="888" y="709929"/>
                  </a:lnTo>
                  <a:lnTo>
                    <a:pt x="777" y="723772"/>
                  </a:lnTo>
                  <a:lnTo>
                    <a:pt x="0" y="737615"/>
                  </a:lnTo>
                  <a:lnTo>
                    <a:pt x="284861" y="737615"/>
                  </a:lnTo>
                  <a:lnTo>
                    <a:pt x="285750" y="709929"/>
                  </a:lnTo>
                  <a:lnTo>
                    <a:pt x="288295" y="663025"/>
                  </a:lnTo>
                  <a:lnTo>
                    <a:pt x="295758" y="617582"/>
                  </a:lnTo>
                  <a:lnTo>
                    <a:pt x="307876" y="573875"/>
                  </a:lnTo>
                  <a:lnTo>
                    <a:pt x="324387" y="532181"/>
                  </a:lnTo>
                  <a:lnTo>
                    <a:pt x="345031" y="492774"/>
                  </a:lnTo>
                  <a:lnTo>
                    <a:pt x="369545" y="455930"/>
                  </a:lnTo>
                  <a:lnTo>
                    <a:pt x="397668" y="421925"/>
                  </a:lnTo>
                  <a:lnTo>
                    <a:pt x="429139" y="391034"/>
                  </a:lnTo>
                  <a:lnTo>
                    <a:pt x="463695" y="363533"/>
                  </a:lnTo>
                  <a:lnTo>
                    <a:pt x="501076" y="339697"/>
                  </a:lnTo>
                  <a:lnTo>
                    <a:pt x="541019" y="319801"/>
                  </a:lnTo>
                  <a:lnTo>
                    <a:pt x="583263" y="304121"/>
                  </a:lnTo>
                  <a:lnTo>
                    <a:pt x="627546" y="292933"/>
                  </a:lnTo>
                  <a:lnTo>
                    <a:pt x="673608" y="286512"/>
                  </a:lnTo>
                  <a:lnTo>
                    <a:pt x="673608" y="0"/>
                  </a:lnTo>
                  <a:close/>
                </a:path>
              </a:pathLst>
            </a:custGeom>
            <a:solidFill>
              <a:srgbClr val="78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6279" y="2002535"/>
              <a:ext cx="692150" cy="749935"/>
            </a:xfrm>
            <a:custGeom>
              <a:avLst/>
              <a:gdLst/>
              <a:ahLst/>
              <a:cxnLst/>
              <a:rect l="l" t="t" r="r" b="b"/>
              <a:pathLst>
                <a:path w="692150" h="749935">
                  <a:moveTo>
                    <a:pt x="690245" y="0"/>
                  </a:moveTo>
                  <a:lnTo>
                    <a:pt x="404622" y="0"/>
                  </a:lnTo>
                  <a:lnTo>
                    <a:pt x="405695" y="10668"/>
                  </a:lnTo>
                  <a:lnTo>
                    <a:pt x="406447" y="21336"/>
                  </a:lnTo>
                  <a:lnTo>
                    <a:pt x="406890" y="32004"/>
                  </a:lnTo>
                  <a:lnTo>
                    <a:pt x="407035" y="42671"/>
                  </a:lnTo>
                  <a:lnTo>
                    <a:pt x="404316" y="90763"/>
                  </a:lnTo>
                  <a:lnTo>
                    <a:pt x="396357" y="137303"/>
                  </a:lnTo>
                  <a:lnTo>
                    <a:pt x="383455" y="181990"/>
                  </a:lnTo>
                  <a:lnTo>
                    <a:pt x="365906" y="224524"/>
                  </a:lnTo>
                  <a:lnTo>
                    <a:pt x="344005" y="264604"/>
                  </a:lnTo>
                  <a:lnTo>
                    <a:pt x="318050" y="301929"/>
                  </a:lnTo>
                  <a:lnTo>
                    <a:pt x="288337" y="336200"/>
                  </a:lnTo>
                  <a:lnTo>
                    <a:pt x="255162" y="367116"/>
                  </a:lnTo>
                  <a:lnTo>
                    <a:pt x="218821" y="394376"/>
                  </a:lnTo>
                  <a:lnTo>
                    <a:pt x="179610" y="417681"/>
                  </a:lnTo>
                  <a:lnTo>
                    <a:pt x="137826" y="436728"/>
                  </a:lnTo>
                  <a:lnTo>
                    <a:pt x="93766" y="451219"/>
                  </a:lnTo>
                  <a:lnTo>
                    <a:pt x="47725" y="460852"/>
                  </a:lnTo>
                  <a:lnTo>
                    <a:pt x="0" y="465327"/>
                  </a:lnTo>
                  <a:lnTo>
                    <a:pt x="0" y="749807"/>
                  </a:lnTo>
                  <a:lnTo>
                    <a:pt x="47446" y="747186"/>
                  </a:lnTo>
                  <a:lnTo>
                    <a:pt x="94023" y="741484"/>
                  </a:lnTo>
                  <a:lnTo>
                    <a:pt x="139629" y="732805"/>
                  </a:lnTo>
                  <a:lnTo>
                    <a:pt x="184160" y="721248"/>
                  </a:lnTo>
                  <a:lnTo>
                    <a:pt x="227516" y="706917"/>
                  </a:lnTo>
                  <a:lnTo>
                    <a:pt x="269593" y="689913"/>
                  </a:lnTo>
                  <a:lnTo>
                    <a:pt x="310289" y="670337"/>
                  </a:lnTo>
                  <a:lnTo>
                    <a:pt x="349504" y="648292"/>
                  </a:lnTo>
                  <a:lnTo>
                    <a:pt x="387133" y="623879"/>
                  </a:lnTo>
                  <a:lnTo>
                    <a:pt x="423075" y="597199"/>
                  </a:lnTo>
                  <a:lnTo>
                    <a:pt x="457228" y="568355"/>
                  </a:lnTo>
                  <a:lnTo>
                    <a:pt x="489489" y="537448"/>
                  </a:lnTo>
                  <a:lnTo>
                    <a:pt x="519757" y="504579"/>
                  </a:lnTo>
                  <a:lnTo>
                    <a:pt x="547929" y="469851"/>
                  </a:lnTo>
                  <a:lnTo>
                    <a:pt x="573903" y="433365"/>
                  </a:lnTo>
                  <a:lnTo>
                    <a:pt x="597577" y="395224"/>
                  </a:lnTo>
                  <a:lnTo>
                    <a:pt x="618848" y="355527"/>
                  </a:lnTo>
                  <a:lnTo>
                    <a:pt x="637615" y="314378"/>
                  </a:lnTo>
                  <a:lnTo>
                    <a:pt x="653775" y="271878"/>
                  </a:lnTo>
                  <a:lnTo>
                    <a:pt x="667226" y="228129"/>
                  </a:lnTo>
                  <a:lnTo>
                    <a:pt x="677865" y="183231"/>
                  </a:lnTo>
                  <a:lnTo>
                    <a:pt x="685592" y="137288"/>
                  </a:lnTo>
                  <a:lnTo>
                    <a:pt x="690303" y="90401"/>
                  </a:lnTo>
                  <a:lnTo>
                    <a:pt x="691896" y="42671"/>
                  </a:lnTo>
                  <a:lnTo>
                    <a:pt x="691356" y="21336"/>
                  </a:lnTo>
                  <a:lnTo>
                    <a:pt x="690245" y="0"/>
                  </a:lnTo>
                  <a:close/>
                </a:path>
              </a:pathLst>
            </a:custGeom>
            <a:solidFill>
              <a:srgbClr val="EE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6279" y="3243072"/>
              <a:ext cx="688975" cy="649605"/>
            </a:xfrm>
            <a:custGeom>
              <a:avLst/>
              <a:gdLst/>
              <a:ahLst/>
              <a:cxnLst/>
              <a:rect l="l" t="t" r="r" b="b"/>
              <a:pathLst>
                <a:path w="688975" h="649604">
                  <a:moveTo>
                    <a:pt x="688848" y="0"/>
                  </a:moveTo>
                  <a:lnTo>
                    <a:pt x="402590" y="0"/>
                  </a:lnTo>
                  <a:lnTo>
                    <a:pt x="393387" y="45791"/>
                  </a:lnTo>
                  <a:lnTo>
                    <a:pt x="379510" y="89561"/>
                  </a:lnTo>
                  <a:lnTo>
                    <a:pt x="361245" y="131051"/>
                  </a:lnTo>
                  <a:lnTo>
                    <a:pt x="338876" y="170002"/>
                  </a:lnTo>
                  <a:lnTo>
                    <a:pt x="312689" y="206154"/>
                  </a:lnTo>
                  <a:lnTo>
                    <a:pt x="282969" y="239250"/>
                  </a:lnTo>
                  <a:lnTo>
                    <a:pt x="250003" y="269031"/>
                  </a:lnTo>
                  <a:lnTo>
                    <a:pt x="214075" y="295237"/>
                  </a:lnTo>
                  <a:lnTo>
                    <a:pt x="175470" y="317610"/>
                  </a:lnTo>
                  <a:lnTo>
                    <a:pt x="134475" y="335892"/>
                  </a:lnTo>
                  <a:lnTo>
                    <a:pt x="91375" y="349824"/>
                  </a:lnTo>
                  <a:lnTo>
                    <a:pt x="46454" y="359146"/>
                  </a:lnTo>
                  <a:lnTo>
                    <a:pt x="0" y="363600"/>
                  </a:lnTo>
                  <a:lnTo>
                    <a:pt x="0" y="649223"/>
                  </a:lnTo>
                  <a:lnTo>
                    <a:pt x="48676" y="646412"/>
                  </a:lnTo>
                  <a:lnTo>
                    <a:pt x="96468" y="640334"/>
                  </a:lnTo>
                  <a:lnTo>
                    <a:pt x="143262" y="631100"/>
                  </a:lnTo>
                  <a:lnTo>
                    <a:pt x="188940" y="618817"/>
                  </a:lnTo>
                  <a:lnTo>
                    <a:pt x="233388" y="603593"/>
                  </a:lnTo>
                  <a:lnTo>
                    <a:pt x="276490" y="585538"/>
                  </a:lnTo>
                  <a:lnTo>
                    <a:pt x="318131" y="564760"/>
                  </a:lnTo>
                  <a:lnTo>
                    <a:pt x="358196" y="541366"/>
                  </a:lnTo>
                  <a:lnTo>
                    <a:pt x="396567" y="515466"/>
                  </a:lnTo>
                  <a:lnTo>
                    <a:pt x="433132" y="487168"/>
                  </a:lnTo>
                  <a:lnTo>
                    <a:pt x="467772" y="456580"/>
                  </a:lnTo>
                  <a:lnTo>
                    <a:pt x="500374" y="423811"/>
                  </a:lnTo>
                  <a:lnTo>
                    <a:pt x="530822" y="388969"/>
                  </a:lnTo>
                  <a:lnTo>
                    <a:pt x="558999" y="352163"/>
                  </a:lnTo>
                  <a:lnTo>
                    <a:pt x="584792" y="313500"/>
                  </a:lnTo>
                  <a:lnTo>
                    <a:pt x="608084" y="273090"/>
                  </a:lnTo>
                  <a:lnTo>
                    <a:pt x="628759" y="231040"/>
                  </a:lnTo>
                  <a:lnTo>
                    <a:pt x="646702" y="187460"/>
                  </a:lnTo>
                  <a:lnTo>
                    <a:pt x="661798" y="142457"/>
                  </a:lnTo>
                  <a:lnTo>
                    <a:pt x="673932" y="96141"/>
                  </a:lnTo>
                  <a:lnTo>
                    <a:pt x="682986" y="48619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4759" y="2471927"/>
              <a:ext cx="695325" cy="737870"/>
            </a:xfrm>
            <a:custGeom>
              <a:avLst/>
              <a:gdLst/>
              <a:ahLst/>
              <a:cxnLst/>
              <a:rect l="l" t="t" r="r" b="b"/>
              <a:pathLst>
                <a:path w="695325" h="737869">
                  <a:moveTo>
                    <a:pt x="694943" y="0"/>
                  </a:moveTo>
                  <a:lnTo>
                    <a:pt x="647277" y="2734"/>
                  </a:lnTo>
                  <a:lnTo>
                    <a:pt x="600486" y="8550"/>
                  </a:lnTo>
                  <a:lnTo>
                    <a:pt x="554673" y="17346"/>
                  </a:lnTo>
                  <a:lnTo>
                    <a:pt x="509940" y="29021"/>
                  </a:lnTo>
                  <a:lnTo>
                    <a:pt x="466389" y="43473"/>
                  </a:lnTo>
                  <a:lnTo>
                    <a:pt x="424124" y="60598"/>
                  </a:lnTo>
                  <a:lnTo>
                    <a:pt x="383246" y="80296"/>
                  </a:lnTo>
                  <a:lnTo>
                    <a:pt x="343859" y="102465"/>
                  </a:lnTo>
                  <a:lnTo>
                    <a:pt x="306065" y="127002"/>
                  </a:lnTo>
                  <a:lnTo>
                    <a:pt x="269965" y="153805"/>
                  </a:lnTo>
                  <a:lnTo>
                    <a:pt x="235664" y="182773"/>
                  </a:lnTo>
                  <a:lnTo>
                    <a:pt x="203263" y="213804"/>
                  </a:lnTo>
                  <a:lnTo>
                    <a:pt x="172865" y="246795"/>
                  </a:lnTo>
                  <a:lnTo>
                    <a:pt x="144572" y="281645"/>
                  </a:lnTo>
                  <a:lnTo>
                    <a:pt x="118488" y="318251"/>
                  </a:lnTo>
                  <a:lnTo>
                    <a:pt x="94713" y="356512"/>
                  </a:lnTo>
                  <a:lnTo>
                    <a:pt x="73352" y="396326"/>
                  </a:lnTo>
                  <a:lnTo>
                    <a:pt x="54506" y="437590"/>
                  </a:lnTo>
                  <a:lnTo>
                    <a:pt x="38279" y="480203"/>
                  </a:lnTo>
                  <a:lnTo>
                    <a:pt x="24772" y="524063"/>
                  </a:lnTo>
                  <a:lnTo>
                    <a:pt x="14088" y="569067"/>
                  </a:lnTo>
                  <a:lnTo>
                    <a:pt x="6329" y="615114"/>
                  </a:lnTo>
                  <a:lnTo>
                    <a:pt x="1599" y="662103"/>
                  </a:lnTo>
                  <a:lnTo>
                    <a:pt x="0" y="709929"/>
                  </a:lnTo>
                  <a:lnTo>
                    <a:pt x="111" y="723487"/>
                  </a:lnTo>
                  <a:lnTo>
                    <a:pt x="888" y="737615"/>
                  </a:lnTo>
                  <a:lnTo>
                    <a:pt x="286892" y="737615"/>
                  </a:lnTo>
                  <a:lnTo>
                    <a:pt x="286115" y="723772"/>
                  </a:lnTo>
                  <a:lnTo>
                    <a:pt x="286003" y="709929"/>
                  </a:lnTo>
                  <a:lnTo>
                    <a:pt x="288736" y="661662"/>
                  </a:lnTo>
                  <a:lnTo>
                    <a:pt x="296733" y="614973"/>
                  </a:lnTo>
                  <a:lnTo>
                    <a:pt x="309698" y="570159"/>
                  </a:lnTo>
                  <a:lnTo>
                    <a:pt x="327332" y="527517"/>
                  </a:lnTo>
                  <a:lnTo>
                    <a:pt x="349338" y="487341"/>
                  </a:lnTo>
                  <a:lnTo>
                    <a:pt x="375417" y="449929"/>
                  </a:lnTo>
                  <a:lnTo>
                    <a:pt x="405272" y="415575"/>
                  </a:lnTo>
                  <a:lnTo>
                    <a:pt x="438605" y="384577"/>
                  </a:lnTo>
                  <a:lnTo>
                    <a:pt x="475117" y="357230"/>
                  </a:lnTo>
                  <a:lnTo>
                    <a:pt x="514511" y="333830"/>
                  </a:lnTo>
                  <a:lnTo>
                    <a:pt x="556488" y="314673"/>
                  </a:lnTo>
                  <a:lnTo>
                    <a:pt x="600752" y="300056"/>
                  </a:lnTo>
                  <a:lnTo>
                    <a:pt x="647003" y="290273"/>
                  </a:lnTo>
                  <a:lnTo>
                    <a:pt x="694943" y="285622"/>
                  </a:lnTo>
                  <a:lnTo>
                    <a:pt x="694943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94759" y="3243072"/>
              <a:ext cx="692150" cy="649605"/>
            </a:xfrm>
            <a:custGeom>
              <a:avLst/>
              <a:gdLst/>
              <a:ahLst/>
              <a:cxnLst/>
              <a:rect l="l" t="t" r="r" b="b"/>
              <a:pathLst>
                <a:path w="692150" h="649604">
                  <a:moveTo>
                    <a:pt x="287527" y="0"/>
                  </a:moveTo>
                  <a:lnTo>
                    <a:pt x="0" y="0"/>
                  </a:lnTo>
                  <a:lnTo>
                    <a:pt x="5880" y="48619"/>
                  </a:lnTo>
                  <a:lnTo>
                    <a:pt x="14961" y="96141"/>
                  </a:lnTo>
                  <a:lnTo>
                    <a:pt x="27126" y="142457"/>
                  </a:lnTo>
                  <a:lnTo>
                    <a:pt x="42261" y="187460"/>
                  </a:lnTo>
                  <a:lnTo>
                    <a:pt x="60252" y="231040"/>
                  </a:lnTo>
                  <a:lnTo>
                    <a:pt x="80983" y="273090"/>
                  </a:lnTo>
                  <a:lnTo>
                    <a:pt x="104341" y="313500"/>
                  </a:lnTo>
                  <a:lnTo>
                    <a:pt x="130210" y="352163"/>
                  </a:lnTo>
                  <a:lnTo>
                    <a:pt x="158477" y="388969"/>
                  </a:lnTo>
                  <a:lnTo>
                    <a:pt x="189025" y="423811"/>
                  </a:lnTo>
                  <a:lnTo>
                    <a:pt x="221741" y="456580"/>
                  </a:lnTo>
                  <a:lnTo>
                    <a:pt x="256511" y="487168"/>
                  </a:lnTo>
                  <a:lnTo>
                    <a:pt x="293218" y="515466"/>
                  </a:lnTo>
                  <a:lnTo>
                    <a:pt x="331749" y="541366"/>
                  </a:lnTo>
                  <a:lnTo>
                    <a:pt x="371990" y="564760"/>
                  </a:lnTo>
                  <a:lnTo>
                    <a:pt x="413824" y="585538"/>
                  </a:lnTo>
                  <a:lnTo>
                    <a:pt x="457139" y="603593"/>
                  </a:lnTo>
                  <a:lnTo>
                    <a:pt x="501819" y="618817"/>
                  </a:lnTo>
                  <a:lnTo>
                    <a:pt x="547749" y="631100"/>
                  </a:lnTo>
                  <a:lnTo>
                    <a:pt x="594815" y="640334"/>
                  </a:lnTo>
                  <a:lnTo>
                    <a:pt x="642902" y="646412"/>
                  </a:lnTo>
                  <a:lnTo>
                    <a:pt x="691895" y="649223"/>
                  </a:lnTo>
                  <a:lnTo>
                    <a:pt x="691895" y="363600"/>
                  </a:lnTo>
                  <a:lnTo>
                    <a:pt x="645049" y="359146"/>
                  </a:lnTo>
                  <a:lnTo>
                    <a:pt x="599774" y="349824"/>
                  </a:lnTo>
                  <a:lnTo>
                    <a:pt x="556358" y="335892"/>
                  </a:lnTo>
                  <a:lnTo>
                    <a:pt x="515087" y="317610"/>
                  </a:lnTo>
                  <a:lnTo>
                    <a:pt x="476249" y="295237"/>
                  </a:lnTo>
                  <a:lnTo>
                    <a:pt x="440130" y="269031"/>
                  </a:lnTo>
                  <a:lnTo>
                    <a:pt x="407017" y="239250"/>
                  </a:lnTo>
                  <a:lnTo>
                    <a:pt x="377196" y="206154"/>
                  </a:lnTo>
                  <a:lnTo>
                    <a:pt x="350956" y="170002"/>
                  </a:lnTo>
                  <a:lnTo>
                    <a:pt x="328582" y="131051"/>
                  </a:lnTo>
                  <a:lnTo>
                    <a:pt x="310361" y="89561"/>
                  </a:lnTo>
                  <a:lnTo>
                    <a:pt x="296581" y="45791"/>
                  </a:lnTo>
                  <a:lnTo>
                    <a:pt x="287527" y="0"/>
                  </a:lnTo>
                  <a:close/>
                </a:path>
              </a:pathLst>
            </a:custGeom>
            <a:solidFill>
              <a:srgbClr val="30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6135" y="1664258"/>
              <a:ext cx="793826" cy="7938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63567" y="1691639"/>
              <a:ext cx="688975" cy="688975"/>
            </a:xfrm>
            <a:custGeom>
              <a:avLst/>
              <a:gdLst/>
              <a:ahLst/>
              <a:cxnLst/>
              <a:rect l="l" t="t" r="r" b="b"/>
              <a:pathLst>
                <a:path w="688975" h="688975">
                  <a:moveTo>
                    <a:pt x="344424" y="0"/>
                  </a:moveTo>
                  <a:lnTo>
                    <a:pt x="297602" y="3150"/>
                  </a:lnTo>
                  <a:lnTo>
                    <a:pt x="252721" y="12327"/>
                  </a:lnTo>
                  <a:lnTo>
                    <a:pt x="210186" y="27116"/>
                  </a:lnTo>
                  <a:lnTo>
                    <a:pt x="170405" y="47102"/>
                  </a:lnTo>
                  <a:lnTo>
                    <a:pt x="133783" y="71872"/>
                  </a:lnTo>
                  <a:lnTo>
                    <a:pt x="100726" y="101012"/>
                  </a:lnTo>
                  <a:lnTo>
                    <a:pt x="71641" y="134107"/>
                  </a:lnTo>
                  <a:lnTo>
                    <a:pt x="46933" y="170744"/>
                  </a:lnTo>
                  <a:lnTo>
                    <a:pt x="27009" y="210508"/>
                  </a:lnTo>
                  <a:lnTo>
                    <a:pt x="12274" y="252985"/>
                  </a:lnTo>
                  <a:lnTo>
                    <a:pt x="3136" y="297762"/>
                  </a:lnTo>
                  <a:lnTo>
                    <a:pt x="0" y="344424"/>
                  </a:lnTo>
                  <a:lnTo>
                    <a:pt x="0" y="688848"/>
                  </a:lnTo>
                  <a:lnTo>
                    <a:pt x="344424" y="688848"/>
                  </a:lnTo>
                  <a:lnTo>
                    <a:pt x="391245" y="685697"/>
                  </a:lnTo>
                  <a:lnTo>
                    <a:pt x="436126" y="676520"/>
                  </a:lnTo>
                  <a:lnTo>
                    <a:pt x="478661" y="661731"/>
                  </a:lnTo>
                  <a:lnTo>
                    <a:pt x="518442" y="641745"/>
                  </a:lnTo>
                  <a:lnTo>
                    <a:pt x="555064" y="616975"/>
                  </a:lnTo>
                  <a:lnTo>
                    <a:pt x="588121" y="587835"/>
                  </a:lnTo>
                  <a:lnTo>
                    <a:pt x="617206" y="554740"/>
                  </a:lnTo>
                  <a:lnTo>
                    <a:pt x="641914" y="518103"/>
                  </a:lnTo>
                  <a:lnTo>
                    <a:pt x="661838" y="478339"/>
                  </a:lnTo>
                  <a:lnTo>
                    <a:pt x="676573" y="435862"/>
                  </a:lnTo>
                  <a:lnTo>
                    <a:pt x="685711" y="391085"/>
                  </a:lnTo>
                  <a:lnTo>
                    <a:pt x="688848" y="344424"/>
                  </a:lnTo>
                  <a:lnTo>
                    <a:pt x="685697" y="297602"/>
                  </a:lnTo>
                  <a:lnTo>
                    <a:pt x="676520" y="252721"/>
                  </a:lnTo>
                  <a:lnTo>
                    <a:pt x="661731" y="210186"/>
                  </a:lnTo>
                  <a:lnTo>
                    <a:pt x="641745" y="170405"/>
                  </a:lnTo>
                  <a:lnTo>
                    <a:pt x="616975" y="133783"/>
                  </a:lnTo>
                  <a:lnTo>
                    <a:pt x="587835" y="100726"/>
                  </a:lnTo>
                  <a:lnTo>
                    <a:pt x="554740" y="71641"/>
                  </a:lnTo>
                  <a:lnTo>
                    <a:pt x="518103" y="46933"/>
                  </a:lnTo>
                  <a:lnTo>
                    <a:pt x="478339" y="27009"/>
                  </a:lnTo>
                  <a:lnTo>
                    <a:pt x="435862" y="12274"/>
                  </a:lnTo>
                  <a:lnTo>
                    <a:pt x="391085" y="3136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6135" y="2813354"/>
              <a:ext cx="793826" cy="7938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9606" y="2087244"/>
              <a:ext cx="1832102" cy="18974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5399" y="1391665"/>
              <a:ext cx="536955" cy="5116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4407" y="1237995"/>
              <a:ext cx="703071" cy="7308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1103" y="1789175"/>
              <a:ext cx="493775" cy="4907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1103" y="2938272"/>
              <a:ext cx="493775" cy="493775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6565392" y="2471927"/>
            <a:ext cx="1716405" cy="283845"/>
          </a:xfrm>
          <a:custGeom>
            <a:avLst/>
            <a:gdLst/>
            <a:ahLst/>
            <a:cxnLst/>
            <a:rect l="l" t="t" r="r" b="b"/>
            <a:pathLst>
              <a:path w="1716404" h="283844">
                <a:moveTo>
                  <a:pt x="1442338" y="0"/>
                </a:moveTo>
                <a:lnTo>
                  <a:pt x="0" y="0"/>
                </a:lnTo>
                <a:lnTo>
                  <a:pt x="0" y="283463"/>
                </a:lnTo>
                <a:lnTo>
                  <a:pt x="1442338" y="283463"/>
                </a:lnTo>
                <a:lnTo>
                  <a:pt x="1505165" y="279678"/>
                </a:lnTo>
                <a:lnTo>
                  <a:pt x="1562800" y="268917"/>
                </a:lnTo>
                <a:lnTo>
                  <a:pt x="1613612" y="252073"/>
                </a:lnTo>
                <a:lnTo>
                  <a:pt x="1655971" y="230039"/>
                </a:lnTo>
                <a:lnTo>
                  <a:pt x="1688246" y="203709"/>
                </a:lnTo>
                <a:lnTo>
                  <a:pt x="1716024" y="141731"/>
                </a:lnTo>
                <a:lnTo>
                  <a:pt x="1708807" y="109208"/>
                </a:lnTo>
                <a:lnTo>
                  <a:pt x="1655971" y="53051"/>
                </a:lnTo>
                <a:lnTo>
                  <a:pt x="1613612" y="31110"/>
                </a:lnTo>
                <a:lnTo>
                  <a:pt x="1562800" y="14391"/>
                </a:lnTo>
                <a:lnTo>
                  <a:pt x="1505165" y="3738"/>
                </a:lnTo>
                <a:lnTo>
                  <a:pt x="144233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72667" y="2528442"/>
            <a:ext cx="11391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solidFill>
                  <a:srgbClr val="124F5C"/>
                </a:solidFill>
                <a:latin typeface="Arial"/>
                <a:cs typeface="Arial"/>
              </a:rPr>
              <a:t>Problem</a:t>
            </a:r>
            <a:r>
              <a:rPr sz="900" b="1" spc="3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9735" y="2471927"/>
            <a:ext cx="896619" cy="283845"/>
          </a:xfrm>
          <a:prstGeom prst="rect">
            <a:avLst/>
          </a:prstGeom>
          <a:solidFill>
            <a:srgbClr val="FFCD8B"/>
          </a:solidFill>
        </p:spPr>
        <p:txBody>
          <a:bodyPr vert="horz" wrap="square" lIns="0" tIns="6540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515"/>
              </a:spcBef>
            </a:pPr>
            <a:r>
              <a:rPr sz="1000" b="1" spc="-5" dirty="0">
                <a:latin typeface="Arial"/>
                <a:cs typeface="Arial"/>
              </a:rPr>
              <a:t>Data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2703" y="2471927"/>
            <a:ext cx="896619" cy="283845"/>
          </a:xfrm>
          <a:prstGeom prst="rect">
            <a:avLst/>
          </a:prstGeom>
          <a:solidFill>
            <a:srgbClr val="00C7F9"/>
          </a:solidFill>
        </p:spPr>
        <p:txBody>
          <a:bodyPr vert="horz" wrap="square" lIns="0" tIns="6540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515"/>
              </a:spcBef>
            </a:pPr>
            <a:r>
              <a:rPr sz="1000" b="1" dirty="0">
                <a:latin typeface="Arial"/>
                <a:cs typeface="Arial"/>
              </a:rPr>
              <a:t>Conclusion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85026" y="2523870"/>
            <a:ext cx="7092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3933" y="1589354"/>
            <a:ext cx="52069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Arial MT"/>
                <a:cs typeface="Arial MT"/>
              </a:rPr>
              <a:t>.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179" y="143078"/>
            <a:ext cx="2914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00000"/>
                </a:solidFill>
              </a:rPr>
              <a:t>Data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2" y="4292904"/>
            <a:ext cx="748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1400" spc="2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text</a:t>
            </a:r>
            <a:r>
              <a:rPr sz="1400" spc="3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processing,</a:t>
            </a:r>
            <a:r>
              <a:rPr sz="1400" spc="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r>
              <a:rPr sz="1400" spc="2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corpus</a:t>
            </a:r>
            <a:r>
              <a:rPr sz="1400" spc="3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has,</a:t>
            </a:r>
            <a:r>
              <a:rPr sz="1400" spc="3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average,</a:t>
            </a:r>
            <a:r>
              <a:rPr sz="1400" spc="3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14</a:t>
            </a:r>
            <a:r>
              <a:rPr sz="1400" spc="3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words,</a:t>
            </a:r>
            <a:r>
              <a:rPr sz="1400" spc="3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sz="1400" spc="3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before</a:t>
            </a:r>
            <a:r>
              <a:rPr sz="1400" spc="3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text</a:t>
            </a:r>
            <a:r>
              <a:rPr sz="1400" spc="3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processing,</a:t>
            </a:r>
            <a:r>
              <a:rPr sz="1400" spc="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corpus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contains,</a:t>
            </a:r>
            <a:r>
              <a:rPr sz="14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average,</a:t>
            </a:r>
            <a:r>
              <a:rPr sz="14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24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words.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4" y="728471"/>
            <a:ext cx="4566323" cy="31171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179" y="143078"/>
            <a:ext cx="2914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00000"/>
                </a:solidFill>
              </a:rPr>
              <a:t>Data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2" y="4292904"/>
            <a:ext cx="681735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Zurich,</a:t>
            </a:r>
            <a:r>
              <a:rPr sz="1400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Zumbo,</a:t>
            </a:r>
            <a:r>
              <a:rPr sz="1400" spc="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Zulu,</a:t>
            </a:r>
            <a:r>
              <a:rPr sz="1400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uhu,</a:t>
            </a:r>
            <a:r>
              <a:rPr sz="1400" spc="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Zuckerberg</a:t>
            </a:r>
            <a:r>
              <a:rPr sz="14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top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most</a:t>
            </a:r>
            <a:r>
              <a:rPr sz="14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frequent</a:t>
            </a:r>
            <a:r>
              <a:rPr sz="14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words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corpus.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441" y="798392"/>
            <a:ext cx="6043117" cy="31763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782" y="200355"/>
            <a:ext cx="58591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Machine</a:t>
            </a:r>
            <a:r>
              <a:rPr spc="45" dirty="0"/>
              <a:t> </a:t>
            </a:r>
            <a:r>
              <a:rPr spc="-15" dirty="0"/>
              <a:t>Learning</a:t>
            </a:r>
            <a:r>
              <a:rPr spc="75" dirty="0"/>
              <a:t> </a:t>
            </a:r>
            <a:r>
              <a:rPr spc="-5" dirty="0"/>
              <a:t>Model</a:t>
            </a:r>
            <a:r>
              <a:rPr spc="45" dirty="0"/>
              <a:t> </a:t>
            </a:r>
            <a:r>
              <a:rPr spc="-1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6" y="3100197"/>
            <a:ext cx="1927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A21515"/>
                </a:solidFill>
                <a:latin typeface="Times New Roman"/>
                <a:cs typeface="Times New Roman"/>
              </a:rPr>
              <a:t>[2]</a:t>
            </a:r>
            <a:r>
              <a:rPr sz="1400" spc="-20" dirty="0">
                <a:solidFill>
                  <a:srgbClr val="A2151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21515"/>
                </a:solidFill>
                <a:latin typeface="Times New Roman"/>
                <a:cs typeface="Times New Roman"/>
              </a:rPr>
              <a:t>Hierarchical</a:t>
            </a:r>
            <a:r>
              <a:rPr sz="1400" spc="65" dirty="0">
                <a:solidFill>
                  <a:srgbClr val="A2151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A21515"/>
                </a:solidFill>
                <a:latin typeface="Times New Roman"/>
                <a:cs typeface="Times New Roman"/>
              </a:rPr>
              <a:t>Clustering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36" y="1896567"/>
            <a:ext cx="16592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A21515"/>
                </a:solidFill>
                <a:latin typeface="Times New Roman"/>
                <a:cs typeface="Times New Roman"/>
              </a:rPr>
              <a:t>[1]</a:t>
            </a:r>
            <a:r>
              <a:rPr sz="1100" spc="-10" dirty="0">
                <a:solidFill>
                  <a:srgbClr val="A2151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A21515"/>
                </a:solidFill>
                <a:latin typeface="Times New Roman"/>
                <a:cs typeface="Times New Roman"/>
              </a:rPr>
              <a:t>K-Means</a:t>
            </a:r>
            <a:r>
              <a:rPr sz="1400" spc="55" dirty="0">
                <a:solidFill>
                  <a:srgbClr val="A2151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A21515"/>
                </a:solidFill>
                <a:latin typeface="Times New Roman"/>
                <a:cs typeface="Times New Roman"/>
              </a:rPr>
              <a:t>Clustering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4039" y="2228214"/>
            <a:ext cx="1516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21515"/>
                </a:solidFill>
                <a:latin typeface="Times New Roman"/>
                <a:cs typeface="Times New Roman"/>
              </a:rPr>
              <a:t>[3]</a:t>
            </a:r>
            <a:r>
              <a:rPr sz="1200" spc="-35" dirty="0">
                <a:solidFill>
                  <a:srgbClr val="A2151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A21515"/>
                </a:solidFill>
                <a:latin typeface="Times New Roman"/>
                <a:cs typeface="Times New Roman"/>
              </a:rPr>
              <a:t>DBSCAN</a:t>
            </a:r>
            <a:r>
              <a:rPr sz="1200" spc="-15" dirty="0">
                <a:solidFill>
                  <a:srgbClr val="A21515"/>
                </a:solidFill>
                <a:latin typeface="Times New Roman"/>
                <a:cs typeface="Times New Roman"/>
              </a:rPr>
              <a:t> Clustering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22903" y="1572767"/>
            <a:ext cx="2298700" cy="2278380"/>
            <a:chOff x="3422903" y="1572767"/>
            <a:chExt cx="2298700" cy="2278380"/>
          </a:xfrm>
        </p:grpSpPr>
        <p:sp>
          <p:nvSpPr>
            <p:cNvPr id="7" name="object 7"/>
            <p:cNvSpPr/>
            <p:nvPr/>
          </p:nvSpPr>
          <p:spPr>
            <a:xfrm>
              <a:off x="3770375" y="1914143"/>
              <a:ext cx="1603375" cy="1579245"/>
            </a:xfrm>
            <a:custGeom>
              <a:avLst/>
              <a:gdLst/>
              <a:ahLst/>
              <a:cxnLst/>
              <a:rect l="l" t="t" r="r" b="b"/>
              <a:pathLst>
                <a:path w="1603375" h="1579245">
                  <a:moveTo>
                    <a:pt x="802513" y="0"/>
                  </a:moveTo>
                  <a:lnTo>
                    <a:pt x="277240" y="191262"/>
                  </a:lnTo>
                  <a:lnTo>
                    <a:pt x="508" y="671322"/>
                  </a:lnTo>
                  <a:lnTo>
                    <a:pt x="0" y="672846"/>
                  </a:lnTo>
                  <a:lnTo>
                    <a:pt x="96265" y="1219708"/>
                  </a:lnTo>
                  <a:lnTo>
                    <a:pt x="96647" y="1220597"/>
                  </a:lnTo>
                  <a:lnTo>
                    <a:pt x="520700" y="1576832"/>
                  </a:lnTo>
                  <a:lnTo>
                    <a:pt x="524128" y="1578864"/>
                  </a:lnTo>
                  <a:lnTo>
                    <a:pt x="521843" y="1576832"/>
                  </a:lnTo>
                  <a:lnTo>
                    <a:pt x="1079500" y="1576832"/>
                  </a:lnTo>
                  <a:lnTo>
                    <a:pt x="1085723" y="1575816"/>
                  </a:lnTo>
                  <a:lnTo>
                    <a:pt x="1079627" y="1576070"/>
                  </a:lnTo>
                  <a:lnTo>
                    <a:pt x="1507109" y="1218565"/>
                  </a:lnTo>
                  <a:lnTo>
                    <a:pt x="1603248" y="672465"/>
                  </a:lnTo>
                  <a:lnTo>
                    <a:pt x="1324990" y="191135"/>
                  </a:lnTo>
                  <a:lnTo>
                    <a:pt x="1324356" y="190500"/>
                  </a:lnTo>
                  <a:lnTo>
                    <a:pt x="802513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199" y="2404871"/>
              <a:ext cx="609600" cy="597535"/>
            </a:xfrm>
            <a:custGeom>
              <a:avLst/>
              <a:gdLst/>
              <a:ahLst/>
              <a:cxnLst/>
              <a:rect l="l" t="t" r="r" b="b"/>
              <a:pathLst>
                <a:path w="609600" h="597535">
                  <a:moveTo>
                    <a:pt x="305180" y="0"/>
                  </a:moveTo>
                  <a:lnTo>
                    <a:pt x="304546" y="0"/>
                  </a:lnTo>
                  <a:lnTo>
                    <a:pt x="104901" y="72643"/>
                  </a:lnTo>
                  <a:lnTo>
                    <a:pt x="0" y="254634"/>
                  </a:lnTo>
                  <a:lnTo>
                    <a:pt x="36702" y="461899"/>
                  </a:lnTo>
                  <a:lnTo>
                    <a:pt x="197992" y="596645"/>
                  </a:lnTo>
                  <a:lnTo>
                    <a:pt x="199262" y="597407"/>
                  </a:lnTo>
                  <a:lnTo>
                    <a:pt x="198374" y="596645"/>
                  </a:lnTo>
                  <a:lnTo>
                    <a:pt x="410463" y="596645"/>
                  </a:lnTo>
                  <a:lnTo>
                    <a:pt x="412876" y="596264"/>
                  </a:lnTo>
                  <a:lnTo>
                    <a:pt x="410463" y="596391"/>
                  </a:lnTo>
                  <a:lnTo>
                    <a:pt x="572897" y="461263"/>
                  </a:lnTo>
                  <a:lnTo>
                    <a:pt x="609600" y="254381"/>
                  </a:lnTo>
                  <a:lnTo>
                    <a:pt x="503554" y="72008"/>
                  </a:lnTo>
                  <a:lnTo>
                    <a:pt x="305180" y="0"/>
                  </a:lnTo>
                  <a:close/>
                </a:path>
              </a:pathLst>
            </a:custGeom>
            <a:solidFill>
              <a:srgbClr val="EF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3715" y="1967483"/>
              <a:ext cx="1511300" cy="1473200"/>
            </a:xfrm>
            <a:custGeom>
              <a:avLst/>
              <a:gdLst/>
              <a:ahLst/>
              <a:cxnLst/>
              <a:rect l="l" t="t" r="r" b="b"/>
              <a:pathLst>
                <a:path w="1511300" h="1473200">
                  <a:moveTo>
                    <a:pt x="262128" y="179831"/>
                  </a:moveTo>
                  <a:lnTo>
                    <a:pt x="551688" y="511047"/>
                  </a:lnTo>
                </a:path>
                <a:path w="1511300" h="1473200">
                  <a:moveTo>
                    <a:pt x="751078" y="0"/>
                  </a:moveTo>
                  <a:lnTo>
                    <a:pt x="749808" y="437133"/>
                  </a:lnTo>
                </a:path>
                <a:path w="1511300" h="1473200">
                  <a:moveTo>
                    <a:pt x="1238377" y="179831"/>
                  </a:moveTo>
                  <a:lnTo>
                    <a:pt x="947928" y="511175"/>
                  </a:lnTo>
                </a:path>
                <a:path w="1511300" h="1473200">
                  <a:moveTo>
                    <a:pt x="1511046" y="627888"/>
                  </a:moveTo>
                  <a:lnTo>
                    <a:pt x="1054608" y="691514"/>
                  </a:lnTo>
                </a:path>
                <a:path w="1511300" h="1473200">
                  <a:moveTo>
                    <a:pt x="1409064" y="1137158"/>
                  </a:moveTo>
                  <a:lnTo>
                    <a:pt x="1018032" y="899159"/>
                  </a:lnTo>
                </a:path>
                <a:path w="1511300" h="1473200">
                  <a:moveTo>
                    <a:pt x="1010920" y="1472819"/>
                  </a:moveTo>
                  <a:lnTo>
                    <a:pt x="856488" y="1036319"/>
                  </a:lnTo>
                </a:path>
                <a:path w="1511300" h="1473200">
                  <a:moveTo>
                    <a:pt x="487680" y="1472564"/>
                  </a:moveTo>
                  <a:lnTo>
                    <a:pt x="642874" y="1036319"/>
                  </a:lnTo>
                </a:path>
                <a:path w="1511300" h="1473200">
                  <a:moveTo>
                    <a:pt x="91439" y="1137158"/>
                  </a:moveTo>
                  <a:lnTo>
                    <a:pt x="481330" y="899159"/>
                  </a:lnTo>
                </a:path>
                <a:path w="1511300" h="1473200">
                  <a:moveTo>
                    <a:pt x="0" y="637032"/>
                  </a:moveTo>
                  <a:lnTo>
                    <a:pt x="444500" y="694308"/>
                  </a:lnTo>
                </a:path>
              </a:pathLst>
            </a:custGeom>
            <a:ln w="39624">
              <a:solidFill>
                <a:srgbClr val="EFE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2191" y="1572767"/>
              <a:ext cx="1240790" cy="573405"/>
            </a:xfrm>
            <a:custGeom>
              <a:avLst/>
              <a:gdLst/>
              <a:ahLst/>
              <a:cxnLst/>
              <a:rect l="l" t="t" r="r" b="b"/>
              <a:pathLst>
                <a:path w="1240789" h="573405">
                  <a:moveTo>
                    <a:pt x="751332" y="0"/>
                  </a:moveTo>
                  <a:lnTo>
                    <a:pt x="0" y="271525"/>
                  </a:lnTo>
                  <a:lnTo>
                    <a:pt x="309499" y="377062"/>
                  </a:lnTo>
                  <a:lnTo>
                    <a:pt x="751332" y="394715"/>
                  </a:lnTo>
                  <a:lnTo>
                    <a:pt x="1240536" y="573023"/>
                  </a:lnTo>
                  <a:lnTo>
                    <a:pt x="1034796" y="237108"/>
                  </a:lnTo>
                  <a:lnTo>
                    <a:pt x="751332" y="0"/>
                  </a:lnTo>
                  <a:close/>
                </a:path>
              </a:pathLst>
            </a:custGeom>
            <a:solidFill>
              <a:srgbClr val="C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9" y="1572767"/>
              <a:ext cx="810895" cy="1021080"/>
            </a:xfrm>
            <a:custGeom>
              <a:avLst/>
              <a:gdLst/>
              <a:ahLst/>
              <a:cxnLst/>
              <a:rect l="l" t="t" r="r" b="b"/>
              <a:pathLst>
                <a:path w="810895" h="1021080">
                  <a:moveTo>
                    <a:pt x="0" y="0"/>
                  </a:moveTo>
                  <a:lnTo>
                    <a:pt x="487934" y="571880"/>
                  </a:lnTo>
                  <a:lnTo>
                    <a:pt x="747776" y="1020825"/>
                  </a:lnTo>
                  <a:lnTo>
                    <a:pt x="761467" y="1014557"/>
                  </a:lnTo>
                  <a:lnTo>
                    <a:pt x="783524" y="953605"/>
                  </a:lnTo>
                  <a:lnTo>
                    <a:pt x="791991" y="905941"/>
                  </a:lnTo>
                  <a:lnTo>
                    <a:pt x="798819" y="851498"/>
                  </a:lnTo>
                  <a:lnTo>
                    <a:pt x="804060" y="793787"/>
                  </a:lnTo>
                  <a:lnTo>
                    <a:pt x="807764" y="736317"/>
                  </a:lnTo>
                  <a:lnTo>
                    <a:pt x="809983" y="682599"/>
                  </a:lnTo>
                  <a:lnTo>
                    <a:pt x="810767" y="636142"/>
                  </a:lnTo>
                  <a:lnTo>
                    <a:pt x="808413" y="593018"/>
                  </a:lnTo>
                  <a:lnTo>
                    <a:pt x="802005" y="555321"/>
                  </a:lnTo>
                  <a:lnTo>
                    <a:pt x="792810" y="519978"/>
                  </a:lnTo>
                  <a:lnTo>
                    <a:pt x="782097" y="483917"/>
                  </a:lnTo>
                  <a:lnTo>
                    <a:pt x="771135" y="444064"/>
                  </a:lnTo>
                  <a:lnTo>
                    <a:pt x="761190" y="397345"/>
                  </a:lnTo>
                  <a:lnTo>
                    <a:pt x="753531" y="340687"/>
                  </a:lnTo>
                  <a:lnTo>
                    <a:pt x="749426" y="271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9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0367" y="1840991"/>
              <a:ext cx="490855" cy="1264920"/>
            </a:xfrm>
            <a:custGeom>
              <a:avLst/>
              <a:gdLst/>
              <a:ahLst/>
              <a:cxnLst/>
              <a:rect l="l" t="t" r="r" b="b"/>
              <a:pathLst>
                <a:path w="490854" h="1264920">
                  <a:moveTo>
                    <a:pt x="91440" y="0"/>
                  </a:moveTo>
                  <a:lnTo>
                    <a:pt x="89789" y="752602"/>
                  </a:lnTo>
                  <a:lnTo>
                    <a:pt x="0" y="1264920"/>
                  </a:lnTo>
                  <a:lnTo>
                    <a:pt x="351917" y="1033018"/>
                  </a:lnTo>
                  <a:lnTo>
                    <a:pt x="490728" y="694182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1079" y="2532887"/>
              <a:ext cx="890269" cy="905510"/>
            </a:xfrm>
            <a:custGeom>
              <a:avLst/>
              <a:gdLst/>
              <a:ahLst/>
              <a:cxnLst/>
              <a:rect l="l" t="t" r="r" b="b"/>
              <a:pathLst>
                <a:path w="890270" h="905510">
                  <a:moveTo>
                    <a:pt x="890016" y="0"/>
                  </a:moveTo>
                  <a:lnTo>
                    <a:pt x="398272" y="571246"/>
                  </a:lnTo>
                  <a:lnTo>
                    <a:pt x="0" y="905256"/>
                  </a:lnTo>
                  <a:lnTo>
                    <a:pt x="411734" y="888492"/>
                  </a:lnTo>
                  <a:lnTo>
                    <a:pt x="751713" y="788288"/>
                  </a:lnTo>
                  <a:lnTo>
                    <a:pt x="89001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2919" y="3322319"/>
              <a:ext cx="1271270" cy="512445"/>
            </a:xfrm>
            <a:custGeom>
              <a:avLst/>
              <a:gdLst/>
              <a:ahLst/>
              <a:cxnLst/>
              <a:rect l="l" t="t" r="r" b="b"/>
              <a:pathLst>
                <a:path w="1271270" h="512445">
                  <a:moveTo>
                    <a:pt x="1271015" y="0"/>
                  </a:moveTo>
                  <a:lnTo>
                    <a:pt x="519810" y="116331"/>
                  </a:lnTo>
                  <a:lnTo>
                    <a:pt x="0" y="116331"/>
                  </a:lnTo>
                  <a:lnTo>
                    <a:pt x="290956" y="375411"/>
                  </a:lnTo>
                  <a:lnTo>
                    <a:pt x="659638" y="512063"/>
                  </a:lnTo>
                  <a:lnTo>
                    <a:pt x="1271015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3631" y="3105911"/>
              <a:ext cx="1057910" cy="728980"/>
            </a:xfrm>
            <a:custGeom>
              <a:avLst/>
              <a:gdLst/>
              <a:ahLst/>
              <a:cxnLst/>
              <a:rect l="l" t="t" r="r" b="b"/>
              <a:pathLst>
                <a:path w="1057910" h="728979">
                  <a:moveTo>
                    <a:pt x="0" y="0"/>
                  </a:moveTo>
                  <a:lnTo>
                    <a:pt x="74802" y="371982"/>
                  </a:lnTo>
                  <a:lnTo>
                    <a:pt x="256920" y="728472"/>
                  </a:lnTo>
                  <a:lnTo>
                    <a:pt x="1057655" y="728472"/>
                  </a:lnTo>
                  <a:lnTo>
                    <a:pt x="397001" y="332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0063" y="2593847"/>
              <a:ext cx="612775" cy="1240790"/>
            </a:xfrm>
            <a:custGeom>
              <a:avLst/>
              <a:gdLst/>
              <a:ahLst/>
              <a:cxnLst/>
              <a:rect l="l" t="t" r="r" b="b"/>
              <a:pathLst>
                <a:path w="612775" h="1240789">
                  <a:moveTo>
                    <a:pt x="265430" y="0"/>
                  </a:moveTo>
                  <a:lnTo>
                    <a:pt x="72644" y="323469"/>
                  </a:lnTo>
                  <a:lnTo>
                    <a:pt x="0" y="727709"/>
                  </a:lnTo>
                  <a:lnTo>
                    <a:pt x="612648" y="1240536"/>
                  </a:lnTo>
                  <a:lnTo>
                    <a:pt x="355600" y="511175"/>
                  </a:lnTo>
                  <a:lnTo>
                    <a:pt x="26543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2903" y="2142743"/>
              <a:ext cx="661670" cy="1179830"/>
            </a:xfrm>
            <a:custGeom>
              <a:avLst/>
              <a:gdLst/>
              <a:ahLst/>
              <a:cxnLst/>
              <a:rect l="l" t="t" r="r" b="b"/>
              <a:pathLst>
                <a:path w="661670" h="1179829">
                  <a:moveTo>
                    <a:pt x="661416" y="0"/>
                  </a:moveTo>
                  <a:lnTo>
                    <a:pt x="285115" y="177419"/>
                  </a:lnTo>
                  <a:lnTo>
                    <a:pt x="0" y="392049"/>
                  </a:lnTo>
                  <a:lnTo>
                    <a:pt x="138303" y="1179576"/>
                  </a:lnTo>
                  <a:lnTo>
                    <a:pt x="403225" y="450469"/>
                  </a:lnTo>
                  <a:lnTo>
                    <a:pt x="66141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22903" y="1844039"/>
              <a:ext cx="1149350" cy="692150"/>
            </a:xfrm>
            <a:custGeom>
              <a:avLst/>
              <a:gdLst/>
              <a:ahLst/>
              <a:cxnLst/>
              <a:rect l="l" t="t" r="r" b="b"/>
              <a:pathLst>
                <a:path w="1149350" h="692150">
                  <a:moveTo>
                    <a:pt x="399669" y="0"/>
                  </a:moveTo>
                  <a:lnTo>
                    <a:pt x="0" y="691896"/>
                  </a:lnTo>
                  <a:lnTo>
                    <a:pt x="661162" y="300990"/>
                  </a:lnTo>
                  <a:lnTo>
                    <a:pt x="1149096" y="123063"/>
                  </a:lnTo>
                  <a:lnTo>
                    <a:pt x="688721" y="44576"/>
                  </a:lnTo>
                  <a:lnTo>
                    <a:pt x="399669" y="0"/>
                  </a:lnTo>
                  <a:close/>
                </a:path>
              </a:pathLst>
            </a:custGeom>
            <a:solidFill>
              <a:srgbClr val="F36E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8623" y="2487167"/>
              <a:ext cx="321335" cy="3244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055" y="2514600"/>
              <a:ext cx="216408" cy="2194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6471" y="1883663"/>
              <a:ext cx="321335" cy="3244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3903" y="1911095"/>
              <a:ext cx="216408" cy="2194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7887" y="1627606"/>
              <a:ext cx="321335" cy="3213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5319" y="1655063"/>
              <a:ext cx="216408" cy="2164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1879" y="3118078"/>
              <a:ext cx="321335" cy="3213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9311" y="3145535"/>
              <a:ext cx="216408" cy="2164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2231" y="3526535"/>
              <a:ext cx="321335" cy="3244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9663" y="3553967"/>
              <a:ext cx="216408" cy="2194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3751" y="3474694"/>
              <a:ext cx="321335" cy="3213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01183" y="3502151"/>
              <a:ext cx="216408" cy="2164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4479" y="2368270"/>
              <a:ext cx="321335" cy="32133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91911" y="2395727"/>
              <a:ext cx="216408" cy="21640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1391" y="1828774"/>
              <a:ext cx="321335" cy="3213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8823" y="1856231"/>
              <a:ext cx="216408" cy="2164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21807" y="3032759"/>
              <a:ext cx="321335" cy="32448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9239" y="3060191"/>
              <a:ext cx="216408" cy="21945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974082" y="2326970"/>
            <a:ext cx="172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78909C"/>
                </a:solidFill>
                <a:latin typeface="Arial"/>
                <a:cs typeface="Arial"/>
              </a:rPr>
              <a:t>01</a:t>
            </a:r>
            <a:endParaRPr sz="10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20817" y="2709748"/>
            <a:ext cx="172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EDFF41"/>
                </a:solidFill>
                <a:latin typeface="Arial"/>
                <a:cs typeface="Arial"/>
              </a:rPr>
              <a:t>02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3178" y="3050235"/>
            <a:ext cx="172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FFAB40"/>
                </a:solidFill>
                <a:latin typeface="Arial"/>
                <a:cs typeface="Arial"/>
              </a:rPr>
              <a:t>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84878" y="3185286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0096A7"/>
                </a:solidFill>
                <a:latin typeface="Arial"/>
                <a:cs typeface="Arial"/>
              </a:rPr>
              <a:t>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11878" y="3050235"/>
            <a:ext cx="172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202020"/>
                </a:solidFill>
                <a:latin typeface="Arial"/>
                <a:cs typeface="Arial"/>
              </a:rPr>
              <a:t>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34205" y="2709748"/>
            <a:ext cx="172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6F2F9F"/>
                </a:solidFill>
                <a:latin typeface="Arial"/>
                <a:cs typeface="Arial"/>
              </a:rPr>
              <a:t>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03294" y="2326970"/>
            <a:ext cx="172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5" dirty="0">
                <a:solidFill>
                  <a:srgbClr val="FFAB40"/>
                </a:solidFill>
                <a:latin typeface="Arial"/>
                <a:cs typeface="Arial"/>
              </a:rPr>
              <a:t>07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0854" y="2112086"/>
            <a:ext cx="54483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5445" algn="l"/>
              </a:tabLst>
            </a:pPr>
            <a:r>
              <a:rPr sz="1050" b="1" spc="-15" dirty="0">
                <a:solidFill>
                  <a:srgbClr val="30EBFF"/>
                </a:solidFill>
                <a:latin typeface="Arial"/>
                <a:cs typeface="Arial"/>
              </a:rPr>
              <a:t>0</a:t>
            </a:r>
            <a:r>
              <a:rPr sz="1050" b="1" dirty="0">
                <a:solidFill>
                  <a:srgbClr val="30EBFF"/>
                </a:solidFill>
                <a:latin typeface="Arial"/>
                <a:cs typeface="Arial"/>
              </a:rPr>
              <a:t>8	</a:t>
            </a:r>
            <a:r>
              <a:rPr sz="1050" b="1" spc="-15" dirty="0">
                <a:solidFill>
                  <a:srgbClr val="78E3FF"/>
                </a:solidFill>
                <a:latin typeface="Arial"/>
                <a:cs typeface="Arial"/>
              </a:rPr>
              <a:t>09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76928" y="2517647"/>
            <a:ext cx="387096" cy="3870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960" y="142493"/>
            <a:ext cx="1797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A21515"/>
                </a:solidFill>
                <a:latin typeface="Times New Roman"/>
                <a:cs typeface="Times New Roman"/>
              </a:rPr>
              <a:t>K-Means</a:t>
            </a:r>
            <a:r>
              <a:rPr sz="1600" b="1" spc="-80" dirty="0">
                <a:solidFill>
                  <a:srgbClr val="A2151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A21515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" y="862583"/>
            <a:ext cx="5915594" cy="3810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61150" y="2215083"/>
            <a:ext cx="105918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Courier New"/>
                <a:cs typeface="Courier New"/>
              </a:rPr>
              <a:t>Optimal  of </a:t>
            </a:r>
            <a:r>
              <a:rPr sz="140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Courier New"/>
                <a:cs typeface="Courier New"/>
              </a:rPr>
              <a:t>using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3570" y="2215083"/>
            <a:ext cx="77216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9220" algn="r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02020"/>
                </a:solidFill>
                <a:latin typeface="Courier New"/>
                <a:cs typeface="Courier New"/>
              </a:rPr>
              <a:t>n</a:t>
            </a:r>
            <a:r>
              <a:rPr sz="1400" dirty="0">
                <a:solidFill>
                  <a:srgbClr val="202020"/>
                </a:solidFill>
                <a:latin typeface="Courier New"/>
                <a:cs typeface="Courier New"/>
              </a:rPr>
              <a:t>u</a:t>
            </a:r>
            <a:r>
              <a:rPr sz="1400" spc="-30" dirty="0">
                <a:solidFill>
                  <a:srgbClr val="202020"/>
                </a:solidFill>
                <a:latin typeface="Courier New"/>
                <a:cs typeface="Courier New"/>
              </a:rPr>
              <a:t>m</a:t>
            </a:r>
            <a:r>
              <a:rPr sz="1400" spc="-10" dirty="0">
                <a:solidFill>
                  <a:srgbClr val="202020"/>
                </a:solidFill>
                <a:latin typeface="Courier New"/>
                <a:cs typeface="Courier New"/>
              </a:rPr>
              <a:t>b</a:t>
            </a:r>
            <a:r>
              <a:rPr sz="1400" dirty="0">
                <a:solidFill>
                  <a:srgbClr val="202020"/>
                </a:solidFill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srgbClr val="202020"/>
                </a:solidFill>
                <a:latin typeface="Courier New"/>
                <a:cs typeface="Courier New"/>
              </a:rPr>
              <a:t>r  cluster  Elbow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7661" y="2862198"/>
            <a:ext cx="11995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202020"/>
                </a:solidFill>
                <a:latin typeface="Courier New"/>
                <a:cs typeface="Courier New"/>
              </a:rPr>
              <a:t>method</a:t>
            </a:r>
            <a:r>
              <a:rPr sz="1400" spc="-4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Courier New"/>
                <a:cs typeface="Courier New"/>
              </a:rPr>
              <a:t>:</a:t>
            </a:r>
            <a:r>
              <a:rPr sz="1400" spc="-4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Courier New"/>
                <a:cs typeface="Courier New"/>
              </a:rPr>
              <a:t>17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682" y="142493"/>
            <a:ext cx="48742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Comparing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Evaluation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Metrics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K-Means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777" y="672190"/>
            <a:ext cx="4206971" cy="24695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8888" y="621791"/>
            <a:ext cx="3766065" cy="2584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8204" y="3812540"/>
            <a:ext cx="739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20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got</a:t>
            </a:r>
            <a:r>
              <a:rPr sz="1400" spc="20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2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Silhouette</a:t>
            </a:r>
            <a:r>
              <a:rPr sz="1400" spc="2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sz="1400" spc="2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0.00463434,</a:t>
            </a:r>
            <a:r>
              <a:rPr sz="1400" spc="2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2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Calinski-Harabasz</a:t>
            </a:r>
            <a:r>
              <a:rPr sz="1400" spc="2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sz="1400" spc="2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9.03925,</a:t>
            </a:r>
            <a:r>
              <a:rPr sz="1400" spc="2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2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Davies-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Bouldin</a:t>
            </a:r>
            <a:r>
              <a:rPr sz="1400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 11.8441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evaluation</a:t>
            </a:r>
            <a:r>
              <a:rPr sz="14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model.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777" y="142493"/>
            <a:ext cx="1797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A21515"/>
                </a:solidFill>
                <a:latin typeface="Times New Roman"/>
                <a:cs typeface="Times New Roman"/>
              </a:rPr>
              <a:t>K-Means</a:t>
            </a:r>
            <a:r>
              <a:rPr sz="1600" spc="-80" dirty="0">
                <a:solidFill>
                  <a:srgbClr val="A2151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A21515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765047"/>
            <a:ext cx="4578096" cy="3571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06821" y="1785366"/>
            <a:ext cx="201676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 12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movies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shows, followed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7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15.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176" y="86309"/>
            <a:ext cx="26422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/>
              <a:t>Hierarchical</a:t>
            </a:r>
            <a:r>
              <a:rPr sz="1600" spc="-95" dirty="0"/>
              <a:t> </a:t>
            </a:r>
            <a:r>
              <a:rPr sz="1600" spc="5" dirty="0"/>
              <a:t>Clustering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7020814" y="1779269"/>
            <a:ext cx="164846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  <a:tab pos="1073150" algn="l"/>
                <a:tab pos="1387475" algn="l"/>
              </a:tabLst>
            </a:pP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After</a:t>
            </a:r>
            <a:r>
              <a:rPr sz="1200" spc="2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cutting</a:t>
            </a:r>
            <a:r>
              <a:rPr sz="1200" spc="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sz="1200" spc="-40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horizontally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t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ll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est	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v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sz="1200" spc="-10" dirty="0">
                <a:solidFill>
                  <a:srgbClr val="202020"/>
                </a:solidFill>
                <a:latin typeface="Verdana"/>
                <a:cs typeface="Verdana"/>
              </a:rPr>
              <a:t>r</a:t>
            </a:r>
            <a:r>
              <a:rPr sz="1200" spc="-20" dirty="0">
                <a:solidFill>
                  <a:srgbClr val="202020"/>
                </a:solidFill>
                <a:latin typeface="Verdana"/>
                <a:cs typeface="Verdana"/>
              </a:rPr>
              <a:t>t</a:t>
            </a:r>
            <a:r>
              <a:rPr sz="1200" spc="25" dirty="0">
                <a:solidFill>
                  <a:srgbClr val="202020"/>
                </a:solidFill>
                <a:latin typeface="Verdana"/>
                <a:cs typeface="Verdana"/>
              </a:rPr>
              <a:t>i</a:t>
            </a:r>
            <a:r>
              <a:rPr sz="1200" spc="-30" dirty="0">
                <a:solidFill>
                  <a:srgbClr val="202020"/>
                </a:solidFill>
                <a:latin typeface="Verdana"/>
                <a:cs typeface="Verdana"/>
              </a:rPr>
              <a:t>c</a:t>
            </a:r>
            <a:r>
              <a:rPr sz="1200" spc="-25" dirty="0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l  line,</a:t>
            </a:r>
            <a:r>
              <a:rPr sz="1200" spc="11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19</a:t>
            </a:r>
            <a:r>
              <a:rPr sz="1200" spc="1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Verdana"/>
                <a:cs typeface="Verdana"/>
              </a:rPr>
              <a:t>vertical </a:t>
            </a:r>
            <a:r>
              <a:rPr sz="1200" spc="-409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lin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es		a</a:t>
            </a:r>
            <a:r>
              <a:rPr sz="1200" spc="-10" dirty="0">
                <a:solidFill>
                  <a:srgbClr val="202020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  <a:p>
            <a:pPr marL="299085" marR="508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intersected,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 and </a:t>
            </a:r>
            <a:r>
              <a:rPr sz="1200" spc="-409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get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 optimal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number </a:t>
            </a:r>
            <a:r>
              <a:rPr sz="1200" spc="-409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clusters:</a:t>
            </a:r>
            <a:r>
              <a:rPr sz="1200" spc="-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19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78" y="415311"/>
            <a:ext cx="6449552" cy="44054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929" y="192100"/>
            <a:ext cx="56908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/>
              <a:t>Comparing</a:t>
            </a:r>
            <a:r>
              <a:rPr sz="1400" spc="25" dirty="0"/>
              <a:t> </a:t>
            </a:r>
            <a:r>
              <a:rPr sz="1400" spc="-5" dirty="0"/>
              <a:t>Evaluation</a:t>
            </a:r>
            <a:r>
              <a:rPr sz="1400" spc="35" dirty="0"/>
              <a:t> </a:t>
            </a:r>
            <a:r>
              <a:rPr sz="1400" spc="-5" dirty="0"/>
              <a:t>Metrics</a:t>
            </a:r>
            <a:r>
              <a:rPr sz="1400" spc="-15" dirty="0"/>
              <a:t> </a:t>
            </a:r>
            <a:r>
              <a:rPr sz="1400" dirty="0"/>
              <a:t>for</a:t>
            </a:r>
            <a:r>
              <a:rPr sz="1400" spc="-20" dirty="0"/>
              <a:t> </a:t>
            </a:r>
            <a:r>
              <a:rPr sz="1400" spc="-5" dirty="0"/>
              <a:t>Hierarchical</a:t>
            </a:r>
            <a:r>
              <a:rPr sz="1400" spc="20" dirty="0"/>
              <a:t> </a:t>
            </a:r>
            <a:r>
              <a:rPr sz="1400" spc="-10" dirty="0"/>
              <a:t>Clustering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944879"/>
            <a:ext cx="3636201" cy="31960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9828" y="2092197"/>
            <a:ext cx="2593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"/>
              <a:tabLst>
                <a:tab pos="184150" algn="l"/>
              </a:tabLst>
            </a:pP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2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got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Silhouette</a:t>
            </a:r>
            <a:r>
              <a:rPr sz="12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-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0.00415803,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Calinski-Harabasz</a:t>
            </a:r>
            <a:r>
              <a:rPr sz="1200" spc="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sz="1200" spc="-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2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3.9312,</a:t>
            </a:r>
            <a:r>
              <a:rPr sz="12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Davies-Bouldin</a:t>
            </a:r>
            <a:r>
              <a:rPr sz="1200" spc="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sz="1200" spc="-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10.4192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after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evaluation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297" y="110489"/>
            <a:ext cx="23018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/>
              <a:t>Hierarchical</a:t>
            </a:r>
            <a:r>
              <a:rPr sz="1400" spc="-20" dirty="0"/>
              <a:t> </a:t>
            </a:r>
            <a:r>
              <a:rPr sz="1400" spc="-10" dirty="0"/>
              <a:t>Clustering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5806821" y="2123058"/>
            <a:ext cx="201676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 0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number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movies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shows, followed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3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990599"/>
            <a:ext cx="4799841" cy="31257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7960" y="148589"/>
            <a:ext cx="2215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DBSCAN</a:t>
            </a:r>
            <a:r>
              <a:rPr sz="1600" spc="-100" dirty="0"/>
              <a:t> </a:t>
            </a:r>
            <a:r>
              <a:rPr sz="1600" spc="5" dirty="0"/>
              <a:t>Clustering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06423"/>
            <a:ext cx="4191000" cy="3644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84470" y="2015108"/>
            <a:ext cx="3146425" cy="109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got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Silhouette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 of -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0.00375706, a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Calinski-Harabasz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score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3.00323,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Davies-Bouldin</a:t>
            </a:r>
            <a:r>
              <a:rPr sz="1400" spc="1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 1.00007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1400" spc="3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evaluation</a:t>
            </a:r>
            <a:r>
              <a:rPr sz="1400" spc="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0842" y="553034"/>
            <a:ext cx="53206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707C"/>
                </a:solidFill>
                <a:latin typeface="Verdana"/>
                <a:cs typeface="Verdana"/>
              </a:rPr>
              <a:t>Comparing</a:t>
            </a:r>
            <a:r>
              <a:rPr sz="1400" b="1" spc="35" dirty="0">
                <a:solidFill>
                  <a:srgbClr val="00707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707C"/>
                </a:solidFill>
                <a:latin typeface="Verdana"/>
                <a:cs typeface="Verdana"/>
              </a:rPr>
              <a:t>Evaluation</a:t>
            </a:r>
            <a:r>
              <a:rPr sz="1400" b="1" spc="45" dirty="0">
                <a:solidFill>
                  <a:srgbClr val="00707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707C"/>
                </a:solidFill>
                <a:latin typeface="Verdana"/>
                <a:cs typeface="Verdana"/>
              </a:rPr>
              <a:t>Metrics </a:t>
            </a:r>
            <a:r>
              <a:rPr sz="1400" b="1" dirty="0">
                <a:solidFill>
                  <a:srgbClr val="00707C"/>
                </a:solidFill>
                <a:latin typeface="Verdana"/>
                <a:cs typeface="Verdana"/>
              </a:rPr>
              <a:t>for</a:t>
            </a:r>
            <a:r>
              <a:rPr sz="1400" b="1" spc="40" dirty="0">
                <a:solidFill>
                  <a:srgbClr val="00707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707C"/>
                </a:solidFill>
                <a:latin typeface="Verdana"/>
                <a:cs typeface="Verdana"/>
              </a:rPr>
              <a:t>DBSCAN</a:t>
            </a:r>
            <a:r>
              <a:rPr sz="1400" b="1" spc="50" dirty="0">
                <a:solidFill>
                  <a:srgbClr val="00707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707C"/>
                </a:solidFill>
                <a:latin typeface="Verdana"/>
                <a:cs typeface="Verdana"/>
              </a:rPr>
              <a:t>Clustering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714" y="518286"/>
            <a:ext cx="2780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Problem</a:t>
            </a:r>
            <a:r>
              <a:rPr spc="15" dirty="0"/>
              <a:t> </a:t>
            </a:r>
            <a:r>
              <a:rPr spc="-15" dirty="0"/>
              <a:t>Statement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3000" y="1381162"/>
            <a:ext cx="6858000" cy="1737360"/>
            <a:chOff x="1143000" y="1381162"/>
            <a:chExt cx="6858000" cy="1737360"/>
          </a:xfrm>
        </p:grpSpPr>
        <p:sp>
          <p:nvSpPr>
            <p:cNvPr id="4" name="object 4"/>
            <p:cNvSpPr/>
            <p:nvPr/>
          </p:nvSpPr>
          <p:spPr>
            <a:xfrm>
              <a:off x="2938272" y="1472374"/>
              <a:ext cx="3197225" cy="1645920"/>
            </a:xfrm>
            <a:custGeom>
              <a:avLst/>
              <a:gdLst/>
              <a:ahLst/>
              <a:cxnLst/>
              <a:rect l="l" t="t" r="r" b="b"/>
              <a:pathLst>
                <a:path w="3197225" h="1645920">
                  <a:moveTo>
                    <a:pt x="2550363" y="872210"/>
                  </a:moveTo>
                  <a:lnTo>
                    <a:pt x="2547747" y="820610"/>
                  </a:lnTo>
                  <a:lnTo>
                    <a:pt x="2529738" y="747369"/>
                  </a:lnTo>
                  <a:lnTo>
                    <a:pt x="2500122" y="679640"/>
                  </a:lnTo>
                  <a:lnTo>
                    <a:pt x="2472486" y="642924"/>
                  </a:lnTo>
                  <a:lnTo>
                    <a:pt x="2439581" y="614159"/>
                  </a:lnTo>
                  <a:lnTo>
                    <a:pt x="2401582" y="594118"/>
                  </a:lnTo>
                  <a:lnTo>
                    <a:pt x="2358694" y="583526"/>
                  </a:lnTo>
                  <a:lnTo>
                    <a:pt x="2311146" y="583120"/>
                  </a:lnTo>
                  <a:lnTo>
                    <a:pt x="2281555" y="587006"/>
                  </a:lnTo>
                  <a:lnTo>
                    <a:pt x="2222855" y="598614"/>
                  </a:lnTo>
                  <a:lnTo>
                    <a:pt x="2148662" y="618667"/>
                  </a:lnTo>
                  <a:lnTo>
                    <a:pt x="2103501" y="632244"/>
                  </a:lnTo>
                  <a:lnTo>
                    <a:pt x="2058898" y="647204"/>
                  </a:lnTo>
                  <a:lnTo>
                    <a:pt x="2015363" y="664019"/>
                  </a:lnTo>
                  <a:lnTo>
                    <a:pt x="1971116" y="682574"/>
                  </a:lnTo>
                  <a:lnTo>
                    <a:pt x="1926932" y="701484"/>
                  </a:lnTo>
                  <a:lnTo>
                    <a:pt x="1882800" y="720661"/>
                  </a:lnTo>
                  <a:lnTo>
                    <a:pt x="1750479" y="778916"/>
                  </a:lnTo>
                  <a:lnTo>
                    <a:pt x="1662125" y="817397"/>
                  </a:lnTo>
                  <a:lnTo>
                    <a:pt x="1571599" y="855738"/>
                  </a:lnTo>
                  <a:lnTo>
                    <a:pt x="1525168" y="874852"/>
                  </a:lnTo>
                  <a:lnTo>
                    <a:pt x="1478572" y="893495"/>
                  </a:lnTo>
                  <a:lnTo>
                    <a:pt x="1431798" y="911631"/>
                  </a:lnTo>
                  <a:lnTo>
                    <a:pt x="1384833" y="929182"/>
                  </a:lnTo>
                  <a:lnTo>
                    <a:pt x="1337691" y="946086"/>
                  </a:lnTo>
                  <a:lnTo>
                    <a:pt x="1290840" y="962304"/>
                  </a:lnTo>
                  <a:lnTo>
                    <a:pt x="1243711" y="978001"/>
                  </a:lnTo>
                  <a:lnTo>
                    <a:pt x="1196238" y="992428"/>
                  </a:lnTo>
                  <a:lnTo>
                    <a:pt x="1148372" y="1004849"/>
                  </a:lnTo>
                  <a:lnTo>
                    <a:pt x="1100074" y="1014539"/>
                  </a:lnTo>
                  <a:lnTo>
                    <a:pt x="1051775" y="1022235"/>
                  </a:lnTo>
                  <a:lnTo>
                    <a:pt x="1003363" y="1029563"/>
                  </a:lnTo>
                  <a:lnTo>
                    <a:pt x="954862" y="1036421"/>
                  </a:lnTo>
                  <a:lnTo>
                    <a:pt x="906246" y="1042631"/>
                  </a:lnTo>
                  <a:lnTo>
                    <a:pt x="857542" y="1048054"/>
                  </a:lnTo>
                  <a:lnTo>
                    <a:pt x="808723" y="1052563"/>
                  </a:lnTo>
                  <a:lnTo>
                    <a:pt x="759815" y="1056005"/>
                  </a:lnTo>
                  <a:lnTo>
                    <a:pt x="710819" y="1058227"/>
                  </a:lnTo>
                  <a:lnTo>
                    <a:pt x="658837" y="1059713"/>
                  </a:lnTo>
                  <a:lnTo>
                    <a:pt x="606818" y="1060818"/>
                  </a:lnTo>
                  <a:lnTo>
                    <a:pt x="554786" y="1061605"/>
                  </a:lnTo>
                  <a:lnTo>
                    <a:pt x="502729" y="1062126"/>
                  </a:lnTo>
                  <a:lnTo>
                    <a:pt x="398589" y="1062494"/>
                  </a:lnTo>
                  <a:lnTo>
                    <a:pt x="0" y="1061275"/>
                  </a:lnTo>
                  <a:lnTo>
                    <a:pt x="0" y="1075753"/>
                  </a:lnTo>
                  <a:lnTo>
                    <a:pt x="3048" y="1077912"/>
                  </a:lnTo>
                  <a:lnTo>
                    <a:pt x="18986" y="1129690"/>
                  </a:lnTo>
                  <a:lnTo>
                    <a:pt x="39370" y="1179220"/>
                  </a:lnTo>
                  <a:lnTo>
                    <a:pt x="64135" y="1226527"/>
                  </a:lnTo>
                  <a:lnTo>
                    <a:pt x="93230" y="1271587"/>
                  </a:lnTo>
                  <a:lnTo>
                    <a:pt x="126619" y="1314386"/>
                  </a:lnTo>
                  <a:lnTo>
                    <a:pt x="161137" y="1352118"/>
                  </a:lnTo>
                  <a:lnTo>
                    <a:pt x="197472" y="1386979"/>
                  </a:lnTo>
                  <a:lnTo>
                    <a:pt x="235521" y="1419072"/>
                  </a:lnTo>
                  <a:lnTo>
                    <a:pt x="275221" y="1448511"/>
                  </a:lnTo>
                  <a:lnTo>
                    <a:pt x="316496" y="1475409"/>
                  </a:lnTo>
                  <a:lnTo>
                    <a:pt x="359257" y="1499882"/>
                  </a:lnTo>
                  <a:lnTo>
                    <a:pt x="403453" y="1522044"/>
                  </a:lnTo>
                  <a:lnTo>
                    <a:pt x="448995" y="1542008"/>
                  </a:lnTo>
                  <a:lnTo>
                    <a:pt x="495808" y="1559877"/>
                  </a:lnTo>
                  <a:lnTo>
                    <a:pt x="543814" y="1575752"/>
                  </a:lnTo>
                  <a:lnTo>
                    <a:pt x="590588" y="1589100"/>
                  </a:lnTo>
                  <a:lnTo>
                    <a:pt x="637590" y="1600301"/>
                  </a:lnTo>
                  <a:lnTo>
                    <a:pt x="684847" y="1609242"/>
                  </a:lnTo>
                  <a:lnTo>
                    <a:pt x="732370" y="1615808"/>
                  </a:lnTo>
                  <a:lnTo>
                    <a:pt x="780199" y="1619897"/>
                  </a:lnTo>
                  <a:lnTo>
                    <a:pt x="828344" y="1621383"/>
                  </a:lnTo>
                  <a:lnTo>
                    <a:pt x="876833" y="1620177"/>
                  </a:lnTo>
                  <a:lnTo>
                    <a:pt x="925703" y="1616138"/>
                  </a:lnTo>
                  <a:lnTo>
                    <a:pt x="976503" y="1609547"/>
                  </a:lnTo>
                  <a:lnTo>
                    <a:pt x="1026833" y="1601038"/>
                  </a:lnTo>
                  <a:lnTo>
                    <a:pt x="1076718" y="1590763"/>
                  </a:lnTo>
                  <a:lnTo>
                    <a:pt x="1126172" y="1578864"/>
                  </a:lnTo>
                  <a:lnTo>
                    <a:pt x="1175232" y="1565490"/>
                  </a:lnTo>
                  <a:lnTo>
                    <a:pt x="1223924" y="1550771"/>
                  </a:lnTo>
                  <a:lnTo>
                    <a:pt x="1272273" y="1534871"/>
                  </a:lnTo>
                  <a:lnTo>
                    <a:pt x="1320317" y="1517904"/>
                  </a:lnTo>
                  <a:lnTo>
                    <a:pt x="1368056" y="1500035"/>
                  </a:lnTo>
                  <a:lnTo>
                    <a:pt x="1415542" y="1481391"/>
                  </a:lnTo>
                  <a:lnTo>
                    <a:pt x="1463421" y="1461960"/>
                  </a:lnTo>
                  <a:lnTo>
                    <a:pt x="1511020" y="1442046"/>
                  </a:lnTo>
                  <a:lnTo>
                    <a:pt x="1700822" y="1361084"/>
                  </a:lnTo>
                  <a:lnTo>
                    <a:pt x="1748663" y="1341310"/>
                  </a:lnTo>
                  <a:lnTo>
                    <a:pt x="1846135" y="1301965"/>
                  </a:lnTo>
                  <a:lnTo>
                    <a:pt x="2187181" y="1165910"/>
                  </a:lnTo>
                  <a:lnTo>
                    <a:pt x="2284095" y="1126553"/>
                  </a:lnTo>
                  <a:lnTo>
                    <a:pt x="2327160" y="1107986"/>
                  </a:lnTo>
                  <a:lnTo>
                    <a:pt x="2368854" y="1086777"/>
                  </a:lnTo>
                  <a:lnTo>
                    <a:pt x="2408821" y="1062507"/>
                  </a:lnTo>
                  <a:lnTo>
                    <a:pt x="2446756" y="1034796"/>
                  </a:lnTo>
                  <a:lnTo>
                    <a:pt x="2482342" y="1003236"/>
                  </a:lnTo>
                  <a:lnTo>
                    <a:pt x="2515933" y="963295"/>
                  </a:lnTo>
                  <a:lnTo>
                    <a:pt x="2539187" y="919695"/>
                  </a:lnTo>
                  <a:lnTo>
                    <a:pt x="2550363" y="872210"/>
                  </a:lnTo>
                  <a:close/>
                </a:path>
                <a:path w="3197225" h="1645920">
                  <a:moveTo>
                    <a:pt x="3197212" y="851395"/>
                  </a:moveTo>
                  <a:lnTo>
                    <a:pt x="3196285" y="803541"/>
                  </a:lnTo>
                  <a:lnTo>
                    <a:pt x="3192221" y="755840"/>
                  </a:lnTo>
                  <a:lnTo>
                    <a:pt x="3185071" y="708304"/>
                  </a:lnTo>
                  <a:lnTo>
                    <a:pt x="3174873" y="660920"/>
                  </a:lnTo>
                  <a:lnTo>
                    <a:pt x="3161677" y="613689"/>
                  </a:lnTo>
                  <a:lnTo>
                    <a:pt x="3145536" y="566610"/>
                  </a:lnTo>
                  <a:lnTo>
                    <a:pt x="3131655" y="532003"/>
                  </a:lnTo>
                  <a:lnTo>
                    <a:pt x="3126486" y="519112"/>
                  </a:lnTo>
                  <a:lnTo>
                    <a:pt x="3105429" y="473125"/>
                  </a:lnTo>
                  <a:lnTo>
                    <a:pt x="3082252" y="428726"/>
                  </a:lnTo>
                  <a:lnTo>
                    <a:pt x="3056864" y="385978"/>
                  </a:lnTo>
                  <a:lnTo>
                    <a:pt x="3029178" y="344970"/>
                  </a:lnTo>
                  <a:lnTo>
                    <a:pt x="2999016" y="305676"/>
                  </a:lnTo>
                  <a:lnTo>
                    <a:pt x="2966529" y="268439"/>
                  </a:lnTo>
                  <a:lnTo>
                    <a:pt x="2931363" y="233070"/>
                  </a:lnTo>
                  <a:lnTo>
                    <a:pt x="2893530" y="199720"/>
                  </a:lnTo>
                  <a:lnTo>
                    <a:pt x="2852928" y="168465"/>
                  </a:lnTo>
                  <a:lnTo>
                    <a:pt x="2810332" y="139484"/>
                  </a:lnTo>
                  <a:lnTo>
                    <a:pt x="2767304" y="113347"/>
                  </a:lnTo>
                  <a:lnTo>
                    <a:pt x="2723832" y="90030"/>
                  </a:lnTo>
                  <a:lnTo>
                    <a:pt x="2679928" y="69494"/>
                  </a:lnTo>
                  <a:lnTo>
                    <a:pt x="2635605" y="51689"/>
                  </a:lnTo>
                  <a:lnTo>
                    <a:pt x="2590889" y="36588"/>
                  </a:lnTo>
                  <a:lnTo>
                    <a:pt x="2545765" y="24130"/>
                  </a:lnTo>
                  <a:lnTo>
                    <a:pt x="2500274" y="14287"/>
                  </a:lnTo>
                  <a:lnTo>
                    <a:pt x="2454414" y="7010"/>
                  </a:lnTo>
                  <a:lnTo>
                    <a:pt x="2408186" y="2260"/>
                  </a:lnTo>
                  <a:lnTo>
                    <a:pt x="2361628" y="0"/>
                  </a:lnTo>
                  <a:lnTo>
                    <a:pt x="2314727" y="177"/>
                  </a:lnTo>
                  <a:lnTo>
                    <a:pt x="2267521" y="2755"/>
                  </a:lnTo>
                  <a:lnTo>
                    <a:pt x="2219985" y="7696"/>
                  </a:lnTo>
                  <a:lnTo>
                    <a:pt x="2172170" y="14960"/>
                  </a:lnTo>
                  <a:lnTo>
                    <a:pt x="2124062" y="24498"/>
                  </a:lnTo>
                  <a:lnTo>
                    <a:pt x="2075688" y="36271"/>
                  </a:lnTo>
                  <a:lnTo>
                    <a:pt x="2027047" y="50228"/>
                  </a:lnTo>
                  <a:lnTo>
                    <a:pt x="1979764" y="65836"/>
                  </a:lnTo>
                  <a:lnTo>
                    <a:pt x="1933003" y="83083"/>
                  </a:lnTo>
                  <a:lnTo>
                    <a:pt x="1886623" y="101612"/>
                  </a:lnTo>
                  <a:lnTo>
                    <a:pt x="1840484" y="121043"/>
                  </a:lnTo>
                  <a:lnTo>
                    <a:pt x="1702308" y="180911"/>
                  </a:lnTo>
                  <a:lnTo>
                    <a:pt x="1640573" y="210273"/>
                  </a:lnTo>
                  <a:lnTo>
                    <a:pt x="1578864" y="241998"/>
                  </a:lnTo>
                  <a:lnTo>
                    <a:pt x="1570062" y="253682"/>
                  </a:lnTo>
                  <a:lnTo>
                    <a:pt x="1570101" y="260680"/>
                  </a:lnTo>
                  <a:lnTo>
                    <a:pt x="1573657" y="266890"/>
                  </a:lnTo>
                  <a:lnTo>
                    <a:pt x="1610842" y="305765"/>
                  </a:lnTo>
                  <a:lnTo>
                    <a:pt x="1646682" y="345249"/>
                  </a:lnTo>
                  <a:lnTo>
                    <a:pt x="1681467" y="385572"/>
                  </a:lnTo>
                  <a:lnTo>
                    <a:pt x="1715173" y="426593"/>
                  </a:lnTo>
                  <a:lnTo>
                    <a:pt x="1747850" y="468261"/>
                  </a:lnTo>
                  <a:lnTo>
                    <a:pt x="1779574" y="510514"/>
                  </a:lnTo>
                  <a:lnTo>
                    <a:pt x="1810372" y="553300"/>
                  </a:lnTo>
                  <a:lnTo>
                    <a:pt x="1840306" y="596569"/>
                  </a:lnTo>
                  <a:lnTo>
                    <a:pt x="1869440" y="640270"/>
                  </a:lnTo>
                  <a:lnTo>
                    <a:pt x="1876196" y="648436"/>
                  </a:lnTo>
                  <a:lnTo>
                    <a:pt x="1883371" y="652818"/>
                  </a:lnTo>
                  <a:lnTo>
                    <a:pt x="1892109" y="653529"/>
                  </a:lnTo>
                  <a:lnTo>
                    <a:pt x="1903603" y="650684"/>
                  </a:lnTo>
                  <a:lnTo>
                    <a:pt x="1950783" y="633653"/>
                  </a:lnTo>
                  <a:lnTo>
                    <a:pt x="2044204" y="597738"/>
                  </a:lnTo>
                  <a:lnTo>
                    <a:pt x="2091004" y="580415"/>
                  </a:lnTo>
                  <a:lnTo>
                    <a:pt x="2138235" y="564540"/>
                  </a:lnTo>
                  <a:lnTo>
                    <a:pt x="2186190" y="550913"/>
                  </a:lnTo>
                  <a:lnTo>
                    <a:pt x="2235136" y="540296"/>
                  </a:lnTo>
                  <a:lnTo>
                    <a:pt x="2285365" y="533463"/>
                  </a:lnTo>
                  <a:lnTo>
                    <a:pt x="2334628" y="532003"/>
                  </a:lnTo>
                  <a:lnTo>
                    <a:pt x="2381351" y="537235"/>
                  </a:lnTo>
                  <a:lnTo>
                    <a:pt x="2425230" y="550354"/>
                  </a:lnTo>
                  <a:lnTo>
                    <a:pt x="2465971" y="572541"/>
                  </a:lnTo>
                  <a:lnTo>
                    <a:pt x="2503297" y="604964"/>
                  </a:lnTo>
                  <a:lnTo>
                    <a:pt x="2533802" y="643712"/>
                  </a:lnTo>
                  <a:lnTo>
                    <a:pt x="2557716" y="686142"/>
                  </a:lnTo>
                  <a:lnTo>
                    <a:pt x="2576195" y="731253"/>
                  </a:lnTo>
                  <a:lnTo>
                    <a:pt x="2590419" y="778065"/>
                  </a:lnTo>
                  <a:lnTo>
                    <a:pt x="2598890" y="827201"/>
                  </a:lnTo>
                  <a:lnTo>
                    <a:pt x="2598470" y="873874"/>
                  </a:lnTo>
                  <a:lnTo>
                    <a:pt x="2589441" y="918057"/>
                  </a:lnTo>
                  <a:lnTo>
                    <a:pt x="2572118" y="959713"/>
                  </a:lnTo>
                  <a:lnTo>
                    <a:pt x="2546769" y="998829"/>
                  </a:lnTo>
                  <a:lnTo>
                    <a:pt x="2513711" y="1035367"/>
                  </a:lnTo>
                  <a:lnTo>
                    <a:pt x="2473820" y="1070483"/>
                  </a:lnTo>
                  <a:lnTo>
                    <a:pt x="2431300" y="1101534"/>
                  </a:lnTo>
                  <a:lnTo>
                    <a:pt x="2386596" y="1129195"/>
                  </a:lnTo>
                  <a:lnTo>
                    <a:pt x="2340165" y="1154074"/>
                  </a:lnTo>
                  <a:lnTo>
                    <a:pt x="2292464" y="1176820"/>
                  </a:lnTo>
                  <a:lnTo>
                    <a:pt x="2243963" y="1198054"/>
                  </a:lnTo>
                  <a:lnTo>
                    <a:pt x="2150313" y="1237348"/>
                  </a:lnTo>
                  <a:lnTo>
                    <a:pt x="1773936" y="1388935"/>
                  </a:lnTo>
                  <a:lnTo>
                    <a:pt x="1767700" y="1392262"/>
                  </a:lnTo>
                  <a:lnTo>
                    <a:pt x="1754822" y="1399603"/>
                  </a:lnTo>
                  <a:lnTo>
                    <a:pt x="1748028" y="1403413"/>
                  </a:lnTo>
                  <a:lnTo>
                    <a:pt x="1753108" y="1408620"/>
                  </a:lnTo>
                  <a:lnTo>
                    <a:pt x="1754251" y="1412811"/>
                  </a:lnTo>
                  <a:lnTo>
                    <a:pt x="1757299" y="1414843"/>
                  </a:lnTo>
                  <a:lnTo>
                    <a:pt x="1794408" y="1448435"/>
                  </a:lnTo>
                  <a:lnTo>
                    <a:pt x="1832622" y="1479613"/>
                  </a:lnTo>
                  <a:lnTo>
                    <a:pt x="1871954" y="1508328"/>
                  </a:lnTo>
                  <a:lnTo>
                    <a:pt x="1912429" y="1534515"/>
                  </a:lnTo>
                  <a:lnTo>
                    <a:pt x="1954047" y="1558099"/>
                  </a:lnTo>
                  <a:lnTo>
                    <a:pt x="1996833" y="1579029"/>
                  </a:lnTo>
                  <a:lnTo>
                    <a:pt x="2040801" y="1597228"/>
                  </a:lnTo>
                  <a:lnTo>
                    <a:pt x="2085987" y="1612646"/>
                  </a:lnTo>
                  <a:lnTo>
                    <a:pt x="2132393" y="1625193"/>
                  </a:lnTo>
                  <a:lnTo>
                    <a:pt x="2180044" y="1634832"/>
                  </a:lnTo>
                  <a:lnTo>
                    <a:pt x="2228951" y="1641487"/>
                  </a:lnTo>
                  <a:lnTo>
                    <a:pt x="2279142" y="1645094"/>
                  </a:lnTo>
                  <a:lnTo>
                    <a:pt x="2328710" y="1645615"/>
                  </a:lnTo>
                  <a:lnTo>
                    <a:pt x="2377808" y="1643329"/>
                  </a:lnTo>
                  <a:lnTo>
                    <a:pt x="2426436" y="1638376"/>
                  </a:lnTo>
                  <a:lnTo>
                    <a:pt x="2474620" y="1630857"/>
                  </a:lnTo>
                  <a:lnTo>
                    <a:pt x="2522359" y="1620913"/>
                  </a:lnTo>
                  <a:lnTo>
                    <a:pt x="2569667" y="1608645"/>
                  </a:lnTo>
                  <a:lnTo>
                    <a:pt x="2616568" y="1594192"/>
                  </a:lnTo>
                  <a:lnTo>
                    <a:pt x="2663063" y="1577657"/>
                  </a:lnTo>
                  <a:lnTo>
                    <a:pt x="2710434" y="1558467"/>
                  </a:lnTo>
                  <a:lnTo>
                    <a:pt x="2755862" y="1537487"/>
                  </a:lnTo>
                  <a:lnTo>
                    <a:pt x="2799296" y="1514703"/>
                  </a:lnTo>
                  <a:lnTo>
                    <a:pt x="2840723" y="1490103"/>
                  </a:lnTo>
                  <a:lnTo>
                    <a:pt x="2880093" y="1463662"/>
                  </a:lnTo>
                  <a:lnTo>
                    <a:pt x="2917380" y="1435366"/>
                  </a:lnTo>
                  <a:lnTo>
                    <a:pt x="2952559" y="1405178"/>
                  </a:lnTo>
                  <a:lnTo>
                    <a:pt x="2985579" y="1373111"/>
                  </a:lnTo>
                  <a:lnTo>
                    <a:pt x="3016415" y="1339113"/>
                  </a:lnTo>
                  <a:lnTo>
                    <a:pt x="3045053" y="1303185"/>
                  </a:lnTo>
                  <a:lnTo>
                    <a:pt x="3071431" y="1265301"/>
                  </a:lnTo>
                  <a:lnTo>
                    <a:pt x="3095536" y="1225435"/>
                  </a:lnTo>
                  <a:lnTo>
                    <a:pt x="3117329" y="1183589"/>
                  </a:lnTo>
                  <a:lnTo>
                    <a:pt x="3136773" y="1139723"/>
                  </a:lnTo>
                  <a:lnTo>
                    <a:pt x="3153841" y="1093838"/>
                  </a:lnTo>
                  <a:lnTo>
                    <a:pt x="3168497" y="1045895"/>
                  </a:lnTo>
                  <a:lnTo>
                    <a:pt x="3180715" y="995870"/>
                  </a:lnTo>
                  <a:lnTo>
                    <a:pt x="3189465" y="947559"/>
                  </a:lnTo>
                  <a:lnTo>
                    <a:pt x="3194951" y="899401"/>
                  </a:lnTo>
                  <a:lnTo>
                    <a:pt x="3197212" y="851395"/>
                  </a:lnTo>
                  <a:close/>
                </a:path>
              </a:pathLst>
            </a:custGeom>
            <a:solidFill>
              <a:srgbClr val="39B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1959863"/>
              <a:ext cx="3108960" cy="515620"/>
            </a:xfrm>
            <a:custGeom>
              <a:avLst/>
              <a:gdLst/>
              <a:ahLst/>
              <a:cxnLst/>
              <a:rect l="l" t="t" r="r" b="b"/>
              <a:pathLst>
                <a:path w="3108960" h="515619">
                  <a:moveTo>
                    <a:pt x="2460116" y="0"/>
                  </a:moveTo>
                  <a:lnTo>
                    <a:pt x="0" y="0"/>
                  </a:lnTo>
                  <a:lnTo>
                    <a:pt x="0" y="514985"/>
                  </a:lnTo>
                  <a:lnTo>
                    <a:pt x="2268220" y="511810"/>
                  </a:lnTo>
                  <a:lnTo>
                    <a:pt x="2317467" y="513543"/>
                  </a:lnTo>
                  <a:lnTo>
                    <a:pt x="2366695" y="514670"/>
                  </a:lnTo>
                  <a:lnTo>
                    <a:pt x="2415891" y="515108"/>
                  </a:lnTo>
                  <a:lnTo>
                    <a:pt x="2465040" y="514772"/>
                  </a:lnTo>
                  <a:lnTo>
                    <a:pt x="2514131" y="513579"/>
                  </a:lnTo>
                  <a:lnTo>
                    <a:pt x="2563150" y="511445"/>
                  </a:lnTo>
                  <a:lnTo>
                    <a:pt x="2612083" y="508288"/>
                  </a:lnTo>
                  <a:lnTo>
                    <a:pt x="2660918" y="504022"/>
                  </a:lnTo>
                  <a:lnTo>
                    <a:pt x="2709641" y="498565"/>
                  </a:lnTo>
                  <a:lnTo>
                    <a:pt x="2758239" y="491833"/>
                  </a:lnTo>
                  <a:lnTo>
                    <a:pt x="2806700" y="483743"/>
                  </a:lnTo>
                  <a:lnTo>
                    <a:pt x="2853765" y="474266"/>
                  </a:lnTo>
                  <a:lnTo>
                    <a:pt x="2900520" y="463686"/>
                  </a:lnTo>
                  <a:lnTo>
                    <a:pt x="2947034" y="452294"/>
                  </a:lnTo>
                  <a:lnTo>
                    <a:pt x="3085846" y="416179"/>
                  </a:lnTo>
                  <a:lnTo>
                    <a:pt x="3108706" y="403891"/>
                  </a:lnTo>
                  <a:lnTo>
                    <a:pt x="3106884" y="394462"/>
                  </a:lnTo>
                  <a:lnTo>
                    <a:pt x="3097276" y="380746"/>
                  </a:lnTo>
                  <a:lnTo>
                    <a:pt x="3044952" y="318579"/>
                  </a:lnTo>
                  <a:lnTo>
                    <a:pt x="3018837" y="287127"/>
                  </a:lnTo>
                  <a:lnTo>
                    <a:pt x="2993390" y="254889"/>
                  </a:lnTo>
                  <a:lnTo>
                    <a:pt x="2963111" y="217761"/>
                  </a:lnTo>
                  <a:lnTo>
                    <a:pt x="2931122" y="182574"/>
                  </a:lnTo>
                  <a:lnTo>
                    <a:pt x="2897108" y="149701"/>
                  </a:lnTo>
                  <a:lnTo>
                    <a:pt x="2860754" y="119516"/>
                  </a:lnTo>
                  <a:lnTo>
                    <a:pt x="2821748" y="92393"/>
                  </a:lnTo>
                  <a:lnTo>
                    <a:pt x="2779776" y="68707"/>
                  </a:lnTo>
                  <a:lnTo>
                    <a:pt x="2733246" y="44862"/>
                  </a:lnTo>
                  <a:lnTo>
                    <a:pt x="2685288" y="28067"/>
                  </a:lnTo>
                  <a:lnTo>
                    <a:pt x="2629263" y="18287"/>
                  </a:lnTo>
                  <a:lnTo>
                    <a:pt x="2573131" y="9747"/>
                  </a:lnTo>
                  <a:lnTo>
                    <a:pt x="2516784" y="3349"/>
                  </a:lnTo>
                  <a:lnTo>
                    <a:pt x="2460116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9617" y="1381162"/>
              <a:ext cx="1807210" cy="962025"/>
            </a:xfrm>
            <a:custGeom>
              <a:avLst/>
              <a:gdLst/>
              <a:ahLst/>
              <a:cxnLst/>
              <a:rect l="l" t="t" r="r" b="b"/>
              <a:pathLst>
                <a:path w="1807210" h="962025">
                  <a:moveTo>
                    <a:pt x="1640033" y="531589"/>
                  </a:moveTo>
                  <a:lnTo>
                    <a:pt x="388370" y="531589"/>
                  </a:lnTo>
                  <a:lnTo>
                    <a:pt x="697474" y="533362"/>
                  </a:lnTo>
                  <a:lnTo>
                    <a:pt x="746879" y="536129"/>
                  </a:lnTo>
                  <a:lnTo>
                    <a:pt x="795037" y="542469"/>
                  </a:lnTo>
                  <a:lnTo>
                    <a:pt x="841933" y="552298"/>
                  </a:lnTo>
                  <a:lnTo>
                    <a:pt x="887553" y="565531"/>
                  </a:lnTo>
                  <a:lnTo>
                    <a:pt x="931884" y="582082"/>
                  </a:lnTo>
                  <a:lnTo>
                    <a:pt x="974912" y="601869"/>
                  </a:lnTo>
                  <a:lnTo>
                    <a:pt x="1016623" y="624805"/>
                  </a:lnTo>
                  <a:lnTo>
                    <a:pt x="1057003" y="650808"/>
                  </a:lnTo>
                  <a:lnTo>
                    <a:pt x="1096040" y="679791"/>
                  </a:lnTo>
                  <a:lnTo>
                    <a:pt x="1133719" y="711670"/>
                  </a:lnTo>
                  <a:lnTo>
                    <a:pt x="1168475" y="744705"/>
                  </a:lnTo>
                  <a:lnTo>
                    <a:pt x="1201414" y="779399"/>
                  </a:lnTo>
                  <a:lnTo>
                    <a:pt x="1232794" y="815524"/>
                  </a:lnTo>
                  <a:lnTo>
                    <a:pt x="1262873" y="852856"/>
                  </a:lnTo>
                  <a:lnTo>
                    <a:pt x="1291907" y="891169"/>
                  </a:lnTo>
                  <a:lnTo>
                    <a:pt x="1320155" y="930237"/>
                  </a:lnTo>
                  <a:lnTo>
                    <a:pt x="1336633" y="951867"/>
                  </a:lnTo>
                  <a:lnTo>
                    <a:pt x="1349777" y="961733"/>
                  </a:lnTo>
                  <a:lnTo>
                    <a:pt x="1366017" y="961312"/>
                  </a:lnTo>
                  <a:lnTo>
                    <a:pt x="1391783" y="952081"/>
                  </a:lnTo>
                  <a:lnTo>
                    <a:pt x="1490028" y="912634"/>
                  </a:lnTo>
                  <a:lnTo>
                    <a:pt x="1637274" y="851497"/>
                  </a:lnTo>
                  <a:lnTo>
                    <a:pt x="1665722" y="838664"/>
                  </a:lnTo>
                  <a:lnTo>
                    <a:pt x="1693789" y="825510"/>
                  </a:lnTo>
                  <a:lnTo>
                    <a:pt x="1721856" y="812903"/>
                  </a:lnTo>
                  <a:lnTo>
                    <a:pt x="1750304" y="801713"/>
                  </a:lnTo>
                  <a:lnTo>
                    <a:pt x="1785683" y="788223"/>
                  </a:lnTo>
                  <a:lnTo>
                    <a:pt x="1804072" y="775329"/>
                  </a:lnTo>
                  <a:lnTo>
                    <a:pt x="1806721" y="760101"/>
                  </a:lnTo>
                  <a:lnTo>
                    <a:pt x="1794881" y="739610"/>
                  </a:lnTo>
                  <a:lnTo>
                    <a:pt x="1784871" y="726214"/>
                  </a:lnTo>
                  <a:lnTo>
                    <a:pt x="1765377" y="699087"/>
                  </a:lnTo>
                  <a:lnTo>
                    <a:pt x="1755511" y="685762"/>
                  </a:lnTo>
                  <a:lnTo>
                    <a:pt x="1727653" y="645042"/>
                  </a:lnTo>
                  <a:lnTo>
                    <a:pt x="1698549" y="605224"/>
                  </a:lnTo>
                  <a:lnTo>
                    <a:pt x="1668323" y="566234"/>
                  </a:lnTo>
                  <a:lnTo>
                    <a:pt x="1640033" y="531589"/>
                  </a:lnTo>
                  <a:close/>
                </a:path>
                <a:path w="1807210" h="962025">
                  <a:moveTo>
                    <a:pt x="740164" y="0"/>
                  </a:moveTo>
                  <a:lnTo>
                    <a:pt x="691266" y="3543"/>
                  </a:lnTo>
                  <a:lnTo>
                    <a:pt x="642147" y="11004"/>
                  </a:lnTo>
                  <a:lnTo>
                    <a:pt x="592826" y="22568"/>
                  </a:lnTo>
                  <a:lnTo>
                    <a:pt x="544844" y="37025"/>
                  </a:lnTo>
                  <a:lnTo>
                    <a:pt x="498427" y="53564"/>
                  </a:lnTo>
                  <a:lnTo>
                    <a:pt x="453560" y="72156"/>
                  </a:lnTo>
                  <a:lnTo>
                    <a:pt x="410229" y="92773"/>
                  </a:lnTo>
                  <a:lnTo>
                    <a:pt x="368422" y="115387"/>
                  </a:lnTo>
                  <a:lnTo>
                    <a:pt x="328125" y="139969"/>
                  </a:lnTo>
                  <a:lnTo>
                    <a:pt x="289324" y="166490"/>
                  </a:lnTo>
                  <a:lnTo>
                    <a:pt x="252005" y="194923"/>
                  </a:lnTo>
                  <a:lnTo>
                    <a:pt x="216155" y="225238"/>
                  </a:lnTo>
                  <a:lnTo>
                    <a:pt x="181761" y="257408"/>
                  </a:lnTo>
                  <a:lnTo>
                    <a:pt x="148808" y="291403"/>
                  </a:lnTo>
                  <a:lnTo>
                    <a:pt x="117284" y="327195"/>
                  </a:lnTo>
                  <a:lnTo>
                    <a:pt x="87174" y="364757"/>
                  </a:lnTo>
                  <a:lnTo>
                    <a:pt x="58465" y="404058"/>
                  </a:lnTo>
                  <a:lnTo>
                    <a:pt x="31144" y="445072"/>
                  </a:lnTo>
                  <a:lnTo>
                    <a:pt x="5197" y="487769"/>
                  </a:lnTo>
                  <a:lnTo>
                    <a:pt x="4181" y="489928"/>
                  </a:lnTo>
                  <a:lnTo>
                    <a:pt x="4181" y="490944"/>
                  </a:lnTo>
                  <a:lnTo>
                    <a:pt x="3165" y="491960"/>
                  </a:lnTo>
                  <a:lnTo>
                    <a:pt x="26914" y="531330"/>
                  </a:lnTo>
                  <a:lnTo>
                    <a:pt x="181892" y="531646"/>
                  </a:lnTo>
                  <a:lnTo>
                    <a:pt x="1640033" y="531589"/>
                  </a:lnTo>
                  <a:lnTo>
                    <a:pt x="1604999" y="490438"/>
                  </a:lnTo>
                  <a:lnTo>
                    <a:pt x="1572148" y="453483"/>
                  </a:lnTo>
                  <a:lnTo>
                    <a:pt x="1538669" y="417058"/>
                  </a:lnTo>
                  <a:lnTo>
                    <a:pt x="1504686" y="381089"/>
                  </a:lnTo>
                  <a:lnTo>
                    <a:pt x="1470178" y="346467"/>
                  </a:lnTo>
                  <a:lnTo>
                    <a:pt x="1434979" y="312778"/>
                  </a:lnTo>
                  <a:lnTo>
                    <a:pt x="1399013" y="280127"/>
                  </a:lnTo>
                  <a:lnTo>
                    <a:pt x="1362204" y="248623"/>
                  </a:lnTo>
                  <a:lnTo>
                    <a:pt x="1324478" y="218372"/>
                  </a:lnTo>
                  <a:lnTo>
                    <a:pt x="1285760" y="189481"/>
                  </a:lnTo>
                  <a:lnTo>
                    <a:pt x="1245975" y="162057"/>
                  </a:lnTo>
                  <a:lnTo>
                    <a:pt x="1205048" y="136208"/>
                  </a:lnTo>
                  <a:lnTo>
                    <a:pt x="1162904" y="112040"/>
                  </a:lnTo>
                  <a:lnTo>
                    <a:pt x="1119467" y="89661"/>
                  </a:lnTo>
                  <a:lnTo>
                    <a:pt x="1074664" y="69177"/>
                  </a:lnTo>
                  <a:lnTo>
                    <a:pt x="1027846" y="50532"/>
                  </a:lnTo>
                  <a:lnTo>
                    <a:pt x="980673" y="34496"/>
                  </a:lnTo>
                  <a:lnTo>
                    <a:pt x="933166" y="21257"/>
                  </a:lnTo>
                  <a:lnTo>
                    <a:pt x="885342" y="11001"/>
                  </a:lnTo>
                  <a:lnTo>
                    <a:pt x="837221" y="3915"/>
                  </a:lnTo>
                  <a:lnTo>
                    <a:pt x="788822" y="186"/>
                  </a:lnTo>
                  <a:lnTo>
                    <a:pt x="740164" y="0"/>
                  </a:lnTo>
                  <a:close/>
                </a:path>
              </a:pathLst>
            </a:custGeom>
            <a:solidFill>
              <a:srgbClr val="78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1240" y="1959863"/>
              <a:ext cx="1889760" cy="512445"/>
            </a:xfrm>
            <a:custGeom>
              <a:avLst/>
              <a:gdLst/>
              <a:ahLst/>
              <a:cxnLst/>
              <a:rect l="l" t="t" r="r" b="b"/>
              <a:pathLst>
                <a:path w="1889759" h="512444">
                  <a:moveTo>
                    <a:pt x="1889760" y="0"/>
                  </a:moveTo>
                  <a:lnTo>
                    <a:pt x="0" y="0"/>
                  </a:lnTo>
                  <a:lnTo>
                    <a:pt x="3361" y="8280"/>
                  </a:lnTo>
                  <a:lnTo>
                    <a:pt x="7750" y="20556"/>
                  </a:lnTo>
                  <a:lnTo>
                    <a:pt x="25467" y="80172"/>
                  </a:lnTo>
                  <a:lnTo>
                    <a:pt x="42322" y="134366"/>
                  </a:lnTo>
                  <a:lnTo>
                    <a:pt x="57225" y="188749"/>
                  </a:lnTo>
                  <a:lnTo>
                    <a:pt x="67437" y="243586"/>
                  </a:lnTo>
                  <a:lnTo>
                    <a:pt x="71740" y="289949"/>
                  </a:lnTo>
                  <a:lnTo>
                    <a:pt x="72850" y="336818"/>
                  </a:lnTo>
                  <a:lnTo>
                    <a:pt x="71807" y="383937"/>
                  </a:lnTo>
                  <a:lnTo>
                    <a:pt x="67437" y="477901"/>
                  </a:lnTo>
                  <a:lnTo>
                    <a:pt x="67980" y="494153"/>
                  </a:lnTo>
                  <a:lnTo>
                    <a:pt x="72072" y="504571"/>
                  </a:lnTo>
                  <a:lnTo>
                    <a:pt x="81403" y="509940"/>
                  </a:lnTo>
                  <a:lnTo>
                    <a:pt x="97662" y="511048"/>
                  </a:lnTo>
                  <a:lnTo>
                    <a:pt x="1889760" y="512064"/>
                  </a:lnTo>
                  <a:lnTo>
                    <a:pt x="1889760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9110" y="3362705"/>
            <a:ext cx="8547100" cy="1732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68300" algn="just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dataset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consists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tv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shows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movies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available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on</a:t>
            </a:r>
            <a:r>
              <a:rPr sz="1400" spc="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Netflix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2019.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dataset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collected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from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Flixable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which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 third-party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Netflix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search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engine.</a:t>
            </a:r>
            <a:endParaRPr sz="1400">
              <a:latin typeface="Verdana"/>
              <a:cs typeface="Verdana"/>
            </a:endParaRPr>
          </a:p>
          <a:p>
            <a:pPr marL="12700" marR="5080" indent="368300" algn="just">
              <a:lnSpc>
                <a:spcPct val="100000"/>
              </a:lnSpc>
            </a:pPr>
            <a:r>
              <a:rPr sz="1400" spc="-10" dirty="0">
                <a:latin typeface="Verdana"/>
                <a:cs typeface="Verdana"/>
              </a:rPr>
              <a:t>In </a:t>
            </a:r>
            <a:r>
              <a:rPr sz="1400" spc="-5" dirty="0">
                <a:latin typeface="Verdana"/>
                <a:cs typeface="Verdana"/>
              </a:rPr>
              <a:t>2018, they </a:t>
            </a:r>
            <a:r>
              <a:rPr sz="1400" dirty="0">
                <a:latin typeface="Verdana"/>
                <a:cs typeface="Verdana"/>
              </a:rPr>
              <a:t>released </a:t>
            </a:r>
            <a:r>
              <a:rPr sz="1400" spc="-5" dirty="0">
                <a:latin typeface="Verdana"/>
                <a:cs typeface="Verdana"/>
              </a:rPr>
              <a:t>an interesting </a:t>
            </a:r>
            <a:r>
              <a:rPr sz="1400" spc="-10" dirty="0">
                <a:latin typeface="Verdana"/>
                <a:cs typeface="Verdana"/>
              </a:rPr>
              <a:t>report which </a:t>
            </a:r>
            <a:r>
              <a:rPr sz="1400" spc="-5" dirty="0">
                <a:latin typeface="Verdana"/>
                <a:cs typeface="Verdana"/>
              </a:rPr>
              <a:t>shows that the </a:t>
            </a:r>
            <a:r>
              <a:rPr sz="1400" spc="-10" dirty="0">
                <a:latin typeface="Verdana"/>
                <a:cs typeface="Verdana"/>
              </a:rPr>
              <a:t>number of </a:t>
            </a:r>
            <a:r>
              <a:rPr sz="1400" spc="-5" dirty="0">
                <a:latin typeface="Verdana"/>
                <a:cs typeface="Verdana"/>
              </a:rPr>
              <a:t>TV shows </a:t>
            </a:r>
            <a:r>
              <a:rPr sz="1400" spc="-1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 Netflix has nearly tripled </a:t>
            </a:r>
            <a:r>
              <a:rPr sz="1400" spc="-10" dirty="0">
                <a:latin typeface="Verdana"/>
                <a:cs typeface="Verdana"/>
              </a:rPr>
              <a:t>since </a:t>
            </a:r>
            <a:r>
              <a:rPr sz="1400" dirty="0">
                <a:latin typeface="Verdana"/>
                <a:cs typeface="Verdana"/>
              </a:rPr>
              <a:t>2010.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streaming </a:t>
            </a:r>
            <a:r>
              <a:rPr sz="1400" spc="-5" dirty="0">
                <a:latin typeface="Verdana"/>
                <a:cs typeface="Verdana"/>
              </a:rPr>
              <a:t>service’s </a:t>
            </a:r>
            <a:r>
              <a:rPr sz="1400" dirty="0">
                <a:latin typeface="Verdana"/>
                <a:cs typeface="Verdana"/>
              </a:rPr>
              <a:t>number </a:t>
            </a:r>
            <a:r>
              <a:rPr sz="1400" spc="-1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movies has decreased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 </a:t>
            </a:r>
            <a:r>
              <a:rPr sz="1400" spc="-15" dirty="0">
                <a:latin typeface="Verdana"/>
                <a:cs typeface="Verdana"/>
              </a:rPr>
              <a:t>more </a:t>
            </a:r>
            <a:r>
              <a:rPr sz="1400" spc="-5" dirty="0">
                <a:latin typeface="Verdana"/>
                <a:cs typeface="Verdana"/>
              </a:rPr>
              <a:t>than 2,000 titles </a:t>
            </a:r>
            <a:r>
              <a:rPr sz="1400" spc="-10" dirty="0">
                <a:latin typeface="Verdana"/>
                <a:cs typeface="Verdana"/>
              </a:rPr>
              <a:t>since </a:t>
            </a:r>
            <a:r>
              <a:rPr sz="1400" dirty="0">
                <a:latin typeface="Verdana"/>
                <a:cs typeface="Verdana"/>
              </a:rPr>
              <a:t>2010, </a:t>
            </a:r>
            <a:r>
              <a:rPr sz="1400" spc="-5" dirty="0">
                <a:latin typeface="Verdana"/>
                <a:cs typeface="Verdana"/>
              </a:rPr>
              <a:t>while </a:t>
            </a:r>
            <a:r>
              <a:rPr sz="1400" spc="-15" dirty="0">
                <a:latin typeface="Verdana"/>
                <a:cs typeface="Verdana"/>
              </a:rPr>
              <a:t>its </a:t>
            </a:r>
            <a:r>
              <a:rPr sz="1400" dirty="0">
                <a:latin typeface="Verdana"/>
                <a:cs typeface="Verdana"/>
              </a:rPr>
              <a:t>number </a:t>
            </a:r>
            <a:r>
              <a:rPr sz="1400" spc="-1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TV </a:t>
            </a:r>
            <a:r>
              <a:rPr sz="1400" dirty="0">
                <a:latin typeface="Verdana"/>
                <a:cs typeface="Verdana"/>
              </a:rPr>
              <a:t>shows </a:t>
            </a:r>
            <a:r>
              <a:rPr sz="1400" spc="-5" dirty="0">
                <a:latin typeface="Verdana"/>
                <a:cs typeface="Verdana"/>
              </a:rPr>
              <a:t>has nearly </a:t>
            </a:r>
            <a:r>
              <a:rPr sz="1400" dirty="0">
                <a:latin typeface="Verdana"/>
                <a:cs typeface="Verdana"/>
              </a:rPr>
              <a:t>tripled. </a:t>
            </a:r>
            <a:r>
              <a:rPr sz="1400" spc="-10" dirty="0">
                <a:latin typeface="Verdana"/>
                <a:cs typeface="Verdana"/>
              </a:rPr>
              <a:t>It</a:t>
            </a:r>
            <a:r>
              <a:rPr sz="1400" spc="4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will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interesting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explore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what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all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other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insights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can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obtained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from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same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2700" marR="5715" indent="433070" algn="just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Integrating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dataset</a:t>
            </a:r>
            <a:r>
              <a:rPr sz="1400" spc="-5" dirty="0">
                <a:latin typeface="Verdana"/>
                <a:cs typeface="Verdana"/>
              </a:rPr>
              <a:t> with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other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external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datasets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such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IMDB</a:t>
            </a:r>
            <a:r>
              <a:rPr sz="1400" spc="-5" dirty="0">
                <a:latin typeface="Verdana"/>
                <a:cs typeface="Verdana"/>
              </a:rPr>
              <a:t> ratings,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rotten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tomatoes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can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also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provide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many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interesting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findings.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7909" y="239013"/>
            <a:ext cx="192658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CC0000"/>
                </a:solidFill>
                <a:latin typeface="Verdana"/>
                <a:cs typeface="Verdana"/>
              </a:rPr>
              <a:t>DBSCAN</a:t>
            </a:r>
            <a:r>
              <a:rPr sz="1400" b="1" spc="-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CC0000"/>
                </a:solidFill>
                <a:latin typeface="Verdana"/>
                <a:cs typeface="Verdana"/>
              </a:rPr>
              <a:t>Clustering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630" y="1535778"/>
            <a:ext cx="4695825" cy="3008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5257" y="2600325"/>
            <a:ext cx="74803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0"/>
              </a:spcBef>
              <a:tabLst>
                <a:tab pos="499745" algn="l"/>
              </a:tabLst>
            </a:pP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	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	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4300" y="2600325"/>
            <a:ext cx="92456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assigned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9914" y="3027425"/>
            <a:ext cx="8312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1150" algn="l"/>
              </a:tabLst>
            </a:pP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	</a:t>
            </a:r>
            <a:r>
              <a:rPr sz="1400" spc="-6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vies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0811" y="3240785"/>
            <a:ext cx="10941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shows.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065" y="30937"/>
            <a:ext cx="19831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Roboto"/>
                <a:cs typeface="Roboto"/>
              </a:rPr>
              <a:t>Model</a:t>
            </a:r>
            <a:r>
              <a:rPr spc="-75" dirty="0">
                <a:latin typeface="Roboto"/>
                <a:cs typeface="Roboto"/>
              </a:rPr>
              <a:t> </a:t>
            </a:r>
            <a:r>
              <a:rPr spc="-15" dirty="0">
                <a:latin typeface="Roboto"/>
                <a:cs typeface="Roboto"/>
              </a:rPr>
              <a:t>Evaluation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8175" y="1196593"/>
          <a:ext cx="7932419" cy="2746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8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b="1" spc="-1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MLModel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2743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Metrics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K-Means</a:t>
                      </a:r>
                      <a:r>
                        <a:rPr sz="1400" spc="3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Clustering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Hierarchical</a:t>
                      </a:r>
                      <a:r>
                        <a:rPr sz="1400" spc="3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Clustering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5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DBSCAN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124F5C"/>
                          </a:solidFill>
                          <a:latin typeface="Arial MT"/>
                          <a:cs typeface="Arial MT"/>
                        </a:rPr>
                        <a:t>Clustering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Silhouette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score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0.004634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0.004158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0.003757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892810" algn="l"/>
                          <a:tab pos="1130935" algn="l"/>
                        </a:tabLst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Calinski	-	Harabasz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score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9.039247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3.931202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3.003227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Davies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bouldin</a:t>
                      </a:r>
                      <a:r>
                        <a:rPr sz="1400" spc="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score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11.844054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10.419206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1.000067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47116" y="1205483"/>
            <a:ext cx="2003425" cy="904240"/>
          </a:xfrm>
          <a:custGeom>
            <a:avLst/>
            <a:gdLst/>
            <a:ahLst/>
            <a:cxnLst/>
            <a:rect l="l" t="t" r="r" b="b"/>
            <a:pathLst>
              <a:path w="2003425" h="904239">
                <a:moveTo>
                  <a:pt x="2003425" y="0"/>
                </a:moveTo>
                <a:lnTo>
                  <a:pt x="0" y="904113"/>
                </a:lnTo>
              </a:path>
            </a:pathLst>
          </a:custGeom>
          <a:ln w="914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143255"/>
            <a:ext cx="3764279" cy="24292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4052" y="143255"/>
            <a:ext cx="3795379" cy="24292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864" y="2612135"/>
            <a:ext cx="3837141" cy="24262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45558" y="3254502"/>
            <a:ext cx="3787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"/>
              <a:tabLst>
                <a:tab pos="184150" algn="l"/>
              </a:tabLst>
            </a:pP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Among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all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models,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K-Means Clustering model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Calinski-Harabasz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 score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(9.039247).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Also,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K-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Means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Clustering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 model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silhouette_score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2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0.004634, which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close 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1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than other models,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which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means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K-Means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Clustering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 model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capable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2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perfectly</a:t>
            </a:r>
            <a:r>
              <a:rPr sz="12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clustering</a:t>
            </a:r>
            <a:r>
              <a:rPr sz="1200" spc="1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items.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70" y="1087918"/>
            <a:ext cx="240665" cy="30130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C0000"/>
                </a:solidFill>
                <a:latin typeface="Verdana"/>
                <a:cs typeface="Verdana"/>
              </a:rPr>
              <a:t>Comparing</a:t>
            </a:r>
            <a:r>
              <a:rPr sz="1400" b="1" spc="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Verdana"/>
                <a:cs typeface="Verdana"/>
              </a:rPr>
              <a:t>Evaluation</a:t>
            </a:r>
            <a:r>
              <a:rPr sz="1400" b="1" spc="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Verdana"/>
                <a:cs typeface="Verdana"/>
              </a:rPr>
              <a:t>Metrics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0315" y="375030"/>
            <a:ext cx="15659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Conc</a:t>
            </a:r>
            <a:r>
              <a:rPr spc="-15" dirty="0"/>
              <a:t>lusi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196086"/>
            <a:ext cx="7957184" cy="2466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"/>
              <a:tabLst>
                <a:tab pos="357505" algn="l"/>
              </a:tabLst>
            </a:pP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The K-Means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Clustering model has the highest Calinski-Harabasz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score out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 all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(9.039247).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Also,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silhouette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K-Means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Clustering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b="1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0.004634,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which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close to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one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compared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other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models, indicating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items</a:t>
            </a:r>
            <a:r>
              <a:rPr sz="1600" b="1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perfectly.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5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357505" algn="l"/>
              </a:tabLst>
            </a:pP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The K-Means Clustering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optimal</a:t>
            </a:r>
            <a:r>
              <a:rPr sz="1600" b="1" spc="3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sz="1600" b="1" spc="3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well-trained for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clustering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shows and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movies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based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content due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its high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Calinski-Harabasz score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(9.039247) and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silhouette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(0.004634),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which are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close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1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than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other builded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models.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266" y="78993"/>
            <a:ext cx="1569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618870"/>
            <a:ext cx="8917940" cy="444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b="1" u="heavy" spc="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Data</a:t>
            </a:r>
            <a:r>
              <a:rPr sz="1600" b="1" u="heavy" spc="-6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heavy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Preprocessing:</a:t>
            </a:r>
            <a:endParaRPr sz="1600">
              <a:latin typeface="Verdana"/>
              <a:cs typeface="Verdana"/>
            </a:endParaRPr>
          </a:p>
          <a:p>
            <a:pPr marL="12700" marR="319405">
              <a:lnSpc>
                <a:spcPct val="100000"/>
              </a:lnSpc>
              <a:spcBef>
                <a:spcPts val="10"/>
              </a:spcBef>
            </a:pP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Data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preprocessing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is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an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essential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step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in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any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machine</a:t>
            </a:r>
            <a:r>
              <a:rPr sz="1400" b="1" spc="6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learning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project,</a:t>
            </a:r>
            <a:r>
              <a:rPr sz="1400" b="1" spc="2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and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we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faced </a:t>
            </a:r>
            <a:r>
              <a:rPr sz="1400" b="1" spc="-459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difficulties</a:t>
            </a:r>
            <a:r>
              <a:rPr sz="1400" b="1" spc="-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identifying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and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fixing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errors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in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b="1" u="heavy" spc="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Feature</a:t>
            </a:r>
            <a:r>
              <a:rPr sz="1600" b="1" u="heavy" spc="-100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heavy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Engineering: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we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faced difficulties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choosing</a:t>
            </a:r>
            <a:r>
              <a:rPr sz="1400" b="1" spc="4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4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right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features,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but</a:t>
            </a:r>
            <a:r>
              <a:rPr sz="1400" b="1" spc="2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it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was</a:t>
            </a:r>
            <a:r>
              <a:rPr sz="1400" b="1" spc="2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difficult</a:t>
            </a:r>
            <a:r>
              <a:rPr sz="1400" b="1" spc="-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determine</a:t>
            </a:r>
            <a:r>
              <a:rPr sz="1400" b="1" spc="4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which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ones</a:t>
            </a:r>
            <a:r>
              <a:rPr sz="1400" b="1" spc="-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were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most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important.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b="1" u="heavy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Algorithm</a:t>
            </a:r>
            <a:r>
              <a:rPr sz="1600" b="1" u="heavy" spc="-9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heavy" spc="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Selection: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Choosing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right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algorithm</a:t>
            </a:r>
            <a:r>
              <a:rPr sz="1400" b="1" spc="4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is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critical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4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success</a:t>
            </a:r>
            <a:r>
              <a:rPr sz="1400" b="1" spc="4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of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model.</a:t>
            </a:r>
            <a:r>
              <a:rPr sz="1400" b="1" spc="-2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It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was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difficult</a:t>
            </a:r>
            <a:r>
              <a:rPr sz="1400" b="1" spc="-2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determine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which</a:t>
            </a:r>
            <a:r>
              <a:rPr sz="1400" b="1" spc="4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algorithm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would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be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most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effective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for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a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particular</a:t>
            </a:r>
            <a:r>
              <a:rPr sz="1400" b="1" spc="2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problem.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b="1" u="heavy" spc="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Model</a:t>
            </a:r>
            <a:r>
              <a:rPr sz="1600" b="1" u="heavy" spc="-6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heavy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Training: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Training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model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requires</a:t>
            </a:r>
            <a:r>
              <a:rPr sz="1400" b="1" spc="-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lot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of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resources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and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can</a:t>
            </a:r>
            <a:r>
              <a:rPr sz="1400" b="1" spc="2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take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long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time.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It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was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important </a:t>
            </a:r>
            <a:r>
              <a:rPr sz="1400" b="1" spc="-46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choose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right</a:t>
            </a:r>
            <a:r>
              <a:rPr sz="1400" b="1" spc="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parameters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for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model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in</a:t>
            </a:r>
            <a:r>
              <a:rPr sz="1400" b="1" spc="2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order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achieve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best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720" algn="l"/>
              </a:tabLst>
            </a:pPr>
            <a:r>
              <a:rPr sz="1600" b="1" u="heavy" spc="10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Model</a:t>
            </a:r>
            <a:r>
              <a:rPr sz="1600" b="1" u="heavy" spc="-65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heavy" dirty="0">
                <a:solidFill>
                  <a:srgbClr val="373737"/>
                </a:solidFill>
                <a:uFill>
                  <a:solidFill>
                    <a:srgbClr val="373737"/>
                  </a:solidFill>
                </a:uFill>
                <a:latin typeface="Verdana"/>
                <a:cs typeface="Verdana"/>
              </a:rPr>
              <a:t>Evaluation:</a:t>
            </a:r>
            <a:endParaRPr sz="1600">
              <a:latin typeface="Verdana"/>
              <a:cs typeface="Verdana"/>
            </a:endParaRPr>
          </a:p>
          <a:p>
            <a:pPr marL="12700" marR="10160">
              <a:lnSpc>
                <a:spcPct val="100000"/>
              </a:lnSpc>
              <a:spcBef>
                <a:spcPts val="10"/>
              </a:spcBef>
            </a:pP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Evaluating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performance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of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model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is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essential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determining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how</a:t>
            </a:r>
            <a:r>
              <a:rPr sz="1400" b="1" spc="2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well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it is 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performing.</a:t>
            </a:r>
            <a:r>
              <a:rPr sz="1400" b="1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It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was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important</a:t>
            </a:r>
            <a:r>
              <a:rPr sz="1400" b="1" spc="6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</a:t>
            </a:r>
            <a:r>
              <a:rPr sz="1400" b="1" spc="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choose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right metrics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for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evaluating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model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and</a:t>
            </a:r>
            <a:r>
              <a:rPr sz="1400" b="1" spc="3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to </a:t>
            </a:r>
            <a:r>
              <a:rPr sz="1400" b="1" spc="-465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73737"/>
                </a:solidFill>
                <a:latin typeface="Verdana"/>
                <a:cs typeface="Verdana"/>
              </a:rPr>
              <a:t>interpret</a:t>
            </a:r>
            <a:r>
              <a:rPr sz="1400" b="1" spc="-2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373737"/>
                </a:solidFill>
                <a:latin typeface="Verdana"/>
                <a:cs typeface="Verdana"/>
              </a:rPr>
              <a:t>the</a:t>
            </a:r>
            <a:r>
              <a:rPr sz="1400" b="1" spc="3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results</a:t>
            </a:r>
            <a:r>
              <a:rPr sz="1400" b="1" spc="10" dirty="0">
                <a:solidFill>
                  <a:srgbClr val="373737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373737"/>
                </a:solidFill>
                <a:latin typeface="Verdana"/>
                <a:cs typeface="Verdana"/>
              </a:rPr>
              <a:t>correctly.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744" y="2004722"/>
            <a:ext cx="6580929" cy="7982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487" y="1705762"/>
            <a:ext cx="663003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b="0" spc="-10" dirty="0">
                <a:latin typeface="Arial Black"/>
                <a:cs typeface="Arial Black"/>
              </a:rPr>
              <a:t>Thank</a:t>
            </a:r>
            <a:r>
              <a:rPr sz="8000" b="0" spc="-30" dirty="0">
                <a:latin typeface="Arial Black"/>
                <a:cs typeface="Arial Black"/>
              </a:rPr>
              <a:t> </a:t>
            </a:r>
            <a:r>
              <a:rPr sz="8000" b="0" spc="-5" dirty="0">
                <a:latin typeface="Arial Black"/>
                <a:cs typeface="Arial Black"/>
              </a:rPr>
              <a:t>You</a:t>
            </a:r>
            <a:r>
              <a:rPr sz="8000" b="0" spc="-40" dirty="0">
                <a:latin typeface="Arial Black"/>
                <a:cs typeface="Arial Black"/>
              </a:rPr>
              <a:t> </a:t>
            </a:r>
            <a:r>
              <a:rPr sz="8000" b="0" spc="-5" dirty="0">
                <a:latin typeface="Arial Black"/>
                <a:cs typeface="Arial Black"/>
              </a:rPr>
              <a:t>!</a:t>
            </a:r>
            <a:endParaRPr sz="8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578" y="524382"/>
            <a:ext cx="1912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C00000"/>
                </a:solidFill>
              </a:rPr>
              <a:t>Data</a:t>
            </a:r>
            <a:r>
              <a:rPr spc="-5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0329" y="3540074"/>
            <a:ext cx="120523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C00000"/>
                </a:solidFill>
                <a:latin typeface="Verdana"/>
                <a:cs typeface="Verdana"/>
              </a:rPr>
              <a:t>Import</a:t>
            </a:r>
            <a:r>
              <a:rPr sz="1000" b="1" spc="-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000" b="1" spc="-5" dirty="0">
                <a:solidFill>
                  <a:srgbClr val="C00000"/>
                </a:solidFill>
                <a:latin typeface="Verdana"/>
                <a:cs typeface="Verdana"/>
              </a:rPr>
              <a:t>Libraries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000" b="1" spc="5" dirty="0">
                <a:solidFill>
                  <a:srgbClr val="C00000"/>
                </a:solidFill>
                <a:latin typeface="Verdana"/>
                <a:cs typeface="Verdana"/>
              </a:rPr>
              <a:t>and</a:t>
            </a:r>
            <a:r>
              <a:rPr sz="1000" b="1" spc="-8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C00000"/>
                </a:solidFill>
                <a:latin typeface="Verdana"/>
                <a:cs typeface="Verdana"/>
              </a:rPr>
              <a:t>Datasets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054" y="1330197"/>
            <a:ext cx="120523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10"/>
              </a:spcBef>
            </a:pPr>
            <a:r>
              <a:rPr sz="900" b="1" spc="20" dirty="0">
                <a:solidFill>
                  <a:srgbClr val="FF3838"/>
                </a:solidFill>
                <a:latin typeface="Verdana"/>
                <a:cs typeface="Verdana"/>
              </a:rPr>
              <a:t>D</a:t>
            </a:r>
            <a:r>
              <a:rPr sz="900" b="1" spc="-5" dirty="0">
                <a:solidFill>
                  <a:srgbClr val="FF3838"/>
                </a:solidFill>
                <a:latin typeface="Verdana"/>
                <a:cs typeface="Verdana"/>
              </a:rPr>
              <a:t>at</a:t>
            </a:r>
            <a:r>
              <a:rPr sz="900" b="1" spc="5" dirty="0">
                <a:solidFill>
                  <a:srgbClr val="FF3838"/>
                </a:solidFill>
                <a:latin typeface="Verdana"/>
                <a:cs typeface="Verdana"/>
              </a:rPr>
              <a:t>a</a:t>
            </a:r>
            <a:r>
              <a:rPr sz="900" b="1" spc="-30" dirty="0">
                <a:solidFill>
                  <a:srgbClr val="FF3838"/>
                </a:solidFill>
                <a:latin typeface="Verdana"/>
                <a:cs typeface="Verdana"/>
              </a:rPr>
              <a:t> </a:t>
            </a:r>
            <a:r>
              <a:rPr sz="900" b="1" spc="10" dirty="0">
                <a:solidFill>
                  <a:srgbClr val="FF3838"/>
                </a:solidFill>
                <a:latin typeface="Verdana"/>
                <a:cs typeface="Verdana"/>
              </a:rPr>
              <a:t>M</a:t>
            </a:r>
            <a:r>
              <a:rPr sz="900" b="1" spc="-5" dirty="0">
                <a:solidFill>
                  <a:srgbClr val="FF3838"/>
                </a:solidFill>
                <a:latin typeface="Verdana"/>
                <a:cs typeface="Verdana"/>
              </a:rPr>
              <a:t>a</a:t>
            </a:r>
            <a:r>
              <a:rPr sz="900" b="1" dirty="0">
                <a:solidFill>
                  <a:srgbClr val="FF3838"/>
                </a:solidFill>
                <a:latin typeface="Verdana"/>
                <a:cs typeface="Verdana"/>
              </a:rPr>
              <a:t>ni</a:t>
            </a:r>
            <a:r>
              <a:rPr sz="900" b="1" spc="10" dirty="0">
                <a:solidFill>
                  <a:srgbClr val="FF3838"/>
                </a:solidFill>
                <a:latin typeface="Verdana"/>
                <a:cs typeface="Verdana"/>
              </a:rPr>
              <a:t>p</a:t>
            </a:r>
            <a:r>
              <a:rPr sz="900" b="1" dirty="0">
                <a:solidFill>
                  <a:srgbClr val="FF3838"/>
                </a:solidFill>
                <a:latin typeface="Verdana"/>
                <a:cs typeface="Verdana"/>
              </a:rPr>
              <a:t>ul</a:t>
            </a:r>
            <a:r>
              <a:rPr sz="900" b="1" spc="-10" dirty="0">
                <a:solidFill>
                  <a:srgbClr val="FF3838"/>
                </a:solidFill>
                <a:latin typeface="Verdana"/>
                <a:cs typeface="Verdana"/>
              </a:rPr>
              <a:t>a</a:t>
            </a:r>
            <a:r>
              <a:rPr sz="900" b="1" spc="-5" dirty="0">
                <a:solidFill>
                  <a:srgbClr val="FF3838"/>
                </a:solidFill>
                <a:latin typeface="Verdana"/>
                <a:cs typeface="Verdana"/>
              </a:rPr>
              <a:t>t</a:t>
            </a:r>
            <a:r>
              <a:rPr sz="900" b="1" spc="5" dirty="0">
                <a:solidFill>
                  <a:srgbClr val="FF3838"/>
                </a:solidFill>
                <a:latin typeface="Verdana"/>
                <a:cs typeface="Verdana"/>
              </a:rPr>
              <a:t>ion  </a:t>
            </a:r>
            <a:r>
              <a:rPr sz="900" b="1" dirty="0">
                <a:solidFill>
                  <a:srgbClr val="FF3838"/>
                </a:solidFill>
                <a:latin typeface="Verdana"/>
                <a:cs typeface="Verdana"/>
              </a:rPr>
              <a:t>and Feature </a:t>
            </a:r>
            <a:r>
              <a:rPr sz="900" b="1" spc="5" dirty="0">
                <a:solidFill>
                  <a:srgbClr val="FF3838"/>
                </a:solidFill>
                <a:latin typeface="Verdana"/>
                <a:cs typeface="Verdana"/>
              </a:rPr>
              <a:t> </a:t>
            </a:r>
            <a:r>
              <a:rPr sz="900" b="1" dirty="0">
                <a:solidFill>
                  <a:srgbClr val="FF3838"/>
                </a:solidFill>
                <a:latin typeface="Verdana"/>
                <a:cs typeface="Verdana"/>
              </a:rPr>
              <a:t>Engineering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27" y="2412313"/>
            <a:ext cx="12204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FF3838"/>
                </a:solidFill>
                <a:latin typeface="Verdana"/>
                <a:cs typeface="Verdana"/>
              </a:rPr>
              <a:t>Da</a:t>
            </a:r>
            <a:r>
              <a:rPr sz="1000" b="1" spc="-10" dirty="0">
                <a:solidFill>
                  <a:srgbClr val="FF3838"/>
                </a:solidFill>
                <a:latin typeface="Verdana"/>
                <a:cs typeface="Verdana"/>
              </a:rPr>
              <a:t>t</a:t>
            </a:r>
            <a:r>
              <a:rPr sz="1000" b="1" spc="5" dirty="0">
                <a:solidFill>
                  <a:srgbClr val="FF3838"/>
                </a:solidFill>
                <a:latin typeface="Verdana"/>
                <a:cs typeface="Verdana"/>
              </a:rPr>
              <a:t>a</a:t>
            </a:r>
            <a:r>
              <a:rPr sz="1000" b="1" spc="-60" dirty="0">
                <a:solidFill>
                  <a:srgbClr val="FF3838"/>
                </a:solidFill>
                <a:latin typeface="Verdana"/>
                <a:cs typeface="Verdana"/>
              </a:rPr>
              <a:t> </a:t>
            </a:r>
            <a:r>
              <a:rPr sz="1000" b="1" spc="5" dirty="0">
                <a:solidFill>
                  <a:srgbClr val="FF3838"/>
                </a:solidFill>
                <a:latin typeface="Verdana"/>
                <a:cs typeface="Verdana"/>
              </a:rPr>
              <a:t>E</a:t>
            </a:r>
            <a:r>
              <a:rPr sz="1000" b="1" dirty="0">
                <a:solidFill>
                  <a:srgbClr val="FF3838"/>
                </a:solidFill>
                <a:latin typeface="Verdana"/>
                <a:cs typeface="Verdana"/>
              </a:rPr>
              <a:t>x</a:t>
            </a:r>
            <a:r>
              <a:rPr sz="1000" b="1" spc="-10" dirty="0">
                <a:solidFill>
                  <a:srgbClr val="FF3838"/>
                </a:solidFill>
                <a:latin typeface="Verdana"/>
                <a:cs typeface="Verdana"/>
              </a:rPr>
              <a:t>pl</a:t>
            </a:r>
            <a:r>
              <a:rPr sz="1000" b="1" spc="5" dirty="0">
                <a:solidFill>
                  <a:srgbClr val="FF3838"/>
                </a:solidFill>
                <a:latin typeface="Verdana"/>
                <a:cs typeface="Verdana"/>
              </a:rPr>
              <a:t>ora</a:t>
            </a:r>
            <a:r>
              <a:rPr sz="1000" b="1" spc="-10" dirty="0">
                <a:solidFill>
                  <a:srgbClr val="FF3838"/>
                </a:solidFill>
                <a:latin typeface="Verdana"/>
                <a:cs typeface="Verdana"/>
              </a:rPr>
              <a:t>ti</a:t>
            </a:r>
            <a:r>
              <a:rPr sz="1000" b="1" spc="5" dirty="0">
                <a:solidFill>
                  <a:srgbClr val="FF3838"/>
                </a:solidFill>
                <a:latin typeface="Verdana"/>
                <a:cs typeface="Verdana"/>
              </a:rPr>
              <a:t>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3763" y="2401011"/>
            <a:ext cx="10814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FF3838"/>
                </a:solidFill>
                <a:latin typeface="Verdana"/>
                <a:cs typeface="Verdana"/>
              </a:rPr>
              <a:t>Model</a:t>
            </a:r>
            <a:r>
              <a:rPr sz="1000" b="1" spc="-65" dirty="0">
                <a:solidFill>
                  <a:srgbClr val="FF3838"/>
                </a:solidFill>
                <a:latin typeface="Verdana"/>
                <a:cs typeface="Verdana"/>
              </a:rPr>
              <a:t> </a:t>
            </a:r>
            <a:r>
              <a:rPr sz="1000" b="1" spc="-5" dirty="0">
                <a:solidFill>
                  <a:srgbClr val="FF3838"/>
                </a:solidFill>
                <a:latin typeface="Verdana"/>
                <a:cs typeface="Verdana"/>
              </a:rPr>
              <a:t>Building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9791" y="1649094"/>
            <a:ext cx="12465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solidFill>
                  <a:srgbClr val="585858"/>
                </a:solidFill>
                <a:latin typeface="Verdana"/>
                <a:cs typeface="Verdana"/>
              </a:rPr>
              <a:t>Mo</a:t>
            </a:r>
            <a:r>
              <a:rPr sz="1000" b="1" spc="-5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1000" b="1" dirty="0">
                <a:solidFill>
                  <a:srgbClr val="585858"/>
                </a:solidFill>
                <a:latin typeface="Verdana"/>
                <a:cs typeface="Verdana"/>
              </a:rPr>
              <a:t>el</a:t>
            </a:r>
            <a:r>
              <a:rPr sz="10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000" b="1" spc="1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000" b="1" spc="-5" dirty="0">
                <a:solidFill>
                  <a:srgbClr val="585858"/>
                </a:solidFill>
                <a:latin typeface="Verdana"/>
                <a:cs typeface="Verdana"/>
              </a:rPr>
              <a:t>v</a:t>
            </a:r>
            <a:r>
              <a:rPr sz="1000" b="1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sz="1000" b="1" spc="-5" dirty="0">
                <a:solidFill>
                  <a:srgbClr val="585858"/>
                </a:solidFill>
                <a:latin typeface="Verdana"/>
                <a:cs typeface="Verdana"/>
              </a:rPr>
              <a:t>uat</a:t>
            </a:r>
            <a:r>
              <a:rPr sz="1000" b="1" spc="-15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1000" b="1" spc="5" dirty="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0167" y="3535756"/>
            <a:ext cx="120078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dirty="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sz="900" b="1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900" b="1" spc="5" dirty="0">
                <a:solidFill>
                  <a:srgbClr val="585858"/>
                </a:solidFill>
                <a:latin typeface="Verdana"/>
                <a:cs typeface="Verdana"/>
              </a:rPr>
              <a:t>Cleaning</a:t>
            </a:r>
            <a:r>
              <a:rPr sz="900" b="1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900" b="1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585858"/>
                </a:solidFill>
                <a:latin typeface="Verdana"/>
                <a:cs typeface="Verdana"/>
              </a:rPr>
              <a:t>Preprocessing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61584" y="1173479"/>
            <a:ext cx="4624070" cy="2783205"/>
            <a:chOff x="2261584" y="1173479"/>
            <a:chExt cx="4624070" cy="27832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1584" y="1173479"/>
              <a:ext cx="4623720" cy="27828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1207" y="2334767"/>
              <a:ext cx="469391" cy="469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6311" y="2334767"/>
              <a:ext cx="466344" cy="4663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0848" y="3252215"/>
              <a:ext cx="469391" cy="466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60" y="3258311"/>
              <a:ext cx="466343" cy="4663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6808" y="1411223"/>
              <a:ext cx="469391" cy="4663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848" y="1408175"/>
              <a:ext cx="466344" cy="4663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1343" y="2331719"/>
              <a:ext cx="466344" cy="46634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154804" y="1560067"/>
            <a:ext cx="8610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900" b="1" spc="10" dirty="0">
                <a:solidFill>
                  <a:srgbClr val="585858"/>
                </a:solidFill>
                <a:latin typeface="Verdana"/>
                <a:cs typeface="Verdana"/>
              </a:rPr>
              <a:t>EDA &amp; </a:t>
            </a:r>
            <a:r>
              <a:rPr sz="900" b="1" spc="5" dirty="0">
                <a:solidFill>
                  <a:srgbClr val="585858"/>
                </a:solidFill>
                <a:latin typeface="Verdana"/>
                <a:cs typeface="Verdana"/>
              </a:rPr>
              <a:t>Data </a:t>
            </a:r>
            <a:r>
              <a:rPr sz="900" b="1" spc="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900" b="1" spc="5" dirty="0">
                <a:solidFill>
                  <a:srgbClr val="585858"/>
                </a:solidFill>
                <a:latin typeface="Verdana"/>
                <a:cs typeface="Verdana"/>
              </a:rPr>
              <a:t>Vi</a:t>
            </a:r>
            <a:r>
              <a:rPr sz="900" b="1" spc="15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900" b="1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900" b="1" spc="-1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900" b="1" dirty="0">
                <a:solidFill>
                  <a:srgbClr val="585858"/>
                </a:solidFill>
                <a:latin typeface="Verdana"/>
                <a:cs typeface="Verdana"/>
              </a:rPr>
              <a:t>li</a:t>
            </a:r>
            <a:r>
              <a:rPr sz="900" b="1" spc="10" dirty="0">
                <a:solidFill>
                  <a:srgbClr val="585858"/>
                </a:solidFill>
                <a:latin typeface="Verdana"/>
                <a:cs typeface="Verdana"/>
              </a:rPr>
              <a:t>z</a:t>
            </a:r>
            <a:r>
              <a:rPr sz="900" b="1" spc="-5" dirty="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sz="900" b="1" spc="5" dirty="0">
                <a:solidFill>
                  <a:srgbClr val="585858"/>
                </a:solidFill>
                <a:latin typeface="Verdana"/>
                <a:cs typeface="Verdana"/>
              </a:rPr>
              <a:t>ion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6462" y="534669"/>
          <a:ext cx="7419339" cy="4061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89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Sr.No.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1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r>
                        <a:rPr sz="14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1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show_id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Unique</a:t>
                      </a:r>
                      <a:r>
                        <a:rPr sz="1400" spc="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every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Movie</a:t>
                      </a:r>
                      <a:r>
                        <a:rPr sz="1400" spc="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Tv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Show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-2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Identifier</a:t>
                      </a:r>
                      <a:r>
                        <a:rPr sz="1400" spc="5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Movie</a:t>
                      </a:r>
                      <a:r>
                        <a:rPr sz="1400" spc="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TV</a:t>
                      </a:r>
                      <a:r>
                        <a:rPr sz="14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Show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Title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Movie</a:t>
                      </a:r>
                      <a:r>
                        <a:rPr sz="1400" spc="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Tv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Show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director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Director</a:t>
                      </a:r>
                      <a:r>
                        <a:rPr sz="1400" spc="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Movie</a:t>
                      </a:r>
                      <a:r>
                        <a:rPr sz="1400" spc="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TV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Show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cast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Actors</a:t>
                      </a:r>
                      <a:r>
                        <a:rPr sz="14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involved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country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Country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production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date_added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was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400" spc="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Netflix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release_year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Actual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1400" spc="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year</a:t>
                      </a:r>
                      <a:r>
                        <a:rPr sz="1400" spc="5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movie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TV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show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TV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Rating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movie</a:t>
                      </a:r>
                      <a:r>
                        <a:rPr sz="1400" spc="-2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TV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show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Total Duration</a:t>
                      </a:r>
                      <a:r>
                        <a:rPr sz="1400" spc="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minutes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or number</a:t>
                      </a:r>
                      <a:r>
                        <a:rPr sz="1400" spc="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seasons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listed_in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Geners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Summary</a:t>
                      </a:r>
                      <a:r>
                        <a:rPr sz="1400" spc="-3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04482" y="1377425"/>
            <a:ext cx="333375" cy="239712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C00000"/>
                </a:solidFill>
                <a:latin typeface="Verdana"/>
                <a:cs typeface="Verdana"/>
              </a:rPr>
              <a:t>Data </a:t>
            </a:r>
            <a:r>
              <a:rPr sz="2000" b="1" spc="-15" dirty="0">
                <a:solidFill>
                  <a:srgbClr val="C00000"/>
                </a:solidFill>
                <a:latin typeface="Verdana"/>
                <a:cs typeface="Verdana"/>
              </a:rPr>
              <a:t>Description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690" y="524382"/>
            <a:ext cx="2406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1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456" y="1328673"/>
            <a:ext cx="417576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Verdana"/>
                <a:cs typeface="Verdana"/>
              </a:rPr>
              <a:t>dataset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having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7787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rows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and </a:t>
            </a:r>
            <a:r>
              <a:rPr sz="1200" b="1" spc="5" dirty="0">
                <a:latin typeface="Verdana"/>
                <a:cs typeface="Verdana"/>
              </a:rPr>
              <a:t>12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columns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"/>
            </a:pP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Verdana"/>
                <a:cs typeface="Verdana"/>
              </a:rPr>
              <a:t>There </a:t>
            </a:r>
            <a:r>
              <a:rPr sz="1200" b="1" spc="-10" dirty="0">
                <a:latin typeface="Verdana"/>
                <a:cs typeface="Verdana"/>
              </a:rPr>
              <a:t>are</a:t>
            </a:r>
            <a:r>
              <a:rPr sz="1200" b="1" spc="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no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duplicate values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in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this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dataset.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16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Verdana"/>
                <a:cs typeface="Verdana"/>
              </a:rPr>
              <a:t>Director,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cast,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country,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date_added,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rating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all</a:t>
            </a:r>
            <a:r>
              <a:rPr sz="1200" b="1" dirty="0">
                <a:latin typeface="Verdana"/>
                <a:cs typeface="Verdana"/>
              </a:rPr>
              <a:t> have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null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values.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Verdana"/>
              <a:cs typeface="Verdana"/>
            </a:endParaRPr>
          </a:p>
          <a:p>
            <a:pPr marL="299085" marR="248920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200" b="1" dirty="0">
                <a:latin typeface="Verdana"/>
                <a:cs typeface="Verdana"/>
              </a:rPr>
              <a:t>The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feature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release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year </a:t>
            </a:r>
            <a:r>
              <a:rPr sz="1200" b="1" dirty="0">
                <a:latin typeface="Verdana"/>
                <a:cs typeface="Verdana"/>
              </a:rPr>
              <a:t>is</a:t>
            </a:r>
            <a:r>
              <a:rPr sz="1200" b="1" spc="-5" dirty="0">
                <a:latin typeface="Verdana"/>
                <a:cs typeface="Verdana"/>
              </a:rPr>
              <a:t> numerical,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and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everything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else</a:t>
            </a:r>
            <a:r>
              <a:rPr sz="1200" b="1" spc="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is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categorical.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3319" y="1490471"/>
            <a:ext cx="2624455" cy="2630805"/>
            <a:chOff x="4593319" y="1490471"/>
            <a:chExt cx="2624455" cy="2630805"/>
          </a:xfrm>
        </p:grpSpPr>
        <p:sp>
          <p:nvSpPr>
            <p:cNvPr id="5" name="object 5"/>
            <p:cNvSpPr/>
            <p:nvPr/>
          </p:nvSpPr>
          <p:spPr>
            <a:xfrm>
              <a:off x="4611623" y="1499615"/>
              <a:ext cx="2573020" cy="2405380"/>
            </a:xfrm>
            <a:custGeom>
              <a:avLst/>
              <a:gdLst/>
              <a:ahLst/>
              <a:cxnLst/>
              <a:rect l="l" t="t" r="r" b="b"/>
              <a:pathLst>
                <a:path w="2573020" h="2405379">
                  <a:moveTo>
                    <a:pt x="2572511" y="0"/>
                  </a:moveTo>
                  <a:lnTo>
                    <a:pt x="2116835" y="0"/>
                  </a:lnTo>
                  <a:lnTo>
                    <a:pt x="805814" y="1307719"/>
                  </a:lnTo>
                  <a:lnTo>
                    <a:pt x="853240" y="1318754"/>
                  </a:lnTo>
                  <a:lnTo>
                    <a:pt x="899686" y="1333318"/>
                  </a:lnTo>
                  <a:lnTo>
                    <a:pt x="944934" y="1351516"/>
                  </a:lnTo>
                  <a:lnTo>
                    <a:pt x="988767" y="1373455"/>
                  </a:lnTo>
                  <a:lnTo>
                    <a:pt x="1030967" y="1399242"/>
                  </a:lnTo>
                  <a:lnTo>
                    <a:pt x="1071317" y="1428983"/>
                  </a:lnTo>
                  <a:lnTo>
                    <a:pt x="1109599" y="1462786"/>
                  </a:lnTo>
                  <a:lnTo>
                    <a:pt x="2572511" y="0"/>
                  </a:lnTo>
                  <a:close/>
                </a:path>
                <a:path w="2573020" h="2405379">
                  <a:moveTo>
                    <a:pt x="86867" y="2026793"/>
                  </a:moveTo>
                  <a:lnTo>
                    <a:pt x="0" y="2113661"/>
                  </a:lnTo>
                  <a:lnTo>
                    <a:pt x="14794" y="2158390"/>
                  </a:lnTo>
                  <a:lnTo>
                    <a:pt x="32577" y="2202262"/>
                  </a:lnTo>
                  <a:lnTo>
                    <a:pt x="53287" y="2245165"/>
                  </a:lnTo>
                  <a:lnTo>
                    <a:pt x="76866" y="2286989"/>
                  </a:lnTo>
                  <a:lnTo>
                    <a:pt x="103253" y="2327622"/>
                  </a:lnTo>
                  <a:lnTo>
                    <a:pt x="132388" y="2366953"/>
                  </a:lnTo>
                  <a:lnTo>
                    <a:pt x="164211" y="2404872"/>
                  </a:lnTo>
                  <a:lnTo>
                    <a:pt x="238633" y="2330450"/>
                  </a:lnTo>
                  <a:lnTo>
                    <a:pt x="205966" y="2292168"/>
                  </a:lnTo>
                  <a:lnTo>
                    <a:pt x="177054" y="2251821"/>
                  </a:lnTo>
                  <a:lnTo>
                    <a:pt x="151841" y="2209628"/>
                  </a:lnTo>
                  <a:lnTo>
                    <a:pt x="130272" y="2165809"/>
                  </a:lnTo>
                  <a:lnTo>
                    <a:pt x="112290" y="2120583"/>
                  </a:lnTo>
                  <a:lnTo>
                    <a:pt x="97840" y="2074171"/>
                  </a:lnTo>
                  <a:lnTo>
                    <a:pt x="86867" y="2026793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3319" y="1490471"/>
              <a:ext cx="2073275" cy="2060575"/>
            </a:xfrm>
            <a:custGeom>
              <a:avLst/>
              <a:gdLst/>
              <a:ahLst/>
              <a:cxnLst/>
              <a:rect l="l" t="t" r="r" b="b"/>
              <a:pathLst>
                <a:path w="2073275" h="2060575">
                  <a:moveTo>
                    <a:pt x="2072656" y="0"/>
                  </a:moveTo>
                  <a:lnTo>
                    <a:pt x="798719" y="0"/>
                  </a:lnTo>
                  <a:lnTo>
                    <a:pt x="1207913" y="409575"/>
                  </a:lnTo>
                  <a:lnTo>
                    <a:pt x="209820" y="1408810"/>
                  </a:lnTo>
                  <a:lnTo>
                    <a:pt x="175975" y="1445115"/>
                  </a:lnTo>
                  <a:lnTo>
                    <a:pt x="145104" y="1483155"/>
                  </a:lnTo>
                  <a:lnTo>
                    <a:pt x="117207" y="1522764"/>
                  </a:lnTo>
                  <a:lnTo>
                    <a:pt x="92285" y="1563778"/>
                  </a:lnTo>
                  <a:lnTo>
                    <a:pt x="70336" y="1606032"/>
                  </a:lnTo>
                  <a:lnTo>
                    <a:pt x="51362" y="1649361"/>
                  </a:lnTo>
                  <a:lnTo>
                    <a:pt x="35363" y="1693599"/>
                  </a:lnTo>
                  <a:lnTo>
                    <a:pt x="22340" y="1738582"/>
                  </a:lnTo>
                  <a:lnTo>
                    <a:pt x="12291" y="1784144"/>
                  </a:lnTo>
                  <a:lnTo>
                    <a:pt x="5218" y="1830121"/>
                  </a:lnTo>
                  <a:lnTo>
                    <a:pt x="1121" y="1876348"/>
                  </a:lnTo>
                  <a:lnTo>
                    <a:pt x="0" y="1922659"/>
                  </a:lnTo>
                  <a:lnTo>
                    <a:pt x="1854" y="1968889"/>
                  </a:lnTo>
                  <a:lnTo>
                    <a:pt x="6686" y="2014874"/>
                  </a:lnTo>
                  <a:lnTo>
                    <a:pt x="14494" y="2060448"/>
                  </a:lnTo>
                  <a:lnTo>
                    <a:pt x="107585" y="1967357"/>
                  </a:lnTo>
                  <a:lnTo>
                    <a:pt x="105173" y="1919831"/>
                  </a:lnTo>
                  <a:lnTo>
                    <a:pt x="106457" y="1872245"/>
                  </a:lnTo>
                  <a:lnTo>
                    <a:pt x="111436" y="1824834"/>
                  </a:lnTo>
                  <a:lnTo>
                    <a:pt x="120111" y="1777836"/>
                  </a:lnTo>
                  <a:lnTo>
                    <a:pt x="132480" y="1731485"/>
                  </a:lnTo>
                  <a:lnTo>
                    <a:pt x="148542" y="1686017"/>
                  </a:lnTo>
                  <a:lnTo>
                    <a:pt x="168298" y="1641669"/>
                  </a:lnTo>
                  <a:lnTo>
                    <a:pt x="191746" y="1598675"/>
                  </a:lnTo>
                  <a:lnTo>
                    <a:pt x="218887" y="1557273"/>
                  </a:lnTo>
                  <a:lnTo>
                    <a:pt x="249719" y="1517697"/>
                  </a:lnTo>
                  <a:lnTo>
                    <a:pt x="284242" y="1480184"/>
                  </a:lnTo>
                  <a:lnTo>
                    <a:pt x="321691" y="1445630"/>
                  </a:lnTo>
                  <a:lnTo>
                    <a:pt x="361213" y="1414771"/>
                  </a:lnTo>
                  <a:lnTo>
                    <a:pt x="402568" y="1387608"/>
                  </a:lnTo>
                  <a:lnTo>
                    <a:pt x="445519" y="1364140"/>
                  </a:lnTo>
                  <a:lnTo>
                    <a:pt x="489826" y="1344367"/>
                  </a:lnTo>
                  <a:lnTo>
                    <a:pt x="535250" y="1328287"/>
                  </a:lnTo>
                  <a:lnTo>
                    <a:pt x="581553" y="1315900"/>
                  </a:lnTo>
                  <a:lnTo>
                    <a:pt x="628496" y="1307206"/>
                  </a:lnTo>
                  <a:lnTo>
                    <a:pt x="675841" y="1302204"/>
                  </a:lnTo>
                  <a:lnTo>
                    <a:pt x="723348" y="1300893"/>
                  </a:lnTo>
                  <a:lnTo>
                    <a:pt x="770779" y="1303274"/>
                  </a:lnTo>
                  <a:lnTo>
                    <a:pt x="2072656" y="0"/>
                  </a:lnTo>
                  <a:close/>
                </a:path>
              </a:pathLst>
            </a:custGeom>
            <a:solidFill>
              <a:srgbClr val="789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0263" y="2051303"/>
              <a:ext cx="2057400" cy="2070100"/>
            </a:xfrm>
            <a:custGeom>
              <a:avLst/>
              <a:gdLst/>
              <a:ahLst/>
              <a:cxnLst/>
              <a:rect l="l" t="t" r="r" b="b"/>
              <a:pathLst>
                <a:path w="2057400" h="2070100">
                  <a:moveTo>
                    <a:pt x="2057400" y="0"/>
                  </a:moveTo>
                  <a:lnTo>
                    <a:pt x="756031" y="1299971"/>
                  </a:lnTo>
                  <a:lnTo>
                    <a:pt x="758411" y="1347330"/>
                  </a:lnTo>
                  <a:lnTo>
                    <a:pt x="757102" y="1394761"/>
                  </a:lnTo>
                  <a:lnTo>
                    <a:pt x="752103" y="1442026"/>
                  </a:lnTo>
                  <a:lnTo>
                    <a:pt x="743416" y="1488888"/>
                  </a:lnTo>
                  <a:lnTo>
                    <a:pt x="731041" y="1535111"/>
                  </a:lnTo>
                  <a:lnTo>
                    <a:pt x="714979" y="1580457"/>
                  </a:lnTo>
                  <a:lnTo>
                    <a:pt x="695229" y="1624690"/>
                  </a:lnTo>
                  <a:lnTo>
                    <a:pt x="671793" y="1667573"/>
                  </a:lnTo>
                  <a:lnTo>
                    <a:pt x="644672" y="1708868"/>
                  </a:lnTo>
                  <a:lnTo>
                    <a:pt x="613865" y="1748338"/>
                  </a:lnTo>
                  <a:lnTo>
                    <a:pt x="579374" y="1785747"/>
                  </a:lnTo>
                  <a:lnTo>
                    <a:pt x="541927" y="1820214"/>
                  </a:lnTo>
                  <a:lnTo>
                    <a:pt x="502413" y="1850999"/>
                  </a:lnTo>
                  <a:lnTo>
                    <a:pt x="461070" y="1878098"/>
                  </a:lnTo>
                  <a:lnTo>
                    <a:pt x="418134" y="1901513"/>
                  </a:lnTo>
                  <a:lnTo>
                    <a:pt x="373844" y="1921243"/>
                  </a:lnTo>
                  <a:lnTo>
                    <a:pt x="328437" y="1937285"/>
                  </a:lnTo>
                  <a:lnTo>
                    <a:pt x="282151" y="1949641"/>
                  </a:lnTo>
                  <a:lnTo>
                    <a:pt x="235223" y="1958308"/>
                  </a:lnTo>
                  <a:lnTo>
                    <a:pt x="187890" y="1963287"/>
                  </a:lnTo>
                  <a:lnTo>
                    <a:pt x="140391" y="1964576"/>
                  </a:lnTo>
                  <a:lnTo>
                    <a:pt x="92963" y="1962175"/>
                  </a:lnTo>
                  <a:lnTo>
                    <a:pt x="0" y="2055101"/>
                  </a:lnTo>
                  <a:lnTo>
                    <a:pt x="46030" y="2062897"/>
                  </a:lnTo>
                  <a:lnTo>
                    <a:pt x="92328" y="2067722"/>
                  </a:lnTo>
                  <a:lnTo>
                    <a:pt x="138743" y="2069576"/>
                  </a:lnTo>
                  <a:lnTo>
                    <a:pt x="185128" y="2068459"/>
                  </a:lnTo>
                  <a:lnTo>
                    <a:pt x="231332" y="2064372"/>
                  </a:lnTo>
                  <a:lnTo>
                    <a:pt x="277207" y="2057314"/>
                  </a:lnTo>
                  <a:lnTo>
                    <a:pt x="322603" y="2047286"/>
                  </a:lnTo>
                  <a:lnTo>
                    <a:pt x="367370" y="2034287"/>
                  </a:lnTo>
                  <a:lnTo>
                    <a:pt x="411361" y="2018317"/>
                  </a:lnTo>
                  <a:lnTo>
                    <a:pt x="454424" y="1999377"/>
                  </a:lnTo>
                  <a:lnTo>
                    <a:pt x="496412" y="1977466"/>
                  </a:lnTo>
                  <a:lnTo>
                    <a:pt x="537175" y="1952585"/>
                  </a:lnTo>
                  <a:lnTo>
                    <a:pt x="576563" y="1924733"/>
                  </a:lnTo>
                  <a:lnTo>
                    <a:pt x="614428" y="1893911"/>
                  </a:lnTo>
                  <a:lnTo>
                    <a:pt x="650621" y="1860118"/>
                  </a:lnTo>
                  <a:lnTo>
                    <a:pt x="1648333" y="863472"/>
                  </a:lnTo>
                  <a:lnTo>
                    <a:pt x="2057400" y="1272032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9743" y="1523999"/>
              <a:ext cx="2407920" cy="2573020"/>
            </a:xfrm>
            <a:custGeom>
              <a:avLst/>
              <a:gdLst/>
              <a:ahLst/>
              <a:cxnLst/>
              <a:rect l="l" t="t" r="r" b="b"/>
              <a:pathLst>
                <a:path w="2407920" h="2573020">
                  <a:moveTo>
                    <a:pt x="74294" y="2333879"/>
                  </a:moveTo>
                  <a:lnTo>
                    <a:pt x="0" y="2408275"/>
                  </a:lnTo>
                  <a:lnTo>
                    <a:pt x="37918" y="2440125"/>
                  </a:lnTo>
                  <a:lnTo>
                    <a:pt x="77252" y="2469276"/>
                  </a:lnTo>
                  <a:lnTo>
                    <a:pt x="117892" y="2495670"/>
                  </a:lnTo>
                  <a:lnTo>
                    <a:pt x="159729" y="2519248"/>
                  </a:lnTo>
                  <a:lnTo>
                    <a:pt x="202655" y="2539954"/>
                  </a:lnTo>
                  <a:lnTo>
                    <a:pt x="246561" y="2557728"/>
                  </a:lnTo>
                  <a:lnTo>
                    <a:pt x="291338" y="2572512"/>
                  </a:lnTo>
                  <a:lnTo>
                    <a:pt x="378078" y="2485694"/>
                  </a:lnTo>
                  <a:lnTo>
                    <a:pt x="330700" y="2474688"/>
                  </a:lnTo>
                  <a:lnTo>
                    <a:pt x="284285" y="2460214"/>
                  </a:lnTo>
                  <a:lnTo>
                    <a:pt x="239052" y="2442217"/>
                  </a:lnTo>
                  <a:lnTo>
                    <a:pt x="195219" y="2420641"/>
                  </a:lnTo>
                  <a:lnTo>
                    <a:pt x="153003" y="2395429"/>
                  </a:lnTo>
                  <a:lnTo>
                    <a:pt x="112623" y="2366527"/>
                  </a:lnTo>
                  <a:lnTo>
                    <a:pt x="74294" y="2333879"/>
                  </a:lnTo>
                  <a:close/>
                </a:path>
                <a:path w="2407920" h="2573020">
                  <a:moveTo>
                    <a:pt x="2407920" y="0"/>
                  </a:moveTo>
                  <a:lnTo>
                    <a:pt x="945260" y="1462913"/>
                  </a:lnTo>
                  <a:lnTo>
                    <a:pt x="977880" y="1501194"/>
                  </a:lnTo>
                  <a:lnTo>
                    <a:pt x="1006761" y="1541544"/>
                  </a:lnTo>
                  <a:lnTo>
                    <a:pt x="1031959" y="1583744"/>
                  </a:lnTo>
                  <a:lnTo>
                    <a:pt x="1053528" y="1627577"/>
                  </a:lnTo>
                  <a:lnTo>
                    <a:pt x="1071526" y="1672825"/>
                  </a:lnTo>
                  <a:lnTo>
                    <a:pt x="1086006" y="1719271"/>
                  </a:lnTo>
                  <a:lnTo>
                    <a:pt x="1097026" y="1766697"/>
                  </a:lnTo>
                  <a:lnTo>
                    <a:pt x="2407920" y="455675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455" y="2459773"/>
              <a:ext cx="357936" cy="3549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9887" y="2487167"/>
              <a:ext cx="252984" cy="2499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5647" y="2584653"/>
              <a:ext cx="357936" cy="3579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3079" y="2612135"/>
              <a:ext cx="252984" cy="2529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0823" y="2837637"/>
              <a:ext cx="357936" cy="3579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8255" y="2865119"/>
              <a:ext cx="252984" cy="2529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599" y="3224733"/>
              <a:ext cx="357936" cy="3579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1031" y="3252215"/>
              <a:ext cx="252984" cy="2529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13375" y="3029711"/>
              <a:ext cx="768350" cy="762000"/>
            </a:xfrm>
            <a:custGeom>
              <a:avLst/>
              <a:gdLst/>
              <a:ahLst/>
              <a:cxnLst/>
              <a:rect l="l" t="t" r="r" b="b"/>
              <a:pathLst>
                <a:path w="768350" h="762000">
                  <a:moveTo>
                    <a:pt x="384048" y="0"/>
                  </a:moveTo>
                  <a:lnTo>
                    <a:pt x="335876" y="2968"/>
                  </a:lnTo>
                  <a:lnTo>
                    <a:pt x="289489" y="11634"/>
                  </a:lnTo>
                  <a:lnTo>
                    <a:pt x="245248" y="25643"/>
                  </a:lnTo>
                  <a:lnTo>
                    <a:pt x="203511" y="44636"/>
                  </a:lnTo>
                  <a:lnTo>
                    <a:pt x="164639" y="68257"/>
                  </a:lnTo>
                  <a:lnTo>
                    <a:pt x="128991" y="96149"/>
                  </a:lnTo>
                  <a:lnTo>
                    <a:pt x="96929" y="127955"/>
                  </a:lnTo>
                  <a:lnTo>
                    <a:pt x="68812" y="163318"/>
                  </a:lnTo>
                  <a:lnTo>
                    <a:pt x="44999" y="201881"/>
                  </a:lnTo>
                  <a:lnTo>
                    <a:pt x="25852" y="243288"/>
                  </a:lnTo>
                  <a:lnTo>
                    <a:pt x="11730" y="287181"/>
                  </a:lnTo>
                  <a:lnTo>
                    <a:pt x="2992" y="333204"/>
                  </a:lnTo>
                  <a:lnTo>
                    <a:pt x="0" y="381000"/>
                  </a:lnTo>
                  <a:lnTo>
                    <a:pt x="2992" y="428795"/>
                  </a:lnTo>
                  <a:lnTo>
                    <a:pt x="11730" y="474818"/>
                  </a:lnTo>
                  <a:lnTo>
                    <a:pt x="25852" y="518711"/>
                  </a:lnTo>
                  <a:lnTo>
                    <a:pt x="44999" y="560118"/>
                  </a:lnTo>
                  <a:lnTo>
                    <a:pt x="68812" y="598681"/>
                  </a:lnTo>
                  <a:lnTo>
                    <a:pt x="96929" y="634044"/>
                  </a:lnTo>
                  <a:lnTo>
                    <a:pt x="128991" y="665850"/>
                  </a:lnTo>
                  <a:lnTo>
                    <a:pt x="164639" y="693742"/>
                  </a:lnTo>
                  <a:lnTo>
                    <a:pt x="203511" y="717363"/>
                  </a:lnTo>
                  <a:lnTo>
                    <a:pt x="245248" y="736356"/>
                  </a:lnTo>
                  <a:lnTo>
                    <a:pt x="289489" y="750365"/>
                  </a:lnTo>
                  <a:lnTo>
                    <a:pt x="335876" y="759031"/>
                  </a:lnTo>
                  <a:lnTo>
                    <a:pt x="384048" y="762000"/>
                  </a:lnTo>
                  <a:lnTo>
                    <a:pt x="432219" y="759031"/>
                  </a:lnTo>
                  <a:lnTo>
                    <a:pt x="478606" y="750365"/>
                  </a:lnTo>
                  <a:lnTo>
                    <a:pt x="522847" y="736356"/>
                  </a:lnTo>
                  <a:lnTo>
                    <a:pt x="564584" y="717363"/>
                  </a:lnTo>
                  <a:lnTo>
                    <a:pt x="603456" y="693742"/>
                  </a:lnTo>
                  <a:lnTo>
                    <a:pt x="639104" y="665850"/>
                  </a:lnTo>
                  <a:lnTo>
                    <a:pt x="671166" y="634044"/>
                  </a:lnTo>
                  <a:lnTo>
                    <a:pt x="699283" y="598681"/>
                  </a:lnTo>
                  <a:lnTo>
                    <a:pt x="723096" y="560118"/>
                  </a:lnTo>
                  <a:lnTo>
                    <a:pt x="742243" y="518711"/>
                  </a:lnTo>
                  <a:lnTo>
                    <a:pt x="756365" y="474818"/>
                  </a:lnTo>
                  <a:lnTo>
                    <a:pt x="765103" y="428795"/>
                  </a:lnTo>
                  <a:lnTo>
                    <a:pt x="768096" y="381000"/>
                  </a:lnTo>
                  <a:lnTo>
                    <a:pt x="765103" y="333204"/>
                  </a:lnTo>
                  <a:lnTo>
                    <a:pt x="756365" y="287181"/>
                  </a:lnTo>
                  <a:lnTo>
                    <a:pt x="742243" y="243288"/>
                  </a:lnTo>
                  <a:lnTo>
                    <a:pt x="723096" y="201881"/>
                  </a:lnTo>
                  <a:lnTo>
                    <a:pt x="699283" y="163318"/>
                  </a:lnTo>
                  <a:lnTo>
                    <a:pt x="671166" y="127955"/>
                  </a:lnTo>
                  <a:lnTo>
                    <a:pt x="639104" y="96149"/>
                  </a:lnTo>
                  <a:lnTo>
                    <a:pt x="603456" y="68257"/>
                  </a:lnTo>
                  <a:lnTo>
                    <a:pt x="564584" y="44636"/>
                  </a:lnTo>
                  <a:lnTo>
                    <a:pt x="522847" y="25643"/>
                  </a:lnTo>
                  <a:lnTo>
                    <a:pt x="478606" y="11634"/>
                  </a:lnTo>
                  <a:lnTo>
                    <a:pt x="432219" y="296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13375" y="3029711"/>
              <a:ext cx="768350" cy="762000"/>
            </a:xfrm>
            <a:custGeom>
              <a:avLst/>
              <a:gdLst/>
              <a:ahLst/>
              <a:cxnLst/>
              <a:rect l="l" t="t" r="r" b="b"/>
              <a:pathLst>
                <a:path w="768350" h="762000">
                  <a:moveTo>
                    <a:pt x="0" y="381000"/>
                  </a:moveTo>
                  <a:lnTo>
                    <a:pt x="2992" y="333204"/>
                  </a:lnTo>
                  <a:lnTo>
                    <a:pt x="11730" y="287181"/>
                  </a:lnTo>
                  <a:lnTo>
                    <a:pt x="25852" y="243288"/>
                  </a:lnTo>
                  <a:lnTo>
                    <a:pt x="44999" y="201881"/>
                  </a:lnTo>
                  <a:lnTo>
                    <a:pt x="68812" y="163318"/>
                  </a:lnTo>
                  <a:lnTo>
                    <a:pt x="96929" y="127955"/>
                  </a:lnTo>
                  <a:lnTo>
                    <a:pt x="128991" y="96149"/>
                  </a:lnTo>
                  <a:lnTo>
                    <a:pt x="164639" y="68257"/>
                  </a:lnTo>
                  <a:lnTo>
                    <a:pt x="203511" y="44636"/>
                  </a:lnTo>
                  <a:lnTo>
                    <a:pt x="245248" y="25643"/>
                  </a:lnTo>
                  <a:lnTo>
                    <a:pt x="289489" y="11634"/>
                  </a:lnTo>
                  <a:lnTo>
                    <a:pt x="335876" y="2968"/>
                  </a:lnTo>
                  <a:lnTo>
                    <a:pt x="384048" y="0"/>
                  </a:lnTo>
                  <a:lnTo>
                    <a:pt x="432219" y="2968"/>
                  </a:lnTo>
                  <a:lnTo>
                    <a:pt x="478606" y="11634"/>
                  </a:lnTo>
                  <a:lnTo>
                    <a:pt x="522847" y="25643"/>
                  </a:lnTo>
                  <a:lnTo>
                    <a:pt x="564584" y="44636"/>
                  </a:lnTo>
                  <a:lnTo>
                    <a:pt x="603456" y="68257"/>
                  </a:lnTo>
                  <a:lnTo>
                    <a:pt x="639104" y="96149"/>
                  </a:lnTo>
                  <a:lnTo>
                    <a:pt x="671166" y="127955"/>
                  </a:lnTo>
                  <a:lnTo>
                    <a:pt x="699283" y="163318"/>
                  </a:lnTo>
                  <a:lnTo>
                    <a:pt x="723096" y="201881"/>
                  </a:lnTo>
                  <a:lnTo>
                    <a:pt x="742243" y="243288"/>
                  </a:lnTo>
                  <a:lnTo>
                    <a:pt x="756365" y="287181"/>
                  </a:lnTo>
                  <a:lnTo>
                    <a:pt x="765103" y="333204"/>
                  </a:lnTo>
                  <a:lnTo>
                    <a:pt x="768096" y="381000"/>
                  </a:lnTo>
                  <a:lnTo>
                    <a:pt x="765103" y="428795"/>
                  </a:lnTo>
                  <a:lnTo>
                    <a:pt x="756365" y="474818"/>
                  </a:lnTo>
                  <a:lnTo>
                    <a:pt x="742243" y="518711"/>
                  </a:lnTo>
                  <a:lnTo>
                    <a:pt x="723096" y="560118"/>
                  </a:lnTo>
                  <a:lnTo>
                    <a:pt x="699283" y="598681"/>
                  </a:lnTo>
                  <a:lnTo>
                    <a:pt x="671166" y="634044"/>
                  </a:lnTo>
                  <a:lnTo>
                    <a:pt x="639104" y="665850"/>
                  </a:lnTo>
                  <a:lnTo>
                    <a:pt x="603456" y="693742"/>
                  </a:lnTo>
                  <a:lnTo>
                    <a:pt x="564584" y="717363"/>
                  </a:lnTo>
                  <a:lnTo>
                    <a:pt x="522847" y="736356"/>
                  </a:lnTo>
                  <a:lnTo>
                    <a:pt x="478606" y="750365"/>
                  </a:lnTo>
                  <a:lnTo>
                    <a:pt x="432219" y="759031"/>
                  </a:lnTo>
                  <a:lnTo>
                    <a:pt x="384048" y="762000"/>
                  </a:lnTo>
                  <a:lnTo>
                    <a:pt x="335876" y="759031"/>
                  </a:lnTo>
                  <a:lnTo>
                    <a:pt x="289489" y="750365"/>
                  </a:lnTo>
                  <a:lnTo>
                    <a:pt x="245248" y="736356"/>
                  </a:lnTo>
                  <a:lnTo>
                    <a:pt x="203511" y="717363"/>
                  </a:lnTo>
                  <a:lnTo>
                    <a:pt x="164639" y="693742"/>
                  </a:lnTo>
                  <a:lnTo>
                    <a:pt x="128991" y="665850"/>
                  </a:lnTo>
                  <a:lnTo>
                    <a:pt x="96929" y="634044"/>
                  </a:lnTo>
                  <a:lnTo>
                    <a:pt x="68812" y="598681"/>
                  </a:lnTo>
                  <a:lnTo>
                    <a:pt x="44999" y="560118"/>
                  </a:lnTo>
                  <a:lnTo>
                    <a:pt x="25852" y="518711"/>
                  </a:lnTo>
                  <a:lnTo>
                    <a:pt x="11730" y="474818"/>
                  </a:lnTo>
                  <a:lnTo>
                    <a:pt x="2992" y="428795"/>
                  </a:lnTo>
                  <a:lnTo>
                    <a:pt x="0" y="381000"/>
                  </a:lnTo>
                  <a:close/>
                </a:path>
              </a:pathLst>
            </a:custGeom>
            <a:ln w="24383">
              <a:solidFill>
                <a:srgbClr val="BB7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7995" y="3720185"/>
            <a:ext cx="432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200" b="1" dirty="0">
                <a:latin typeface="Verdana"/>
                <a:cs typeface="Verdana"/>
              </a:rPr>
              <a:t>The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date_added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feature</a:t>
            </a:r>
            <a:r>
              <a:rPr sz="1200" b="1" spc="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contains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dates,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but </a:t>
            </a:r>
            <a:r>
              <a:rPr sz="1200" b="1" spc="-5" dirty="0">
                <a:latin typeface="Verdana"/>
                <a:cs typeface="Verdana"/>
              </a:rPr>
              <a:t>its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datatype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incorrectly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associates</a:t>
            </a:r>
            <a:r>
              <a:rPr sz="1200" b="1" spc="2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object.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1671" y="448055"/>
            <a:ext cx="5382685" cy="3098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079" y="124713"/>
            <a:ext cx="18942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Handling</a:t>
            </a:r>
            <a:r>
              <a:rPr sz="1400" b="1" u="heavy" spc="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Null</a:t>
            </a:r>
            <a:r>
              <a:rPr sz="14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Values</a:t>
            </a:r>
            <a:r>
              <a:rPr sz="14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31" y="448055"/>
            <a:ext cx="3209544" cy="31180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591" y="4009440"/>
            <a:ext cx="871093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"/>
              <a:tabLst>
                <a:tab pos="183515" algn="l"/>
              </a:tabLst>
            </a:pP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Director,</a:t>
            </a:r>
            <a:r>
              <a:rPr sz="1200" spc="2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cast,</a:t>
            </a:r>
            <a:r>
              <a:rPr sz="1200" spc="2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country,</a:t>
            </a:r>
            <a:r>
              <a:rPr sz="1200" spc="28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date_added,</a:t>
            </a:r>
            <a:r>
              <a:rPr sz="1200" spc="2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r>
              <a:rPr sz="1200" spc="2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rating</a:t>
            </a:r>
            <a:r>
              <a:rPr sz="1200" spc="27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have</a:t>
            </a:r>
            <a:r>
              <a:rPr sz="1200" spc="26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null</a:t>
            </a:r>
            <a:r>
              <a:rPr sz="1200" spc="29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values</a:t>
            </a:r>
            <a:r>
              <a:rPr sz="1200" spc="26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in</a:t>
            </a:r>
            <a:r>
              <a:rPr sz="1200" spc="29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30.68%,</a:t>
            </a:r>
            <a:r>
              <a:rPr sz="1200" spc="25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9.22%,</a:t>
            </a:r>
            <a:r>
              <a:rPr sz="1200" spc="2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6.51%,</a:t>
            </a:r>
            <a:r>
              <a:rPr sz="1200" spc="2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0.13%,</a:t>
            </a:r>
            <a:r>
              <a:rPr sz="1200" spc="2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82880">
              <a:lnSpc>
                <a:spcPts val="1415"/>
              </a:lnSpc>
            </a:pP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0.09%</a:t>
            </a:r>
            <a:r>
              <a:rPr sz="1200" spc="-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sz="1200" spc="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Verdana"/>
                <a:cs typeface="Verdana"/>
              </a:rPr>
              <a:t>their</a:t>
            </a:r>
            <a:r>
              <a:rPr sz="1200" spc="-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respective</a:t>
            </a:r>
            <a:r>
              <a:rPr sz="1200" spc="-4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02020"/>
                </a:solidFill>
                <a:latin typeface="Verdana"/>
                <a:cs typeface="Verdana"/>
              </a:rPr>
              <a:t>features</a:t>
            </a:r>
            <a:endParaRPr sz="1200">
              <a:latin typeface="Verdana"/>
              <a:cs typeface="Verdana"/>
            </a:endParaRPr>
          </a:p>
          <a:p>
            <a:pPr marL="182880" marR="5080" indent="-170815">
              <a:lnSpc>
                <a:spcPts val="1440"/>
              </a:lnSpc>
              <a:spcBef>
                <a:spcPts val="25"/>
              </a:spcBef>
              <a:buClr>
                <a:srgbClr val="000000"/>
              </a:buClr>
              <a:buFont typeface="Wingdings"/>
              <a:buChar char=""/>
              <a:tabLst>
                <a:tab pos="183515" algn="l"/>
              </a:tabLst>
            </a:pP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Since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theíe</a:t>
            </a:r>
            <a:r>
              <a:rPr sz="1200" b="1" spc="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25" dirty="0">
                <a:solidFill>
                  <a:srgbClr val="202020"/>
                </a:solidFill>
                <a:latin typeface="Roboto Bk"/>
                <a:cs typeface="Roboto Bk"/>
              </a:rPr>
              <a:t>aíe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many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null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 values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20" dirty="0">
                <a:solidFill>
                  <a:srgbClr val="202020"/>
                </a:solidFill>
                <a:latin typeface="Roboto Bk"/>
                <a:cs typeface="Roboto Bk"/>
              </a:rPr>
              <a:t>foí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featuíes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202020"/>
                </a:solidFill>
                <a:latin typeface="Roboto Bk"/>
                <a:cs typeface="Roboto Bk"/>
              </a:rPr>
              <a:t>like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diíectoí,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cast,</a:t>
            </a:r>
            <a:r>
              <a:rPr sz="12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and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countíy,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those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null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 values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cannot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be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díopped; 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instead,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Roboto Bk"/>
                <a:cs typeface="Roboto Bk"/>
              </a:rPr>
              <a:t>they </a:t>
            </a:r>
            <a:r>
              <a:rPr sz="1200" b="1" spc="-28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have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been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substituted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with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Roboto Bk"/>
                <a:cs typeface="Roboto Bk"/>
              </a:rPr>
              <a:t>diíectoí</a:t>
            </a:r>
            <a:r>
              <a:rPr sz="1200" b="1" spc="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Unavailable,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Cast</a:t>
            </a:r>
            <a:r>
              <a:rPr sz="1200" b="1" spc="-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35" dirty="0">
                <a:solidFill>
                  <a:srgbClr val="202020"/>
                </a:solidFill>
                <a:latin typeface="Roboto Bk"/>
                <a:cs typeface="Roboto Bk"/>
              </a:rPr>
              <a:t>Unavailability,</a:t>
            </a:r>
            <a:r>
              <a:rPr sz="12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and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Countíy</a:t>
            </a:r>
            <a:r>
              <a:rPr sz="1200" b="1" spc="-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202020"/>
                </a:solidFill>
                <a:latin typeface="Roboto Bk"/>
                <a:cs typeface="Roboto Bk"/>
              </a:rPr>
              <a:t>Unavailable,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accoídingly.</a:t>
            </a:r>
            <a:endParaRPr sz="1200">
              <a:latin typeface="Roboto Bk"/>
              <a:cs typeface="Roboto Bk"/>
            </a:endParaRPr>
          </a:p>
          <a:p>
            <a:pPr marL="182880" indent="-170815">
              <a:lnSpc>
                <a:spcPts val="1390"/>
              </a:lnSpc>
              <a:buClr>
                <a:srgbClr val="000000"/>
              </a:buClr>
              <a:buFont typeface="Wingdings"/>
              <a:buChar char=""/>
              <a:tabLst>
                <a:tab pos="183515" algn="l"/>
              </a:tabLst>
            </a:pP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Featuíes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such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as</a:t>
            </a:r>
            <a:r>
              <a:rPr sz="1200" b="1" spc="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date_added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and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íating </a:t>
            </a:r>
            <a:r>
              <a:rPr sz="1200" b="1" spc="-10" dirty="0">
                <a:solidFill>
                  <a:srgbClr val="202020"/>
                </a:solidFill>
                <a:latin typeface="Roboto Bk"/>
                <a:cs typeface="Roboto Bk"/>
              </a:rPr>
              <a:t>have</a:t>
            </a:r>
            <a:r>
              <a:rPr sz="12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15" dirty="0">
                <a:solidFill>
                  <a:srgbClr val="202020"/>
                </a:solidFill>
                <a:latin typeface="Roboto Bk"/>
                <a:cs typeface="Roboto Bk"/>
              </a:rPr>
              <a:t>a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veíy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 low </a:t>
            </a:r>
            <a:r>
              <a:rPr sz="1200" b="1" spc="15" dirty="0">
                <a:solidFill>
                  <a:srgbClr val="202020"/>
                </a:solidFill>
                <a:latin typeface="Roboto Bk"/>
                <a:cs typeface="Roboto Bk"/>
              </a:rPr>
              <a:t>numbeí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 Bk"/>
                <a:cs typeface="Roboto Bk"/>
              </a:rPr>
              <a:t>of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null</a:t>
            </a:r>
            <a:r>
              <a:rPr sz="1200" b="1" spc="-3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202020"/>
                </a:solidFill>
                <a:latin typeface="Roboto Bk"/>
                <a:cs typeface="Roboto Bk"/>
              </a:rPr>
              <a:t>values,</a:t>
            </a:r>
            <a:r>
              <a:rPr sz="12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 Bk"/>
                <a:cs typeface="Roboto Bk"/>
              </a:rPr>
              <a:t>so </a:t>
            </a:r>
            <a:r>
              <a:rPr sz="1200" b="1" spc="20" dirty="0">
                <a:solidFill>
                  <a:srgbClr val="202020"/>
                </a:solidFill>
                <a:latin typeface="Roboto Bk"/>
                <a:cs typeface="Roboto Bk"/>
              </a:rPr>
              <a:t>we</a:t>
            </a:r>
            <a:r>
              <a:rPr sz="1200" b="1" spc="-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Roboto Bk"/>
                <a:cs typeface="Roboto Bk"/>
              </a:rPr>
              <a:t>díopped</a:t>
            </a:r>
            <a:r>
              <a:rPr sz="1200" b="1" spc="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 Bk"/>
                <a:cs typeface="Roboto Bk"/>
              </a:rPr>
              <a:t>those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Roboto Bk"/>
                <a:cs typeface="Roboto Bk"/>
              </a:rPr>
              <a:t>null</a:t>
            </a:r>
            <a:r>
              <a:rPr sz="1200" b="1" spc="-15" dirty="0">
                <a:solidFill>
                  <a:srgbClr val="202020"/>
                </a:solidFill>
                <a:latin typeface="Roboto Bk"/>
                <a:cs typeface="Roboto Bk"/>
              </a:rPr>
              <a:t> values.</a:t>
            </a:r>
            <a:endParaRPr sz="1200">
              <a:latin typeface="Roboto Bk"/>
              <a:cs typeface="Roboto B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5629" y="26618"/>
            <a:ext cx="469582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0" dirty="0"/>
              <a:t>Data</a:t>
            </a:r>
            <a:r>
              <a:rPr sz="1600" spc="-45" dirty="0"/>
              <a:t> </a:t>
            </a:r>
            <a:r>
              <a:rPr sz="1600" spc="5" dirty="0"/>
              <a:t>Wrangling</a:t>
            </a:r>
            <a:r>
              <a:rPr sz="1600" spc="-65" dirty="0"/>
              <a:t> </a:t>
            </a:r>
            <a:r>
              <a:rPr sz="1600" spc="5" dirty="0"/>
              <a:t>and</a:t>
            </a:r>
            <a:r>
              <a:rPr sz="1600" spc="-25" dirty="0"/>
              <a:t> </a:t>
            </a:r>
            <a:r>
              <a:rPr sz="1600" spc="5" dirty="0"/>
              <a:t>Feature</a:t>
            </a:r>
            <a:r>
              <a:rPr sz="1600" spc="-65" dirty="0"/>
              <a:t> </a:t>
            </a:r>
            <a:r>
              <a:rPr sz="1600" dirty="0"/>
              <a:t>Engineering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327" y="877823"/>
            <a:ext cx="8467725" cy="3017520"/>
            <a:chOff x="338327" y="877823"/>
            <a:chExt cx="8467725" cy="3017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3805" y="2146333"/>
              <a:ext cx="958038" cy="544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52773" y="2198877"/>
              <a:ext cx="842644" cy="440690"/>
            </a:xfrm>
            <a:custGeom>
              <a:avLst/>
              <a:gdLst/>
              <a:ahLst/>
              <a:cxnLst/>
              <a:rect l="l" t="t" r="r" b="b"/>
              <a:pathLst>
                <a:path w="842645" h="440689">
                  <a:moveTo>
                    <a:pt x="768857" y="364363"/>
                  </a:moveTo>
                  <a:lnTo>
                    <a:pt x="766951" y="395230"/>
                  </a:lnTo>
                  <a:lnTo>
                    <a:pt x="780034" y="396875"/>
                  </a:lnTo>
                  <a:lnTo>
                    <a:pt x="778382" y="409447"/>
                  </a:lnTo>
                  <a:lnTo>
                    <a:pt x="766073" y="409447"/>
                  </a:lnTo>
                  <a:lnTo>
                    <a:pt x="764159" y="440435"/>
                  </a:lnTo>
                  <a:lnTo>
                    <a:pt x="836974" y="409447"/>
                  </a:lnTo>
                  <a:lnTo>
                    <a:pt x="778382" y="409447"/>
                  </a:lnTo>
                  <a:lnTo>
                    <a:pt x="766168" y="407909"/>
                  </a:lnTo>
                  <a:lnTo>
                    <a:pt x="840590" y="407909"/>
                  </a:lnTo>
                  <a:lnTo>
                    <a:pt x="842644" y="407034"/>
                  </a:lnTo>
                  <a:lnTo>
                    <a:pt x="768857" y="364363"/>
                  </a:lnTo>
                  <a:close/>
                </a:path>
                <a:path w="842645" h="440689">
                  <a:moveTo>
                    <a:pt x="766951" y="395230"/>
                  </a:moveTo>
                  <a:lnTo>
                    <a:pt x="766168" y="407909"/>
                  </a:lnTo>
                  <a:lnTo>
                    <a:pt x="778382" y="409447"/>
                  </a:lnTo>
                  <a:lnTo>
                    <a:pt x="780034" y="396875"/>
                  </a:lnTo>
                  <a:lnTo>
                    <a:pt x="766951" y="395230"/>
                  </a:lnTo>
                  <a:close/>
                </a:path>
                <a:path w="842645" h="440689">
                  <a:moveTo>
                    <a:pt x="253" y="0"/>
                  </a:moveTo>
                  <a:lnTo>
                    <a:pt x="0" y="12700"/>
                  </a:lnTo>
                  <a:lnTo>
                    <a:pt x="20700" y="12953"/>
                  </a:lnTo>
                  <a:lnTo>
                    <a:pt x="41148" y="13843"/>
                  </a:lnTo>
                  <a:lnTo>
                    <a:pt x="82041" y="17144"/>
                  </a:lnTo>
                  <a:lnTo>
                    <a:pt x="122174" y="22606"/>
                  </a:lnTo>
                  <a:lnTo>
                    <a:pt x="161289" y="29844"/>
                  </a:lnTo>
                  <a:lnTo>
                    <a:pt x="199009" y="38862"/>
                  </a:lnTo>
                  <a:lnTo>
                    <a:pt x="269493" y="61468"/>
                  </a:lnTo>
                  <a:lnTo>
                    <a:pt x="316356" y="81914"/>
                  </a:lnTo>
                  <a:lnTo>
                    <a:pt x="357124" y="104775"/>
                  </a:lnTo>
                  <a:lnTo>
                    <a:pt x="390398" y="129412"/>
                  </a:lnTo>
                  <a:lnTo>
                    <a:pt x="421513" y="163829"/>
                  </a:lnTo>
                  <a:lnTo>
                    <a:pt x="435610" y="207263"/>
                  </a:lnTo>
                  <a:lnTo>
                    <a:pt x="436244" y="216534"/>
                  </a:lnTo>
                  <a:lnTo>
                    <a:pt x="450341" y="256285"/>
                  </a:lnTo>
                  <a:lnTo>
                    <a:pt x="480567" y="293496"/>
                  </a:lnTo>
                  <a:lnTo>
                    <a:pt x="512063" y="319277"/>
                  </a:lnTo>
                  <a:lnTo>
                    <a:pt x="550290" y="342900"/>
                  </a:lnTo>
                  <a:lnTo>
                    <a:pt x="593978" y="363727"/>
                  </a:lnTo>
                  <a:lnTo>
                    <a:pt x="659002" y="386841"/>
                  </a:lnTo>
                  <a:lnTo>
                    <a:pt x="729996" y="403351"/>
                  </a:lnTo>
                  <a:lnTo>
                    <a:pt x="766168" y="407909"/>
                  </a:lnTo>
                  <a:lnTo>
                    <a:pt x="766951" y="395230"/>
                  </a:lnTo>
                  <a:lnTo>
                    <a:pt x="732536" y="390906"/>
                  </a:lnTo>
                  <a:lnTo>
                    <a:pt x="697102" y="383666"/>
                  </a:lnTo>
                  <a:lnTo>
                    <a:pt x="630174" y="364235"/>
                  </a:lnTo>
                  <a:lnTo>
                    <a:pt x="584326" y="345566"/>
                  </a:lnTo>
                  <a:lnTo>
                    <a:pt x="543560" y="324357"/>
                  </a:lnTo>
                  <a:lnTo>
                    <a:pt x="508888" y="301116"/>
                  </a:lnTo>
                  <a:lnTo>
                    <a:pt x="473710" y="267588"/>
                  </a:lnTo>
                  <a:lnTo>
                    <a:pt x="453263" y="233044"/>
                  </a:lnTo>
                  <a:lnTo>
                    <a:pt x="448310" y="206247"/>
                  </a:lnTo>
                  <a:lnTo>
                    <a:pt x="447548" y="196087"/>
                  </a:lnTo>
                  <a:lnTo>
                    <a:pt x="431800" y="156463"/>
                  </a:lnTo>
                  <a:lnTo>
                    <a:pt x="398525" y="119506"/>
                  </a:lnTo>
                  <a:lnTo>
                    <a:pt x="363727" y="93852"/>
                  </a:lnTo>
                  <a:lnTo>
                    <a:pt x="321817" y="70484"/>
                  </a:lnTo>
                  <a:lnTo>
                    <a:pt x="273685" y="49529"/>
                  </a:lnTo>
                  <a:lnTo>
                    <a:pt x="202056" y="26415"/>
                  </a:lnTo>
                  <a:lnTo>
                    <a:pt x="163575" y="17398"/>
                  </a:lnTo>
                  <a:lnTo>
                    <a:pt x="123825" y="9906"/>
                  </a:lnTo>
                  <a:lnTo>
                    <a:pt x="83057" y="4444"/>
                  </a:lnTo>
                  <a:lnTo>
                    <a:pt x="41782" y="1143"/>
                  </a:lnTo>
                  <a:lnTo>
                    <a:pt x="20827" y="25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DA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7" y="877823"/>
              <a:ext cx="3813048" cy="3017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2624" y="877823"/>
              <a:ext cx="3813048" cy="30175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5521" y="121157"/>
            <a:ext cx="1407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Roboto"/>
                <a:cs typeface="Roboto"/>
              </a:rPr>
              <a:t>Handling</a:t>
            </a:r>
            <a:r>
              <a:rPr sz="14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Roboto"/>
                <a:cs typeface="Roboto"/>
              </a:rPr>
              <a:t> </a:t>
            </a:r>
            <a:r>
              <a:rPr sz="1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Roboto"/>
                <a:cs typeface="Roboto"/>
              </a:rPr>
              <a:t>Outlieís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982" y="4402632"/>
            <a:ext cx="83312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202020"/>
                </a:solidFill>
                <a:latin typeface="Verdana"/>
                <a:cs typeface="Verdana"/>
              </a:rPr>
              <a:t>Outliers</a:t>
            </a:r>
            <a:r>
              <a:rPr sz="1400" spc="3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Verdana"/>
                <a:cs typeface="Verdana"/>
              </a:rPr>
              <a:t>from</a:t>
            </a:r>
            <a:r>
              <a:rPr sz="1400" spc="2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Verdana"/>
                <a:cs typeface="Verdana"/>
              </a:rPr>
              <a:t>variable</a:t>
            </a:r>
            <a:r>
              <a:rPr sz="1400" spc="8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Verdana"/>
                <a:cs typeface="Verdana"/>
              </a:rPr>
              <a:t>release_year</a:t>
            </a:r>
            <a:r>
              <a:rPr sz="1400" spc="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Verdana"/>
                <a:cs typeface="Verdana"/>
              </a:rPr>
              <a:t>are</a:t>
            </a:r>
            <a:r>
              <a:rPr sz="14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Verdana"/>
                <a:cs typeface="Verdana"/>
              </a:rPr>
              <a:t>successfully</a:t>
            </a:r>
            <a:r>
              <a:rPr sz="1400" spc="7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Verdana"/>
                <a:cs typeface="Verdana"/>
              </a:rPr>
              <a:t>treated</a:t>
            </a:r>
            <a:r>
              <a:rPr sz="1400" spc="-10" dirty="0">
                <a:solidFill>
                  <a:srgbClr val="202020"/>
                </a:solidFill>
                <a:latin typeface="Verdana"/>
                <a:cs typeface="Verdana"/>
              </a:rPr>
              <a:t> using</a:t>
            </a:r>
            <a:r>
              <a:rPr sz="1400" spc="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Verdana"/>
                <a:cs typeface="Verdana"/>
              </a:rPr>
              <a:t>interquartile</a:t>
            </a:r>
            <a:r>
              <a:rPr sz="1400" spc="7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Verdana"/>
                <a:cs typeface="Verdana"/>
              </a:rPr>
              <a:t>range.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250" y="140919"/>
            <a:ext cx="16256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heavy" spc="65" dirty="0">
                <a:uFill>
                  <a:solidFill>
                    <a:srgbClr val="CC0000"/>
                  </a:solidFill>
                </a:uFill>
                <a:latin typeface="Roboto"/>
                <a:cs typeface="Roboto"/>
              </a:rPr>
              <a:t>Ïeatuíe</a:t>
            </a:r>
            <a:r>
              <a:rPr sz="1400" u="heavy" spc="-45" dirty="0">
                <a:uFill>
                  <a:solidFill>
                    <a:srgbClr val="CC0000"/>
                  </a:solidFill>
                </a:uFill>
                <a:latin typeface="Roboto"/>
                <a:cs typeface="Roboto"/>
              </a:rPr>
              <a:t> </a:t>
            </a:r>
            <a:r>
              <a:rPr sz="1400" u="heavy" spc="10" dirty="0">
                <a:uFill>
                  <a:solidFill>
                    <a:srgbClr val="CC0000"/>
                  </a:solidFill>
                </a:uFill>
                <a:latin typeface="Roboto"/>
                <a:cs typeface="Roboto"/>
              </a:rPr>
              <a:t>Engineeíing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135" y="1801190"/>
            <a:ext cx="76498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Converted</a:t>
            </a:r>
            <a:r>
              <a:rPr sz="1400" b="1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1400" b="1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date_added</a:t>
            </a:r>
            <a:r>
              <a:rPr sz="14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datetime</a:t>
            </a:r>
            <a:r>
              <a:rPr sz="1400" b="1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b="1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created</a:t>
            </a:r>
            <a:r>
              <a:rPr sz="14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new</a:t>
            </a:r>
            <a:r>
              <a:rPr sz="1400" b="1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features</a:t>
            </a:r>
            <a:r>
              <a:rPr sz="14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400" b="1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it,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such</a:t>
            </a:r>
            <a:r>
              <a:rPr sz="1400" b="1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1400" b="1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year_added,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month_added,</a:t>
            </a:r>
            <a:r>
              <a:rPr sz="1400" b="1" spc="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day_added,</a:t>
            </a:r>
            <a:r>
              <a:rPr sz="1400" b="1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before</a:t>
            </a:r>
            <a:r>
              <a:rPr sz="1400" b="1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removing</a:t>
            </a:r>
            <a:r>
              <a:rPr sz="1400" b="1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b="1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1400" b="1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date_added.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35" y="2868625"/>
            <a:ext cx="40735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b="1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listed_in</a:t>
            </a:r>
            <a:r>
              <a:rPr sz="14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1400" b="1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400" b="1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renamed</a:t>
            </a:r>
            <a:r>
              <a:rPr sz="1400" b="1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geners.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135" y="3722928"/>
            <a:ext cx="75863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Because</a:t>
            </a:r>
            <a:r>
              <a:rPr sz="1400" b="1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year</a:t>
            </a:r>
            <a:r>
              <a:rPr sz="14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cannot</a:t>
            </a:r>
            <a:r>
              <a:rPr sz="1400" b="1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14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float,</a:t>
            </a:r>
            <a:r>
              <a:rPr sz="14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b="1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1400" b="1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release_year</a:t>
            </a:r>
            <a:r>
              <a:rPr sz="14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400" b="1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type</a:t>
            </a:r>
            <a:r>
              <a:rPr sz="14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changed</a:t>
            </a:r>
            <a:r>
              <a:rPr sz="1400" b="1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float64</a:t>
            </a:r>
            <a:r>
              <a:rPr sz="1400" b="1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int64.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1367</Words>
  <Application>Microsoft Office PowerPoint</Application>
  <PresentationFormat>Custom</PresentationFormat>
  <Paragraphs>199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Black</vt:lpstr>
      <vt:lpstr>Arial MT</vt:lpstr>
      <vt:lpstr>Calibri</vt:lpstr>
      <vt:lpstr>Courier New</vt:lpstr>
      <vt:lpstr>Roboto</vt:lpstr>
      <vt:lpstr>Roboto Bk</vt:lpstr>
      <vt:lpstr>Times New Roman</vt:lpstr>
      <vt:lpstr>Verdana</vt:lpstr>
      <vt:lpstr>Wingdings</vt:lpstr>
      <vt:lpstr>Office Theme</vt:lpstr>
      <vt:lpstr>Capstone Project Netflix Movies and Tv Shows Clustering</vt:lpstr>
      <vt:lpstr>Index</vt:lpstr>
      <vt:lpstr>Problem Statement</vt:lpstr>
      <vt:lpstr>Data Pipeline</vt:lpstr>
      <vt:lpstr>PowerPoint Presentation</vt:lpstr>
      <vt:lpstr>Data Exploration</vt:lpstr>
      <vt:lpstr>Data Wrangling and Feature Engineering</vt:lpstr>
      <vt:lpstr>Handling Outlieís</vt:lpstr>
      <vt:lpstr>Ïeatuíe Engineeíing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Pre-processing</vt:lpstr>
      <vt:lpstr>Data Pre-processing</vt:lpstr>
      <vt:lpstr>Data Pre-processing</vt:lpstr>
      <vt:lpstr>Machine Learning Model Implementation</vt:lpstr>
      <vt:lpstr>PowerPoint Presentation</vt:lpstr>
      <vt:lpstr>Comparing Evaluation Metrics for K-Means Clustering</vt:lpstr>
      <vt:lpstr>K-Means Clustering</vt:lpstr>
      <vt:lpstr>Hierarchical Clustering</vt:lpstr>
      <vt:lpstr>Comparing Evaluation Metrics for Hierarchical Clustering</vt:lpstr>
      <vt:lpstr>Hierarchical Clustering</vt:lpstr>
      <vt:lpstr>DBSCAN Clustering</vt:lpstr>
      <vt:lpstr>PowerPoint Presentation</vt:lpstr>
      <vt:lpstr>Model Evaluation</vt:lpstr>
      <vt:lpstr>PowerPoint Presentation</vt:lpstr>
      <vt:lpstr>Conclusion</vt:lpstr>
      <vt:lpstr>Challenges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Movies and Tv Shows Clustering</dc:title>
  <cp:lastModifiedBy>Vishal Potdar</cp:lastModifiedBy>
  <cp:revision>2</cp:revision>
  <dcterms:created xsi:type="dcterms:W3CDTF">2024-01-08T11:18:47Z</dcterms:created>
  <dcterms:modified xsi:type="dcterms:W3CDTF">2024-01-08T11:23:10Z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2024-01-08T00:00:00Z</vt:filetime>
  </property>
</Properties>
</file>