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3/7/2025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3/7/2025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8AF9C-B093-269B-E522-E9EC59E7B0F4}"/>
              </a:ext>
            </a:extLst>
          </p:cNvPr>
          <p:cNvSpPr>
            <a:spLocks noGrp="1"/>
          </p:cNvSpPr>
          <p:nvPr>
            <p:ph type="ctrTitle"/>
          </p:nvPr>
        </p:nvSpPr>
        <p:spPr>
          <a:xfrm>
            <a:off x="2181225" y="1390650"/>
            <a:ext cx="7848599" cy="4124325"/>
          </a:xfrm>
          <a:solidFill>
            <a:schemeClr val="accent6">
              <a:lumMod val="40000"/>
              <a:lumOff val="60000"/>
            </a:schemeClr>
          </a:solidFill>
        </p:spPr>
        <p:txBody>
          <a:bodyPr/>
          <a:lstStyle/>
          <a:p>
            <a:r>
              <a:rPr lang="en-GB" sz="3200" b="1" i="0" u="sng" dirty="0">
                <a:solidFill>
                  <a:schemeClr val="accent6">
                    <a:lumMod val="75000"/>
                  </a:schemeClr>
                </a:solidFill>
                <a:effectLst/>
                <a:latin typeface="Times New Roman" panose="02020603050405020304" pitchFamily="18" charset="0"/>
                <a:cs typeface="Times New Roman" panose="02020603050405020304" pitchFamily="18" charset="0"/>
              </a:rPr>
              <a:t>Optimize the power consumption of Zone 1 based on various environmental and meteorological factors in Wellington, New-Zealand using Machine Learning</a:t>
            </a:r>
            <a:br>
              <a:rPr lang="en-GB" sz="3200" b="1" i="0" u="sng" dirty="0">
                <a:solidFill>
                  <a:schemeClr val="accent6">
                    <a:lumMod val="75000"/>
                  </a:schemeClr>
                </a:solidFill>
                <a:effectLst/>
                <a:latin typeface="Times New Roman" panose="02020603050405020304" pitchFamily="18" charset="0"/>
                <a:cs typeface="Times New Roman" panose="02020603050405020304" pitchFamily="18" charset="0"/>
              </a:rPr>
            </a:br>
            <a:r>
              <a:rPr lang="en-GB" sz="3200" b="1" i="0" u="sng" dirty="0">
                <a:solidFill>
                  <a:schemeClr val="accent6">
                    <a:lumMod val="75000"/>
                  </a:schemeClr>
                </a:solidFill>
                <a:effectLst/>
                <a:latin typeface="Times New Roman" panose="02020603050405020304" pitchFamily="18" charset="0"/>
                <a:cs typeface="Times New Roman" panose="02020603050405020304" pitchFamily="18" charset="0"/>
              </a:rPr>
              <a:t>and Deep Learning</a:t>
            </a:r>
            <a:br>
              <a:rPr lang="en-GB" sz="3200" b="1" i="0" dirty="0">
                <a:solidFill>
                  <a:schemeClr val="accent6">
                    <a:lumMod val="75000"/>
                  </a:schemeClr>
                </a:solidFill>
                <a:effectLst/>
                <a:latin typeface="system-ui"/>
              </a:rPr>
            </a:br>
            <a:endParaRPr lang="en-IN" sz="3200" dirty="0">
              <a:solidFill>
                <a:schemeClr val="accent6">
                  <a:lumMod val="75000"/>
                </a:schemeClr>
              </a:solidFill>
            </a:endParaRPr>
          </a:p>
        </p:txBody>
      </p:sp>
    </p:spTree>
    <p:extLst>
      <p:ext uri="{BB962C8B-B14F-4D97-AF65-F5344CB8AC3E}">
        <p14:creationId xmlns:p14="http://schemas.microsoft.com/office/powerpoint/2010/main" val="2708218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4B3A-DD44-7C02-3FFE-C84F4C9E12A4}"/>
              </a:ext>
            </a:extLst>
          </p:cNvPr>
          <p:cNvSpPr>
            <a:spLocks noGrp="1"/>
          </p:cNvSpPr>
          <p:nvPr>
            <p:ph type="title"/>
          </p:nvPr>
        </p:nvSpPr>
        <p:spPr/>
        <p:txBody>
          <a:bodyPr>
            <a:normAutofit/>
          </a:bodyPr>
          <a:lstStyle/>
          <a:p>
            <a:r>
              <a:rPr lang="en-GB" sz="3200" b="1" u="sng"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PCA</a:t>
            </a:r>
            <a:endParaRPr lang="en-IN" sz="3200" b="1" u="sng"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8D6730-C8A9-393F-773E-44F6F6503173}"/>
              </a:ext>
            </a:extLst>
          </p:cNvPr>
          <p:cNvSpPr>
            <a:spLocks noGrp="1"/>
          </p:cNvSpPr>
          <p:nvPr>
            <p:ph idx="1"/>
          </p:nvPr>
        </p:nvSpPr>
        <p:spPr/>
        <p:txBody>
          <a:bodyPr/>
          <a:lstStyle/>
          <a:p>
            <a:r>
              <a:rPr lang="en-GB" dirty="0">
                <a:solidFill>
                  <a:schemeClr val="accent6">
                    <a:lumMod val="75000"/>
                  </a:schemeClr>
                </a:solidFill>
                <a:latin typeface="Times New Roman" panose="02020603050405020304" pitchFamily="18" charset="0"/>
                <a:cs typeface="Times New Roman" panose="02020603050405020304" pitchFamily="18" charset="0"/>
              </a:rPr>
              <a:t>Finally we applied PCA but there was no improvement in the performance.</a:t>
            </a:r>
            <a:endParaRPr lang="en-IN"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178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B25D-09EA-64A7-A532-80D3E8B17C5D}"/>
              </a:ext>
            </a:extLst>
          </p:cNvPr>
          <p:cNvSpPr>
            <a:spLocks noGrp="1"/>
          </p:cNvSpPr>
          <p:nvPr>
            <p:ph type="title"/>
          </p:nvPr>
        </p:nvSpPr>
        <p:spPr/>
        <p:txBody>
          <a:bodyPr>
            <a:normAutofit/>
          </a:bodyPr>
          <a:lstStyle/>
          <a:p>
            <a:r>
              <a:rPr lang="en-GB" sz="3200"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3200"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4A1443-6D6D-5D77-55C9-8353DACEE329}"/>
              </a:ext>
            </a:extLst>
          </p:cNvPr>
          <p:cNvSpPr>
            <a:spLocks noGrp="1"/>
          </p:cNvSpPr>
          <p:nvPr>
            <p:ph idx="1"/>
          </p:nvPr>
        </p:nvSpPr>
        <p:spPr/>
        <p:txBody>
          <a:bodyPr/>
          <a:lstStyle/>
          <a:p>
            <a:r>
              <a:rPr lang="en-GB" dirty="0">
                <a:solidFill>
                  <a:schemeClr val="accent6">
                    <a:lumMod val="75000"/>
                  </a:schemeClr>
                </a:solidFill>
                <a:latin typeface="Times New Roman" panose="02020603050405020304" pitchFamily="18" charset="0"/>
                <a:cs typeface="Times New Roman" panose="02020603050405020304" pitchFamily="18" charset="0"/>
              </a:rPr>
              <a:t>Finally, Random Forest was found out to be the best model with MAPE of 12%</a:t>
            </a:r>
          </a:p>
          <a:p>
            <a:r>
              <a:rPr lang="en-GB" dirty="0">
                <a:solidFill>
                  <a:schemeClr val="accent6">
                    <a:lumMod val="75000"/>
                  </a:schemeClr>
                </a:solidFill>
                <a:latin typeface="Times New Roman" panose="02020603050405020304" pitchFamily="18" charset="0"/>
                <a:cs typeface="Times New Roman" panose="02020603050405020304" pitchFamily="18" charset="0"/>
              </a:rPr>
              <a:t>And R2 score of 62%</a:t>
            </a:r>
            <a:endParaRPr lang="en-IN"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61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EED2-2800-F3E7-9D63-94AADBC7B51B}"/>
              </a:ext>
            </a:extLst>
          </p:cNvPr>
          <p:cNvSpPr>
            <a:spLocks noGrp="1"/>
          </p:cNvSpPr>
          <p:nvPr>
            <p:ph type="title"/>
          </p:nvPr>
        </p:nvSpPr>
        <p:spPr>
          <a:xfrm>
            <a:off x="1295402" y="982133"/>
            <a:ext cx="9601196" cy="1449982"/>
          </a:xfrm>
        </p:spPr>
        <p:txBody>
          <a:bodyPr>
            <a:noAutofit/>
          </a:bodyPr>
          <a:lstStyle/>
          <a:p>
            <a:r>
              <a:rPr lang="en-GB" sz="1800" b="1" i="0" u="sng"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br>
              <a:rPr lang="en-GB" sz="1800" b="1" i="0" dirty="0">
                <a:solidFill>
                  <a:srgbClr val="DEB887"/>
                </a:solidFill>
                <a:effectLst/>
                <a:latin typeface="Times New Roman" panose="02020603050405020304" pitchFamily="18" charset="0"/>
                <a:cs typeface="Times New Roman" panose="02020603050405020304" pitchFamily="18" charset="0"/>
              </a:rPr>
            </a:br>
            <a:r>
              <a:rPr lang="en-GB" sz="2000" dirty="0">
                <a:solidFill>
                  <a:schemeClr val="accent6">
                    <a:lumMod val="75000"/>
                  </a:schemeClr>
                </a:solidFill>
                <a:latin typeface="Times New Roman" panose="02020603050405020304" pitchFamily="18" charset="0"/>
                <a:cs typeface="Times New Roman" panose="02020603050405020304" pitchFamily="18" charset="0"/>
              </a:rPr>
              <a:t>The objective is to develop a machine learning model that can predict the power consumption (Zone 1 Power Consumption) of Wellington, New Zealand based on various environmental and meteorological factors. The goal is to create an accurate predictive model that can assist in managing energy resources efficiently and optimizing power consumption in that zone.</a:t>
            </a:r>
            <a:br>
              <a:rPr lang="en-GB" sz="2000" dirty="0">
                <a:solidFill>
                  <a:schemeClr val="accent6">
                    <a:lumMod val="75000"/>
                  </a:schemeClr>
                </a:solidFill>
                <a:latin typeface="Times New Roman" panose="02020603050405020304" pitchFamily="18" charset="0"/>
                <a:cs typeface="Times New Roman" panose="02020603050405020304" pitchFamily="18" charset="0"/>
              </a:rPr>
            </a:br>
            <a:endParaRPr lang="en-IN" sz="2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9AD014-CA82-028B-70A8-AE86433E7697}"/>
              </a:ext>
            </a:extLst>
          </p:cNvPr>
          <p:cNvSpPr>
            <a:spLocks noGrp="1"/>
          </p:cNvSpPr>
          <p:nvPr>
            <p:ph idx="1"/>
          </p:nvPr>
        </p:nvSpPr>
        <p:spPr>
          <a:xfrm>
            <a:off x="1295401" y="2432115"/>
            <a:ext cx="9601196" cy="3443753"/>
          </a:xfrm>
        </p:spPr>
        <p:txBody>
          <a:bodyPr>
            <a:noAutofit/>
          </a:bodyPr>
          <a:lstStyle/>
          <a:p>
            <a:pPr algn="l">
              <a:buNone/>
            </a:pPr>
            <a:r>
              <a:rPr lang="en-GB" sz="1400" b="1" i="0" u="sng" dirty="0">
                <a:solidFill>
                  <a:schemeClr val="accent6">
                    <a:lumMod val="75000"/>
                  </a:schemeClr>
                </a:solidFill>
                <a:effectLst>
                  <a:outerShdw blurRad="38100" dist="38100" dir="2700000" algn="tl">
                    <a:srgbClr val="000000">
                      <a:alpha val="43137"/>
                    </a:srgbClr>
                  </a:outerShdw>
                </a:effectLst>
                <a:latin typeface="var(--jp-content-font-family)"/>
              </a:rPr>
              <a:t>Data Dictionary</a:t>
            </a:r>
          </a:p>
          <a:p>
            <a:pPr algn="l">
              <a:buFont typeface="Arial" panose="020B0604020202020204" pitchFamily="34" charset="0"/>
              <a:buChar char="•"/>
            </a:pPr>
            <a:r>
              <a:rPr lang="en-GB" sz="1400" b="1" i="0" dirty="0">
                <a:solidFill>
                  <a:schemeClr val="accent6">
                    <a:lumMod val="75000"/>
                  </a:schemeClr>
                </a:solidFill>
                <a:effectLst/>
                <a:latin typeface="var(--jp-content-font-family)"/>
              </a:rPr>
              <a:t>Sr no.:</a:t>
            </a:r>
            <a:r>
              <a:rPr lang="en-GB" sz="1400" b="0" i="0" dirty="0">
                <a:solidFill>
                  <a:schemeClr val="accent6">
                    <a:lumMod val="75000"/>
                  </a:schemeClr>
                </a:solidFill>
                <a:effectLst/>
                <a:latin typeface="var(--jp-content-font-family)"/>
              </a:rPr>
              <a:t> Serial Number</a:t>
            </a:r>
          </a:p>
          <a:p>
            <a:pPr algn="l">
              <a:buFont typeface="Arial" panose="020B0604020202020204" pitchFamily="34" charset="0"/>
              <a:buChar char="•"/>
            </a:pPr>
            <a:r>
              <a:rPr lang="en-GB" sz="1400" b="1" i="0" dirty="0">
                <a:solidFill>
                  <a:schemeClr val="accent6">
                    <a:lumMod val="75000"/>
                  </a:schemeClr>
                </a:solidFill>
                <a:effectLst/>
                <a:latin typeface="var(--jp-content-font-family)"/>
              </a:rPr>
              <a:t>Temperature:</a:t>
            </a:r>
            <a:r>
              <a:rPr lang="en-GB" sz="1400" b="0" i="0" dirty="0">
                <a:solidFill>
                  <a:schemeClr val="accent6">
                    <a:lumMod val="75000"/>
                  </a:schemeClr>
                </a:solidFill>
                <a:effectLst/>
                <a:latin typeface="var(--jp-content-font-family)"/>
              </a:rPr>
              <a:t> The temperature in Celsius at the specific location.</a:t>
            </a:r>
          </a:p>
          <a:p>
            <a:pPr algn="l">
              <a:buFont typeface="Arial" panose="020B0604020202020204" pitchFamily="34" charset="0"/>
              <a:buChar char="•"/>
            </a:pPr>
            <a:r>
              <a:rPr lang="en-GB" sz="1400" b="1" i="0" dirty="0">
                <a:solidFill>
                  <a:schemeClr val="accent6">
                    <a:lumMod val="75000"/>
                  </a:schemeClr>
                </a:solidFill>
                <a:effectLst/>
                <a:latin typeface="var(--jp-content-font-family)"/>
              </a:rPr>
              <a:t>Humidity:</a:t>
            </a:r>
            <a:r>
              <a:rPr lang="en-GB" sz="1400" b="0" i="0" dirty="0">
                <a:solidFill>
                  <a:schemeClr val="accent6">
                    <a:lumMod val="75000"/>
                  </a:schemeClr>
                </a:solidFill>
                <a:effectLst/>
                <a:latin typeface="var(--jp-content-font-family)"/>
              </a:rPr>
              <a:t> The relative humidity percentage at the location. (g.m-3, i.e. units of grams of water vapor per cubic meter of air. )</a:t>
            </a:r>
          </a:p>
          <a:p>
            <a:pPr algn="l">
              <a:buFont typeface="Arial" panose="020B0604020202020204" pitchFamily="34" charset="0"/>
              <a:buChar char="•"/>
            </a:pPr>
            <a:r>
              <a:rPr lang="en-GB" sz="1400" b="1" i="0" dirty="0">
                <a:solidFill>
                  <a:schemeClr val="accent6">
                    <a:lumMod val="75000"/>
                  </a:schemeClr>
                </a:solidFill>
                <a:effectLst/>
                <a:latin typeface="var(--jp-content-font-family)"/>
              </a:rPr>
              <a:t>Wind Speed:</a:t>
            </a:r>
            <a:r>
              <a:rPr lang="en-GB" sz="1400" b="0" i="0" dirty="0">
                <a:solidFill>
                  <a:schemeClr val="accent6">
                    <a:lumMod val="75000"/>
                  </a:schemeClr>
                </a:solidFill>
                <a:effectLst/>
                <a:latin typeface="var(--jp-content-font-family)"/>
              </a:rPr>
              <a:t> The speed of the wind at the location. (nautical mile per hour )</a:t>
            </a:r>
          </a:p>
          <a:p>
            <a:pPr algn="l">
              <a:buFont typeface="Arial" panose="020B0604020202020204" pitchFamily="34" charset="0"/>
              <a:buChar char="•"/>
            </a:pPr>
            <a:r>
              <a:rPr lang="en-GB" sz="1400" b="1" i="0" dirty="0">
                <a:solidFill>
                  <a:schemeClr val="accent6">
                    <a:lumMod val="75000"/>
                  </a:schemeClr>
                </a:solidFill>
                <a:effectLst/>
                <a:latin typeface="var(--jp-content-font-family)"/>
              </a:rPr>
              <a:t>General Diffuse Flows:</a:t>
            </a:r>
            <a:r>
              <a:rPr lang="en-GB" sz="1400" b="0" i="0" dirty="0">
                <a:solidFill>
                  <a:schemeClr val="accent6">
                    <a:lumMod val="75000"/>
                  </a:schemeClr>
                </a:solidFill>
                <a:effectLst/>
                <a:latin typeface="var(--jp-content-font-family)"/>
              </a:rPr>
              <a:t> Refer to a specific measurement or calculation related to the amount or intensity of diffuse solar radiation in a particular area. (</a:t>
            </a:r>
            <a:r>
              <a:rPr lang="en-GB" sz="1400" b="0" i="0" dirty="0" err="1">
                <a:solidFill>
                  <a:schemeClr val="accent6">
                    <a:lumMod val="75000"/>
                  </a:schemeClr>
                </a:solidFill>
                <a:effectLst/>
                <a:latin typeface="var(--jp-content-font-family)"/>
              </a:rPr>
              <a:t>Mtr</a:t>
            </a:r>
            <a:r>
              <a:rPr lang="en-GB" sz="1400" b="0" i="0" dirty="0">
                <a:solidFill>
                  <a:schemeClr val="accent6">
                    <a:lumMod val="75000"/>
                  </a:schemeClr>
                </a:solidFill>
                <a:effectLst/>
                <a:latin typeface="var(--jp-content-font-family)"/>
              </a:rPr>
              <a:t> </a:t>
            </a:r>
            <a:r>
              <a:rPr lang="en-GB" sz="1400" b="0" i="0" dirty="0" err="1">
                <a:solidFill>
                  <a:schemeClr val="accent6">
                    <a:lumMod val="75000"/>
                  </a:schemeClr>
                </a:solidFill>
                <a:effectLst/>
                <a:latin typeface="var(--jp-content-font-family)"/>
              </a:rPr>
              <a:t>sqr</a:t>
            </a:r>
            <a:r>
              <a:rPr lang="en-GB" sz="1400" b="0" i="0" dirty="0">
                <a:solidFill>
                  <a:schemeClr val="accent6">
                    <a:lumMod val="75000"/>
                  </a:schemeClr>
                </a:solidFill>
                <a:effectLst/>
                <a:latin typeface="var(--jp-content-font-family)"/>
              </a:rPr>
              <a:t> per sec )</a:t>
            </a:r>
          </a:p>
          <a:p>
            <a:pPr algn="l">
              <a:buFont typeface="Arial" panose="020B0604020202020204" pitchFamily="34" charset="0"/>
              <a:buChar char="•"/>
            </a:pPr>
            <a:r>
              <a:rPr lang="en-GB" sz="1400" b="1" i="0" dirty="0">
                <a:solidFill>
                  <a:schemeClr val="accent6">
                    <a:lumMod val="75000"/>
                  </a:schemeClr>
                </a:solidFill>
                <a:effectLst/>
                <a:latin typeface="var(--jp-content-font-family)"/>
              </a:rPr>
              <a:t>Diffuse Flows:</a:t>
            </a:r>
            <a:r>
              <a:rPr lang="en-GB" sz="1400" b="0" i="0" dirty="0">
                <a:solidFill>
                  <a:schemeClr val="accent6">
                    <a:lumMod val="75000"/>
                  </a:schemeClr>
                </a:solidFill>
                <a:effectLst/>
                <a:latin typeface="var(--jp-content-font-family)"/>
              </a:rPr>
              <a:t> The measure of diffuse solar radiation. (</a:t>
            </a:r>
            <a:r>
              <a:rPr lang="en-GB" sz="1400" b="0" i="0" dirty="0" err="1">
                <a:solidFill>
                  <a:schemeClr val="accent6">
                    <a:lumMod val="75000"/>
                  </a:schemeClr>
                </a:solidFill>
                <a:effectLst/>
                <a:latin typeface="var(--jp-content-font-family)"/>
              </a:rPr>
              <a:t>Mtr</a:t>
            </a:r>
            <a:r>
              <a:rPr lang="en-GB" sz="1400" b="0" i="0" dirty="0">
                <a:solidFill>
                  <a:schemeClr val="accent6">
                    <a:lumMod val="75000"/>
                  </a:schemeClr>
                </a:solidFill>
                <a:effectLst/>
                <a:latin typeface="var(--jp-content-font-family)"/>
              </a:rPr>
              <a:t> </a:t>
            </a:r>
            <a:r>
              <a:rPr lang="en-GB" sz="1400" b="0" i="0" dirty="0" err="1">
                <a:solidFill>
                  <a:schemeClr val="accent6">
                    <a:lumMod val="75000"/>
                  </a:schemeClr>
                </a:solidFill>
                <a:effectLst/>
                <a:latin typeface="var(--jp-content-font-family)"/>
              </a:rPr>
              <a:t>sqr</a:t>
            </a:r>
            <a:r>
              <a:rPr lang="en-GB" sz="1400" b="0" i="0" dirty="0">
                <a:solidFill>
                  <a:schemeClr val="accent6">
                    <a:lumMod val="75000"/>
                  </a:schemeClr>
                </a:solidFill>
                <a:effectLst/>
                <a:latin typeface="var(--jp-content-font-family)"/>
              </a:rPr>
              <a:t> per sec )</a:t>
            </a:r>
          </a:p>
          <a:p>
            <a:pPr algn="l">
              <a:buFont typeface="Arial" panose="020B0604020202020204" pitchFamily="34" charset="0"/>
              <a:buChar char="•"/>
            </a:pPr>
            <a:r>
              <a:rPr lang="en-GB" sz="1400" b="1" i="0" dirty="0">
                <a:solidFill>
                  <a:schemeClr val="accent6">
                    <a:lumMod val="75000"/>
                  </a:schemeClr>
                </a:solidFill>
                <a:effectLst/>
                <a:latin typeface="var(--jp-content-font-family)"/>
              </a:rPr>
              <a:t>Air Quality Index:</a:t>
            </a:r>
            <a:r>
              <a:rPr lang="en-GB" sz="1400" b="0" i="0" dirty="0">
                <a:solidFill>
                  <a:schemeClr val="accent6">
                    <a:lumMod val="75000"/>
                  </a:schemeClr>
                </a:solidFill>
                <a:effectLst/>
                <a:latin typeface="var(--jp-content-font-family)"/>
              </a:rPr>
              <a:t> An index representing the air quality in the area. (particles in micrograms per cubic meter. )</a:t>
            </a:r>
          </a:p>
          <a:p>
            <a:pPr algn="l">
              <a:buFont typeface="Arial" panose="020B0604020202020204" pitchFamily="34" charset="0"/>
              <a:buChar char="•"/>
            </a:pPr>
            <a:r>
              <a:rPr lang="en-GB" sz="1400" b="1" i="0" dirty="0">
                <a:solidFill>
                  <a:schemeClr val="accent6">
                    <a:lumMod val="75000"/>
                  </a:schemeClr>
                </a:solidFill>
                <a:effectLst/>
                <a:latin typeface="var(--jp-content-font-family)"/>
              </a:rPr>
              <a:t>Cloudiness:</a:t>
            </a:r>
            <a:r>
              <a:rPr lang="en-GB" sz="1400" b="0" i="0" dirty="0">
                <a:solidFill>
                  <a:schemeClr val="accent6">
                    <a:lumMod val="75000"/>
                  </a:schemeClr>
                </a:solidFill>
                <a:effectLst/>
                <a:latin typeface="var(--jp-content-font-family)"/>
              </a:rPr>
              <a:t> The level of cloud cover or cloudiness at the location. (1-Yes,0-No)</a:t>
            </a:r>
          </a:p>
          <a:p>
            <a:pPr algn="l">
              <a:buFont typeface="Arial" panose="020B0604020202020204" pitchFamily="34" charset="0"/>
              <a:buChar char="•"/>
            </a:pPr>
            <a:r>
              <a:rPr lang="en-GB" sz="1400" b="1" i="0" dirty="0">
                <a:solidFill>
                  <a:schemeClr val="accent6">
                    <a:lumMod val="75000"/>
                  </a:schemeClr>
                </a:solidFill>
                <a:effectLst/>
                <a:latin typeface="var(--jp-content-font-family)"/>
              </a:rPr>
              <a:t>Zone 1 Power Consumption:</a:t>
            </a:r>
            <a:r>
              <a:rPr lang="en-GB" sz="1400" b="0" i="0" dirty="0">
                <a:solidFill>
                  <a:schemeClr val="accent6">
                    <a:lumMod val="75000"/>
                  </a:schemeClr>
                </a:solidFill>
                <a:effectLst/>
                <a:latin typeface="var(--jp-content-font-family)"/>
              </a:rPr>
              <a:t> The power consumption in the specific zone, which is the target variable to be predicted. (in KWR- </a:t>
            </a:r>
            <a:r>
              <a:rPr lang="en-GB" sz="1400" b="1" i="0" dirty="0">
                <a:solidFill>
                  <a:schemeClr val="accent6">
                    <a:lumMod val="75000"/>
                  </a:schemeClr>
                </a:solidFill>
                <a:effectLst/>
                <a:latin typeface="var(--jp-content-font-family)"/>
              </a:rPr>
              <a:t>Target value</a:t>
            </a:r>
            <a:r>
              <a:rPr lang="en-GB" sz="1400" b="0" i="0" dirty="0">
                <a:solidFill>
                  <a:schemeClr val="accent6">
                    <a:lumMod val="75000"/>
                  </a:schemeClr>
                </a:solidFill>
                <a:effectLst/>
                <a:latin typeface="var(--jp-content-font-family)"/>
              </a:rPr>
              <a:t>)</a:t>
            </a:r>
          </a:p>
        </p:txBody>
      </p:sp>
    </p:spTree>
    <p:extLst>
      <p:ext uri="{BB962C8B-B14F-4D97-AF65-F5344CB8AC3E}">
        <p14:creationId xmlns:p14="http://schemas.microsoft.com/office/powerpoint/2010/main" val="72053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3FBC-C9A7-FA16-1068-88C2C9AAE080}"/>
              </a:ext>
            </a:extLst>
          </p:cNvPr>
          <p:cNvSpPr>
            <a:spLocks noGrp="1"/>
          </p:cNvSpPr>
          <p:nvPr>
            <p:ph type="title"/>
          </p:nvPr>
        </p:nvSpPr>
        <p:spPr/>
        <p:txBody>
          <a:bodyPr>
            <a:normAutofit/>
          </a:bodyPr>
          <a:lstStyle/>
          <a:p>
            <a:r>
              <a:rPr lang="en-IN" sz="3200" b="1" u="sng"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3011177E-C03B-EE1E-6C5D-F550488EBF99}"/>
              </a:ext>
            </a:extLst>
          </p:cNvPr>
          <p:cNvSpPr>
            <a:spLocks noGrp="1"/>
          </p:cNvSpPr>
          <p:nvPr>
            <p:ph idx="1"/>
          </p:nvPr>
        </p:nvSpPr>
        <p:spPr/>
        <p:txBody>
          <a:bodyPr>
            <a:normAutofit fontScale="92500"/>
          </a:bodyPr>
          <a:lstStyle/>
          <a:p>
            <a:r>
              <a:rPr lang="en-IN" sz="2000" b="1" u="sng"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Steps taken:</a:t>
            </a:r>
          </a:p>
          <a:p>
            <a:r>
              <a:rPr lang="en-IN" sz="2000" dirty="0">
                <a:solidFill>
                  <a:schemeClr val="accent6">
                    <a:lumMod val="75000"/>
                  </a:schemeClr>
                </a:solidFill>
                <a:latin typeface="Times New Roman" panose="02020603050405020304" pitchFamily="18" charset="0"/>
                <a:cs typeface="Times New Roman" panose="02020603050405020304" pitchFamily="18" charset="0"/>
              </a:rPr>
              <a:t>We first removed the column ‘S no’ as it was not serving any purpose.</a:t>
            </a:r>
          </a:p>
          <a:p>
            <a:r>
              <a:rPr lang="en-IN" sz="2000" dirty="0">
                <a:solidFill>
                  <a:schemeClr val="accent6">
                    <a:lumMod val="75000"/>
                  </a:schemeClr>
                </a:solidFill>
                <a:latin typeface="Times New Roman" panose="02020603050405020304" pitchFamily="18" charset="0"/>
                <a:cs typeface="Times New Roman" panose="02020603050405020304" pitchFamily="18" charset="0"/>
              </a:rPr>
              <a:t>We then renamed our target column (</a:t>
            </a:r>
            <a:r>
              <a:rPr lang="en-GB" sz="2000" dirty="0">
                <a:solidFill>
                  <a:schemeClr val="accent6">
                    <a:lumMod val="75000"/>
                  </a:schemeClr>
                </a:solidFill>
                <a:latin typeface="Times New Roman" panose="02020603050405020304" pitchFamily="18" charset="0"/>
                <a:cs typeface="Times New Roman" panose="02020603050405020304" pitchFamily="18" charset="0"/>
              </a:rPr>
              <a:t>'Power Consumption in A Zone’)</a:t>
            </a:r>
            <a:r>
              <a:rPr lang="en-IN" sz="2000" dirty="0">
                <a:solidFill>
                  <a:schemeClr val="accent6">
                    <a:lumMod val="75000"/>
                  </a:schemeClr>
                </a:solidFill>
                <a:latin typeface="Times New Roman" panose="02020603050405020304" pitchFamily="18" charset="0"/>
                <a:cs typeface="Times New Roman" panose="02020603050405020304" pitchFamily="18" charset="0"/>
              </a:rPr>
              <a:t> to remove an extra space in beginning.</a:t>
            </a:r>
          </a:p>
          <a:p>
            <a:r>
              <a:rPr lang="en-IN" sz="2000" dirty="0">
                <a:solidFill>
                  <a:schemeClr val="accent6">
                    <a:lumMod val="75000"/>
                  </a:schemeClr>
                </a:solidFill>
                <a:latin typeface="Times New Roman" panose="02020603050405020304" pitchFamily="18" charset="0"/>
                <a:cs typeface="Times New Roman" panose="02020603050405020304" pitchFamily="18" charset="0"/>
              </a:rPr>
              <a:t>We then converted 3 of our object columns to numerical as they contain numerical values.</a:t>
            </a:r>
          </a:p>
          <a:p>
            <a:r>
              <a:rPr lang="en-IN" sz="2000" dirty="0">
                <a:solidFill>
                  <a:schemeClr val="accent6">
                    <a:lumMod val="75000"/>
                  </a:schemeClr>
                </a:solidFill>
                <a:latin typeface="Times New Roman" panose="02020603050405020304" pitchFamily="18" charset="0"/>
                <a:cs typeface="Times New Roman" panose="02020603050405020304" pitchFamily="18" charset="0"/>
              </a:rPr>
              <a:t>We checked for Duplicates but found None.</a:t>
            </a:r>
          </a:p>
          <a:p>
            <a:r>
              <a:rPr lang="en-IN" sz="2000" dirty="0">
                <a:solidFill>
                  <a:schemeClr val="accent6">
                    <a:lumMod val="75000"/>
                  </a:schemeClr>
                </a:solidFill>
                <a:latin typeface="Times New Roman" panose="02020603050405020304" pitchFamily="18" charset="0"/>
                <a:cs typeface="Times New Roman" panose="02020603050405020304" pitchFamily="18" charset="0"/>
              </a:rPr>
              <a:t>The missing values were checked for and we found out that less than 1% of the values were missing hence, removed.</a:t>
            </a:r>
          </a:p>
          <a:p>
            <a:endParaRPr lang="en-IN" sz="2000"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7017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E65A2-A178-EA14-530F-6C2A4159048F}"/>
              </a:ext>
            </a:extLst>
          </p:cNvPr>
          <p:cNvSpPr>
            <a:spLocks noGrp="1"/>
          </p:cNvSpPr>
          <p:nvPr>
            <p:ph type="title"/>
          </p:nvPr>
        </p:nvSpPr>
        <p:spPr/>
        <p:txBody>
          <a:bodyPr>
            <a:normAutofit/>
          </a:bodyPr>
          <a:lstStyle/>
          <a:p>
            <a:r>
              <a:rPr lang="en-IN" sz="3200" b="1" u="sng"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EDA</a:t>
            </a:r>
          </a:p>
        </p:txBody>
      </p:sp>
      <p:sp>
        <p:nvSpPr>
          <p:cNvPr id="3" name="Content Placeholder 2">
            <a:extLst>
              <a:ext uri="{FF2B5EF4-FFF2-40B4-BE49-F238E27FC236}">
                <a16:creationId xmlns:a16="http://schemas.microsoft.com/office/drawing/2014/main" id="{B3B77393-EF6D-B186-2D13-23608093D40F}"/>
              </a:ext>
            </a:extLst>
          </p:cNvPr>
          <p:cNvSpPr>
            <a:spLocks noGrp="1"/>
          </p:cNvSpPr>
          <p:nvPr>
            <p:ph idx="1"/>
          </p:nvPr>
        </p:nvSpPr>
        <p:spPr>
          <a:xfrm>
            <a:off x="763571" y="2620651"/>
            <a:ext cx="10491244" cy="3553905"/>
          </a:xfrm>
        </p:spPr>
        <p:txBody>
          <a:bodyPr>
            <a:noAutofit/>
          </a:bodyPr>
          <a:lstStyle/>
          <a:p>
            <a:r>
              <a:rPr lang="en-IN" sz="2000" b="1" u="sng"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Steps:</a:t>
            </a:r>
          </a:p>
          <a:p>
            <a:r>
              <a:rPr lang="en-IN" sz="2000" dirty="0">
                <a:solidFill>
                  <a:schemeClr val="accent6">
                    <a:lumMod val="75000"/>
                  </a:schemeClr>
                </a:solidFill>
                <a:latin typeface="Times New Roman" panose="02020603050405020304" pitchFamily="18" charset="0"/>
                <a:cs typeface="Times New Roman" panose="02020603050405020304" pitchFamily="18" charset="0"/>
              </a:rPr>
              <a:t>Before, doing analysis in detail, we generated an automated EDA report using python sweet viz package.</a:t>
            </a:r>
          </a:p>
          <a:p>
            <a:r>
              <a:rPr lang="en-IN" sz="2000" dirty="0">
                <a:solidFill>
                  <a:schemeClr val="accent6">
                    <a:lumMod val="75000"/>
                  </a:schemeClr>
                </a:solidFill>
                <a:latin typeface="Times New Roman" panose="02020603050405020304" pitchFamily="18" charset="0"/>
                <a:cs typeface="Times New Roman" panose="02020603050405020304" pitchFamily="18" charset="0"/>
              </a:rPr>
              <a:t>First, we did Univariate Analysis (Analysis of each Individual features)</a:t>
            </a:r>
          </a:p>
          <a:p>
            <a:r>
              <a:rPr lang="en-IN" sz="2000" dirty="0">
                <a:solidFill>
                  <a:schemeClr val="accent6">
                    <a:lumMod val="75000"/>
                  </a:schemeClr>
                </a:solidFill>
                <a:latin typeface="Times New Roman" panose="02020603050405020304" pitchFamily="18" charset="0"/>
                <a:cs typeface="Times New Roman" panose="02020603050405020304" pitchFamily="18" charset="0"/>
              </a:rPr>
              <a:t>We created Box plots for outlier detection, </a:t>
            </a:r>
            <a:r>
              <a:rPr lang="en-IN" sz="2000" dirty="0" err="1">
                <a:solidFill>
                  <a:schemeClr val="accent6">
                    <a:lumMod val="75000"/>
                  </a:schemeClr>
                </a:solidFill>
                <a:latin typeface="Times New Roman" panose="02020603050405020304" pitchFamily="18" charset="0"/>
                <a:cs typeface="Times New Roman" panose="02020603050405020304" pitchFamily="18" charset="0"/>
              </a:rPr>
              <a:t>Displots</a:t>
            </a:r>
            <a:r>
              <a:rPr lang="en-IN" sz="2000" dirty="0">
                <a:solidFill>
                  <a:schemeClr val="accent6">
                    <a:lumMod val="75000"/>
                  </a:schemeClr>
                </a:solidFill>
                <a:latin typeface="Times New Roman" panose="02020603050405020304" pitchFamily="18" charset="0"/>
                <a:cs typeface="Times New Roman" panose="02020603050405020304" pitchFamily="18" charset="0"/>
              </a:rPr>
              <a:t> for data distribution.</a:t>
            </a:r>
          </a:p>
          <a:p>
            <a:r>
              <a:rPr lang="en-IN" sz="2000" dirty="0">
                <a:solidFill>
                  <a:schemeClr val="accent6">
                    <a:lumMod val="75000"/>
                  </a:schemeClr>
                </a:solidFill>
                <a:latin typeface="Times New Roman" panose="02020603050405020304" pitchFamily="18" charset="0"/>
                <a:cs typeface="Times New Roman" panose="02020603050405020304" pitchFamily="18" charset="0"/>
              </a:rPr>
              <a:t>One of the features ‘Cloudiness’ was also identified as a Categorical feature.</a:t>
            </a:r>
          </a:p>
          <a:p>
            <a:r>
              <a:rPr lang="en-IN" sz="2000" dirty="0">
                <a:solidFill>
                  <a:schemeClr val="accent6">
                    <a:lumMod val="75000"/>
                  </a:schemeClr>
                </a:solidFill>
                <a:latin typeface="Times New Roman" panose="02020603050405020304" pitchFamily="18" charset="0"/>
                <a:cs typeface="Times New Roman" panose="02020603050405020304" pitchFamily="18" charset="0"/>
              </a:rPr>
              <a:t>Count plots for Cloudiness feature and Air Quality Index was plotted.</a:t>
            </a:r>
          </a:p>
          <a:p>
            <a:r>
              <a:rPr lang="en-IN" sz="2000" dirty="0">
                <a:solidFill>
                  <a:schemeClr val="accent6">
                    <a:lumMod val="75000"/>
                  </a:schemeClr>
                </a:solidFill>
                <a:latin typeface="Times New Roman" panose="02020603050405020304" pitchFamily="18" charset="0"/>
                <a:cs typeface="Times New Roman" panose="02020603050405020304" pitchFamily="18" charset="0"/>
              </a:rPr>
              <a:t>Second, we did Bivariate Analysis (</a:t>
            </a:r>
            <a:r>
              <a:rPr lang="en-GB" sz="2000" dirty="0">
                <a:solidFill>
                  <a:schemeClr val="accent6">
                    <a:lumMod val="75000"/>
                  </a:schemeClr>
                </a:solidFill>
                <a:latin typeface="Times New Roman" panose="02020603050405020304" pitchFamily="18" charset="0"/>
                <a:cs typeface="Times New Roman" panose="02020603050405020304" pitchFamily="18" charset="0"/>
              </a:rPr>
              <a:t>Analysis of any two features with each other.)</a:t>
            </a:r>
          </a:p>
          <a:p>
            <a:pPr marL="0" indent="0">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63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A19B8-CA12-4CA1-1D39-8F13D41A3068}"/>
              </a:ext>
            </a:extLst>
          </p:cNvPr>
          <p:cNvSpPr>
            <a:spLocks noGrp="1"/>
          </p:cNvSpPr>
          <p:nvPr>
            <p:ph type="title"/>
          </p:nvPr>
        </p:nvSpPr>
        <p:spPr/>
        <p:txBody>
          <a:bodyPr>
            <a:normAutofit/>
          </a:bodyPr>
          <a:lstStyle/>
          <a:p>
            <a:r>
              <a:rPr lang="en-GB" sz="3200" b="1" u="sng"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Bivariate Analysis</a:t>
            </a:r>
            <a:endParaRPr lang="en-IN" sz="3200" b="1" u="sng"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5697A3-54F4-DB53-DBF2-82FB8556CF74}"/>
              </a:ext>
            </a:extLst>
          </p:cNvPr>
          <p:cNvSpPr>
            <a:spLocks noGrp="1"/>
          </p:cNvSpPr>
          <p:nvPr>
            <p:ph idx="1"/>
          </p:nvPr>
        </p:nvSpPr>
        <p:spPr>
          <a:xfrm>
            <a:off x="1295401" y="2658358"/>
            <a:ext cx="9601196" cy="3450211"/>
          </a:xfrm>
        </p:spPr>
        <p:txBody>
          <a:bodyPr>
            <a:normAutofit fontScale="92500" lnSpcReduction="20000"/>
          </a:bodyPr>
          <a:lstStyle/>
          <a:p>
            <a:r>
              <a:rPr lang="en-GB" sz="2200" dirty="0">
                <a:solidFill>
                  <a:schemeClr val="accent6">
                    <a:lumMod val="75000"/>
                  </a:schemeClr>
                </a:solidFill>
                <a:latin typeface="Times New Roman" panose="02020603050405020304" pitchFamily="18" charset="0"/>
                <a:cs typeface="Times New Roman" panose="02020603050405020304" pitchFamily="18" charset="0"/>
              </a:rPr>
              <a:t>We created Scatter plots for all the numerical features with each other, but could not clearly identify any Correlations.</a:t>
            </a:r>
          </a:p>
          <a:p>
            <a:r>
              <a:rPr lang="en-GB" sz="2200" dirty="0">
                <a:solidFill>
                  <a:schemeClr val="accent6">
                    <a:lumMod val="75000"/>
                  </a:schemeClr>
                </a:solidFill>
                <a:latin typeface="Times New Roman" panose="02020603050405020304" pitchFamily="18" charset="0"/>
                <a:cs typeface="Times New Roman" panose="02020603050405020304" pitchFamily="18" charset="0"/>
              </a:rPr>
              <a:t>Then we plotted Heatmap, but did not find any major correlation between features.</a:t>
            </a:r>
          </a:p>
          <a:p>
            <a:r>
              <a:rPr lang="en-GB" sz="2200" dirty="0">
                <a:solidFill>
                  <a:schemeClr val="accent6">
                    <a:lumMod val="75000"/>
                  </a:schemeClr>
                </a:solidFill>
                <a:latin typeface="Times New Roman" panose="02020603050405020304" pitchFamily="18" charset="0"/>
                <a:cs typeface="Times New Roman" panose="02020603050405020304" pitchFamily="18" charset="0"/>
              </a:rPr>
              <a:t>VIF was calculated to find the multicollinearity between mildly correlated features. </a:t>
            </a:r>
          </a:p>
          <a:p>
            <a:r>
              <a:rPr lang="en-GB" sz="2200" dirty="0">
                <a:solidFill>
                  <a:schemeClr val="accent6">
                    <a:lumMod val="75000"/>
                  </a:schemeClr>
                </a:solidFill>
                <a:latin typeface="Times New Roman" panose="02020603050405020304" pitchFamily="18" charset="0"/>
                <a:cs typeface="Times New Roman" panose="02020603050405020304" pitchFamily="18" charset="0"/>
              </a:rPr>
              <a:t>No major multicollinearity issues were detected.</a:t>
            </a:r>
          </a:p>
          <a:p>
            <a:r>
              <a:rPr lang="en-GB" sz="2200" dirty="0">
                <a:solidFill>
                  <a:schemeClr val="accent6">
                    <a:lumMod val="75000"/>
                  </a:schemeClr>
                </a:solidFill>
                <a:latin typeface="Times New Roman" panose="02020603050405020304" pitchFamily="18" charset="0"/>
                <a:cs typeface="Times New Roman" panose="02020603050405020304" pitchFamily="18" charset="0"/>
              </a:rPr>
              <a:t>The bar plots were then plotted with respect to Cloudiness for all the features.</a:t>
            </a:r>
          </a:p>
          <a:p>
            <a:r>
              <a:rPr lang="en-GB" sz="2200" dirty="0">
                <a:solidFill>
                  <a:schemeClr val="accent6">
                    <a:lumMod val="75000"/>
                  </a:schemeClr>
                </a:solidFill>
                <a:latin typeface="Times New Roman" panose="02020603050405020304" pitchFamily="18" charset="0"/>
                <a:cs typeface="Times New Roman" panose="02020603050405020304" pitchFamily="18" charset="0"/>
              </a:rPr>
              <a:t>Then we intended to plot the bar chart for all the variables with respect to our target feature ('Power Consumption in A Zone’).</a:t>
            </a:r>
          </a:p>
          <a:p>
            <a:r>
              <a:rPr lang="en-GB" sz="2200" dirty="0">
                <a:solidFill>
                  <a:schemeClr val="accent6">
                    <a:lumMod val="75000"/>
                  </a:schemeClr>
                </a:solidFill>
                <a:latin typeface="Times New Roman" panose="02020603050405020304" pitchFamily="18" charset="0"/>
                <a:cs typeface="Times New Roman" panose="02020603050405020304" pitchFamily="18" charset="0"/>
              </a:rPr>
              <a:t>But since all columns were numeric with many unique values, we considered binning.</a:t>
            </a:r>
          </a:p>
          <a:p>
            <a:endParaRPr lang="en-IN" dirty="0"/>
          </a:p>
        </p:txBody>
      </p:sp>
    </p:spTree>
    <p:extLst>
      <p:ext uri="{BB962C8B-B14F-4D97-AF65-F5344CB8AC3E}">
        <p14:creationId xmlns:p14="http://schemas.microsoft.com/office/powerpoint/2010/main" val="203528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D44F1-4A8C-38E6-729C-E3DAD46A5F54}"/>
              </a:ext>
            </a:extLst>
          </p:cNvPr>
          <p:cNvSpPr>
            <a:spLocks noGrp="1"/>
          </p:cNvSpPr>
          <p:nvPr>
            <p:ph type="title"/>
          </p:nvPr>
        </p:nvSpPr>
        <p:spPr/>
        <p:txBody>
          <a:bodyPr>
            <a:normAutofit/>
          </a:bodyPr>
          <a:lstStyle/>
          <a:p>
            <a:r>
              <a:rPr lang="en-GB" sz="3200" b="1" u="sng"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Statistical Analysis</a:t>
            </a:r>
            <a:endParaRPr lang="en-IN" sz="3200" b="1" u="sng"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2D13D1-FC77-88CF-D0AF-78F2BC91319A}"/>
              </a:ext>
            </a:extLst>
          </p:cNvPr>
          <p:cNvSpPr>
            <a:spLocks noGrp="1"/>
          </p:cNvSpPr>
          <p:nvPr>
            <p:ph idx="1"/>
          </p:nvPr>
        </p:nvSpPr>
        <p:spPr>
          <a:xfrm>
            <a:off x="1295401" y="2432114"/>
            <a:ext cx="9601196" cy="4425885"/>
          </a:xfrm>
        </p:spPr>
        <p:txBody>
          <a:bodyPr>
            <a:noAutofit/>
          </a:bodyPr>
          <a:lstStyle/>
          <a:p>
            <a:r>
              <a:rPr lang="en-GB" sz="1800" dirty="0">
                <a:solidFill>
                  <a:schemeClr val="accent6">
                    <a:lumMod val="75000"/>
                  </a:schemeClr>
                </a:solidFill>
                <a:latin typeface="Times New Roman" panose="02020603050405020304" pitchFamily="18" charset="0"/>
                <a:cs typeface="Times New Roman" panose="02020603050405020304" pitchFamily="18" charset="0"/>
              </a:rPr>
              <a:t>Statistical analysis was then considered </a:t>
            </a:r>
            <a:r>
              <a:rPr lang="en-GB" sz="1800" i="0" dirty="0">
                <a:solidFill>
                  <a:schemeClr val="accent6">
                    <a:lumMod val="75000"/>
                  </a:schemeClr>
                </a:solidFill>
                <a:effectLst/>
                <a:latin typeface="Times New Roman" panose="02020603050405020304" pitchFamily="18" charset="0"/>
                <a:cs typeface="Times New Roman" panose="02020603050405020304" pitchFamily="18" charset="0"/>
              </a:rPr>
              <a:t>to check the relationship between all our feature and target variable.</a:t>
            </a:r>
          </a:p>
          <a:p>
            <a:r>
              <a:rPr lang="en-IN" sz="1800" dirty="0">
                <a:solidFill>
                  <a:schemeClr val="accent6">
                    <a:lumMod val="75000"/>
                  </a:schemeClr>
                </a:solidFill>
                <a:latin typeface="Times New Roman" panose="02020603050405020304" pitchFamily="18" charset="0"/>
                <a:cs typeface="Times New Roman" panose="02020603050405020304" pitchFamily="18" charset="0"/>
              </a:rPr>
              <a:t>We started with checking multicollinearity for all our features using VIF or Variance Inflation Factor (since all are numeric.)</a:t>
            </a:r>
          </a:p>
          <a:p>
            <a:r>
              <a:rPr lang="en-IN" sz="1800" dirty="0">
                <a:solidFill>
                  <a:schemeClr val="accent6">
                    <a:lumMod val="75000"/>
                  </a:schemeClr>
                </a:solidFill>
                <a:latin typeface="Times New Roman" panose="02020603050405020304" pitchFamily="18" charset="0"/>
                <a:cs typeface="Times New Roman" panose="02020603050405020304" pitchFamily="18" charset="0"/>
              </a:rPr>
              <a:t>Then we conducted Z-test to check if a given feature has significant impact on target feature.</a:t>
            </a:r>
          </a:p>
          <a:p>
            <a:r>
              <a:rPr lang="en-IN" sz="1800" dirty="0">
                <a:solidFill>
                  <a:schemeClr val="accent6">
                    <a:lumMod val="75000"/>
                  </a:schemeClr>
                </a:solidFill>
                <a:latin typeface="Times New Roman" panose="02020603050405020304" pitchFamily="18" charset="0"/>
                <a:cs typeface="Times New Roman" panose="02020603050405020304" pitchFamily="18" charset="0"/>
              </a:rPr>
              <a:t>We observed that for all our features we got a p-value of 0 (&lt;0.05) indicating that they all impact our target feature.</a:t>
            </a:r>
          </a:p>
          <a:p>
            <a:r>
              <a:rPr lang="en-IN" sz="1800" dirty="0">
                <a:solidFill>
                  <a:schemeClr val="accent6">
                    <a:lumMod val="75000"/>
                  </a:schemeClr>
                </a:solidFill>
                <a:latin typeface="Times New Roman" panose="02020603050405020304" pitchFamily="18" charset="0"/>
                <a:cs typeface="Times New Roman" panose="02020603050405020304" pitchFamily="18" charset="0"/>
              </a:rPr>
              <a:t>Anova test was then conducted to check if features have statistically significant difference in means when compared to the target variable.</a:t>
            </a:r>
          </a:p>
          <a:p>
            <a:r>
              <a:rPr lang="en-IN" sz="1800" dirty="0">
                <a:solidFill>
                  <a:schemeClr val="accent6">
                    <a:lumMod val="75000"/>
                  </a:schemeClr>
                </a:solidFill>
                <a:latin typeface="Times New Roman" panose="02020603050405020304" pitchFamily="18" charset="0"/>
                <a:cs typeface="Times New Roman" panose="02020603050405020304" pitchFamily="18" charset="0"/>
              </a:rPr>
              <a:t>All the p-values for our features came out to be &lt; 0.05 </a:t>
            </a:r>
            <a:r>
              <a:rPr lang="en-GB" sz="1800" dirty="0">
                <a:solidFill>
                  <a:schemeClr val="accent6">
                    <a:lumMod val="75000"/>
                  </a:schemeClr>
                </a:solidFill>
                <a:latin typeface="system-ui"/>
                <a:cs typeface="Times New Roman" panose="02020603050405020304" pitchFamily="18" charset="0"/>
              </a:rPr>
              <a:t>showing that features</a:t>
            </a:r>
            <a:r>
              <a:rPr lang="en-GB" sz="1800" i="0" dirty="0">
                <a:solidFill>
                  <a:schemeClr val="accent6">
                    <a:lumMod val="75000"/>
                  </a:schemeClr>
                </a:solidFill>
                <a:effectLst/>
                <a:latin typeface="system-ui"/>
              </a:rPr>
              <a:t> have statistically significant difference in means when compared with target feature.</a:t>
            </a:r>
          </a:p>
          <a:p>
            <a:endParaRPr lang="en-IN" sz="1800" dirty="0">
              <a:solidFill>
                <a:schemeClr val="accent6">
                  <a:lumMod val="75000"/>
                </a:schemeClr>
              </a:solidFill>
              <a:latin typeface="Times New Roman" panose="02020603050405020304" pitchFamily="18" charset="0"/>
              <a:cs typeface="Times New Roman" panose="02020603050405020304" pitchFamily="18" charset="0"/>
            </a:endParaRPr>
          </a:p>
          <a:p>
            <a:endParaRPr lang="en-IN" sz="1800" dirty="0"/>
          </a:p>
        </p:txBody>
      </p:sp>
    </p:spTree>
    <p:extLst>
      <p:ext uri="{BB962C8B-B14F-4D97-AF65-F5344CB8AC3E}">
        <p14:creationId xmlns:p14="http://schemas.microsoft.com/office/powerpoint/2010/main" val="209137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0610A-E5D0-44FE-27A4-6ED0FBB5A213}"/>
              </a:ext>
            </a:extLst>
          </p:cNvPr>
          <p:cNvSpPr>
            <a:spLocks noGrp="1"/>
          </p:cNvSpPr>
          <p:nvPr>
            <p:ph type="title"/>
          </p:nvPr>
        </p:nvSpPr>
        <p:spPr/>
        <p:txBody>
          <a:bodyPr>
            <a:normAutofit/>
          </a:bodyPr>
          <a:lstStyle/>
          <a:p>
            <a:r>
              <a:rPr lang="en-GB" sz="3200" b="1" u="sng"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Multivariate Analysis and Outlier treatment</a:t>
            </a:r>
            <a:endParaRPr lang="en-IN" sz="3200" b="1" u="sng"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400C70-2F50-4C7A-025B-992B3F0903CC}"/>
              </a:ext>
            </a:extLst>
          </p:cNvPr>
          <p:cNvSpPr>
            <a:spLocks noGrp="1"/>
          </p:cNvSpPr>
          <p:nvPr>
            <p:ph idx="1"/>
          </p:nvPr>
        </p:nvSpPr>
        <p:spPr>
          <a:xfrm>
            <a:off x="1295401" y="2818614"/>
            <a:ext cx="9601196" cy="3057254"/>
          </a:xfrm>
        </p:spPr>
        <p:txBody>
          <a:bodyPr>
            <a:normAutofit fontScale="92500" lnSpcReduction="10000"/>
          </a:bodyPr>
          <a:lstStyle/>
          <a:p>
            <a:r>
              <a:rPr lang="en-GB" sz="2000" dirty="0">
                <a:solidFill>
                  <a:schemeClr val="accent6">
                    <a:lumMod val="75000"/>
                  </a:schemeClr>
                </a:solidFill>
                <a:latin typeface="Times New Roman" panose="02020603050405020304" pitchFamily="18" charset="0"/>
                <a:cs typeface="Times New Roman" panose="02020603050405020304" pitchFamily="18" charset="0"/>
              </a:rPr>
              <a:t>We </a:t>
            </a:r>
            <a:r>
              <a:rPr lang="en-GB" sz="2000" i="0" dirty="0">
                <a:solidFill>
                  <a:schemeClr val="accent6">
                    <a:lumMod val="75000"/>
                  </a:schemeClr>
                </a:solidFill>
                <a:effectLst/>
                <a:latin typeface="Times New Roman" panose="02020603050405020304" pitchFamily="18" charset="0"/>
                <a:cs typeface="Times New Roman" panose="02020603050405020304" pitchFamily="18" charset="0"/>
              </a:rPr>
              <a:t>analysed all our feature using Scatter plot with respect to our target feature with respect to Cloudiness and Air Quality Index as these features have the least number of unique numerical values.</a:t>
            </a:r>
          </a:p>
          <a:p>
            <a:r>
              <a:rPr lang="en-GB" sz="2000" dirty="0">
                <a:solidFill>
                  <a:schemeClr val="accent6">
                    <a:lumMod val="75000"/>
                  </a:schemeClr>
                </a:solidFill>
                <a:latin typeface="Times New Roman" panose="02020603050405020304" pitchFamily="18" charset="0"/>
                <a:cs typeface="Times New Roman" panose="02020603050405020304" pitchFamily="18" charset="0"/>
              </a:rPr>
              <a:t>We then created pair plots of all the features with respect to each other.</a:t>
            </a:r>
          </a:p>
          <a:p>
            <a:r>
              <a:rPr lang="en-GB" sz="2000" dirty="0">
                <a:solidFill>
                  <a:schemeClr val="accent6">
                    <a:lumMod val="75000"/>
                  </a:schemeClr>
                </a:solidFill>
                <a:latin typeface="Times New Roman" panose="02020603050405020304" pitchFamily="18" charset="0"/>
                <a:cs typeface="Times New Roman" panose="02020603050405020304" pitchFamily="18" charset="0"/>
              </a:rPr>
              <a:t>We then proceed to model building and created a baseline Linear Regression model to monitor further model building process.</a:t>
            </a:r>
          </a:p>
          <a:p>
            <a:r>
              <a:rPr lang="en-GB" sz="2000" dirty="0">
                <a:solidFill>
                  <a:schemeClr val="accent6">
                    <a:lumMod val="75000"/>
                  </a:schemeClr>
                </a:solidFill>
                <a:latin typeface="Times New Roman" panose="02020603050405020304" pitchFamily="18" charset="0"/>
                <a:cs typeface="Times New Roman" panose="02020603050405020304" pitchFamily="18" charset="0"/>
              </a:rPr>
              <a:t>We created a function to detect outliers, the outliers were then handled to see the effect it will make on our baseline model.</a:t>
            </a:r>
          </a:p>
          <a:p>
            <a:r>
              <a:rPr lang="en-GB" sz="2000" dirty="0">
                <a:solidFill>
                  <a:schemeClr val="accent6">
                    <a:lumMod val="75000"/>
                  </a:schemeClr>
                </a:solidFill>
                <a:latin typeface="Times New Roman" panose="02020603050405020304" pitchFamily="18" charset="0"/>
                <a:cs typeface="Times New Roman" panose="02020603050405020304" pitchFamily="18" charset="0"/>
              </a:rPr>
              <a:t>No significant impact was observed.</a:t>
            </a:r>
          </a:p>
          <a:p>
            <a:pPr marL="0" indent="0">
              <a:buNone/>
            </a:pPr>
            <a:endParaRPr lang="en-GB" sz="2000" dirty="0">
              <a:solidFill>
                <a:schemeClr val="accent6">
                  <a:lumMod val="75000"/>
                </a:schemeClr>
              </a:solidFill>
              <a:latin typeface="Times New Roman" panose="02020603050405020304" pitchFamily="18" charset="0"/>
              <a:cs typeface="Times New Roman" panose="02020603050405020304" pitchFamily="18" charset="0"/>
            </a:endParaRPr>
          </a:p>
          <a:p>
            <a:endParaRPr lang="en-GB" sz="1600" b="1" i="0" dirty="0">
              <a:effectLst/>
              <a:latin typeface="system-ui"/>
            </a:endParaRPr>
          </a:p>
          <a:p>
            <a:pPr algn="l">
              <a:buNone/>
            </a:pPr>
            <a:endParaRPr lang="en-GB" sz="2000" b="1" i="0" dirty="0">
              <a:effectLst/>
              <a:latin typeface="system-ui"/>
            </a:endParaRPr>
          </a:p>
          <a:p>
            <a:endParaRPr lang="en-IN" dirty="0"/>
          </a:p>
        </p:txBody>
      </p:sp>
    </p:spTree>
    <p:extLst>
      <p:ext uri="{BB962C8B-B14F-4D97-AF65-F5344CB8AC3E}">
        <p14:creationId xmlns:p14="http://schemas.microsoft.com/office/powerpoint/2010/main" val="2355612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9733-4443-051A-7DEC-1F12DCC9CBFA}"/>
              </a:ext>
            </a:extLst>
          </p:cNvPr>
          <p:cNvSpPr>
            <a:spLocks noGrp="1"/>
          </p:cNvSpPr>
          <p:nvPr>
            <p:ph type="title"/>
          </p:nvPr>
        </p:nvSpPr>
        <p:spPr/>
        <p:txBody>
          <a:bodyPr>
            <a:normAutofit/>
          </a:bodyPr>
          <a:lstStyle/>
          <a:p>
            <a:r>
              <a:rPr lang="en-GB" sz="3200" b="1" u="sng"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 Building</a:t>
            </a:r>
            <a:endParaRPr lang="en-IN" sz="3200" b="1" u="sng"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3E77B3-4265-7742-F5A8-EEA1A13E8E5F}"/>
              </a:ext>
            </a:extLst>
          </p:cNvPr>
          <p:cNvSpPr>
            <a:spLocks noGrp="1"/>
          </p:cNvSpPr>
          <p:nvPr>
            <p:ph idx="1"/>
          </p:nvPr>
        </p:nvSpPr>
        <p:spPr>
          <a:xfrm>
            <a:off x="1295401" y="2366128"/>
            <a:ext cx="9601196" cy="3601039"/>
          </a:xfrm>
        </p:spPr>
        <p:txBody>
          <a:bodyPr>
            <a:noAutofit/>
          </a:bodyPr>
          <a:lstStyle/>
          <a:p>
            <a:r>
              <a:rPr lang="en-GB" sz="2000" dirty="0">
                <a:solidFill>
                  <a:schemeClr val="accent6">
                    <a:lumMod val="75000"/>
                  </a:schemeClr>
                </a:solidFill>
                <a:latin typeface="Times New Roman" panose="02020603050405020304" pitchFamily="18" charset="0"/>
                <a:cs typeface="Times New Roman" panose="02020603050405020304" pitchFamily="18" charset="0"/>
              </a:rPr>
              <a:t>We used these regression models for our task.</a:t>
            </a:r>
          </a:p>
          <a:p>
            <a:r>
              <a:rPr lang="en-GB" sz="2000" dirty="0">
                <a:solidFill>
                  <a:schemeClr val="accent6">
                    <a:lumMod val="75000"/>
                  </a:schemeClr>
                </a:solidFill>
                <a:latin typeface="Times New Roman" panose="02020603050405020304" pitchFamily="18" charset="0"/>
                <a:cs typeface="Times New Roman" panose="02020603050405020304" pitchFamily="18" charset="0"/>
              </a:rPr>
              <a:t>KNeighborsRegressor</a:t>
            </a:r>
          </a:p>
          <a:p>
            <a:r>
              <a:rPr lang="en-GB" sz="2000" dirty="0">
                <a:solidFill>
                  <a:schemeClr val="accent6">
                    <a:lumMod val="75000"/>
                  </a:schemeClr>
                </a:solidFill>
                <a:latin typeface="Times New Roman" panose="02020603050405020304" pitchFamily="18" charset="0"/>
                <a:cs typeface="Times New Roman" panose="02020603050405020304" pitchFamily="18" charset="0"/>
              </a:rPr>
              <a:t>Linear Regression</a:t>
            </a:r>
          </a:p>
          <a:p>
            <a:r>
              <a:rPr lang="en-GB" sz="2000" dirty="0">
                <a:solidFill>
                  <a:schemeClr val="accent6">
                    <a:lumMod val="75000"/>
                  </a:schemeClr>
                </a:solidFill>
                <a:latin typeface="Times New Roman" panose="02020603050405020304" pitchFamily="18" charset="0"/>
                <a:cs typeface="Times New Roman" panose="02020603050405020304" pitchFamily="18" charset="0"/>
              </a:rPr>
              <a:t>SVR (Support Vector Regressor)</a:t>
            </a:r>
          </a:p>
          <a:p>
            <a:r>
              <a:rPr lang="en-GB" sz="2000" dirty="0">
                <a:solidFill>
                  <a:schemeClr val="accent6">
                    <a:lumMod val="75000"/>
                  </a:schemeClr>
                </a:solidFill>
                <a:latin typeface="Times New Roman" panose="02020603050405020304" pitchFamily="18" charset="0"/>
                <a:cs typeface="Times New Roman" panose="02020603050405020304" pitchFamily="18" charset="0"/>
              </a:rPr>
              <a:t>Decision Tree Regressor</a:t>
            </a:r>
          </a:p>
          <a:p>
            <a:r>
              <a:rPr lang="en-GB" sz="2000" dirty="0">
                <a:solidFill>
                  <a:schemeClr val="accent6">
                    <a:lumMod val="75000"/>
                  </a:schemeClr>
                </a:solidFill>
                <a:latin typeface="Times New Roman" panose="02020603050405020304" pitchFamily="18" charset="0"/>
                <a:cs typeface="Times New Roman" panose="02020603050405020304" pitchFamily="18" charset="0"/>
              </a:rPr>
              <a:t>Random Forest Regressor</a:t>
            </a:r>
          </a:p>
          <a:p>
            <a:r>
              <a:rPr lang="en-GB" sz="2000" dirty="0">
                <a:solidFill>
                  <a:schemeClr val="accent6">
                    <a:lumMod val="75000"/>
                  </a:schemeClr>
                </a:solidFill>
                <a:latin typeface="Times New Roman" panose="02020603050405020304" pitchFamily="18" charset="0"/>
                <a:cs typeface="Times New Roman" panose="02020603050405020304" pitchFamily="18" charset="0"/>
              </a:rPr>
              <a:t>XGB Regressor</a:t>
            </a:r>
          </a:p>
          <a:p>
            <a:r>
              <a:rPr lang="en-GB" sz="2000" dirty="0" err="1">
                <a:solidFill>
                  <a:schemeClr val="accent6">
                    <a:lumMod val="75000"/>
                  </a:schemeClr>
                </a:solidFill>
                <a:latin typeface="Times New Roman" panose="02020603050405020304" pitchFamily="18" charset="0"/>
                <a:cs typeface="Times New Roman" panose="02020603050405020304" pitchFamily="18" charset="0"/>
              </a:rPr>
              <a:t>Lightgbm</a:t>
            </a:r>
            <a:r>
              <a:rPr lang="en-GB" sz="2000" dirty="0">
                <a:solidFill>
                  <a:schemeClr val="accent6">
                    <a:lumMod val="75000"/>
                  </a:schemeClr>
                </a:solidFill>
                <a:latin typeface="Times New Roman" panose="02020603050405020304" pitchFamily="18" charset="0"/>
                <a:cs typeface="Times New Roman" panose="02020603050405020304" pitchFamily="18" charset="0"/>
              </a:rPr>
              <a:t> Regressor</a:t>
            </a:r>
          </a:p>
          <a:p>
            <a:r>
              <a:rPr lang="en-GB" sz="2000" dirty="0" err="1">
                <a:solidFill>
                  <a:schemeClr val="accent6">
                    <a:lumMod val="75000"/>
                  </a:schemeClr>
                </a:solidFill>
                <a:latin typeface="Times New Roman" panose="02020603050405020304" pitchFamily="18" charset="0"/>
                <a:cs typeface="Times New Roman" panose="02020603050405020304" pitchFamily="18" charset="0"/>
              </a:rPr>
              <a:t>Catboost</a:t>
            </a:r>
            <a:r>
              <a:rPr lang="en-GB" sz="2000" dirty="0">
                <a:solidFill>
                  <a:schemeClr val="accent6">
                    <a:lumMod val="75000"/>
                  </a:schemeClr>
                </a:solidFill>
                <a:latin typeface="Times New Roman" panose="02020603050405020304" pitchFamily="18" charset="0"/>
                <a:cs typeface="Times New Roman" panose="02020603050405020304" pitchFamily="18" charset="0"/>
              </a:rPr>
              <a:t> Regressor</a:t>
            </a:r>
          </a:p>
          <a:p>
            <a:endParaRPr lang="en-IN" sz="2000" dirty="0"/>
          </a:p>
        </p:txBody>
      </p:sp>
    </p:spTree>
    <p:extLst>
      <p:ext uri="{BB962C8B-B14F-4D97-AF65-F5344CB8AC3E}">
        <p14:creationId xmlns:p14="http://schemas.microsoft.com/office/powerpoint/2010/main" val="4289969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04A23-53FC-DB1C-32B9-A894FD8483A4}"/>
              </a:ext>
            </a:extLst>
          </p:cNvPr>
          <p:cNvSpPr>
            <a:spLocks noGrp="1"/>
          </p:cNvSpPr>
          <p:nvPr>
            <p:ph type="title"/>
          </p:nvPr>
        </p:nvSpPr>
        <p:spPr/>
        <p:txBody>
          <a:bodyPr>
            <a:normAutofit/>
          </a:bodyPr>
          <a:lstStyle/>
          <a:p>
            <a:r>
              <a:rPr lang="en-GB" sz="3200"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Hyperparameter Tuning and MLP</a:t>
            </a:r>
            <a:endParaRPr lang="en-IN" sz="3200" b="1" dirty="0">
              <a:solidFill>
                <a:schemeClr val="accent6">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EDC9EB-7701-7D83-7F7A-8EDC748F6D72}"/>
              </a:ext>
            </a:extLst>
          </p:cNvPr>
          <p:cNvSpPr>
            <a:spLocks noGrp="1"/>
          </p:cNvSpPr>
          <p:nvPr>
            <p:ph idx="1"/>
          </p:nvPr>
        </p:nvSpPr>
        <p:spPr/>
        <p:txBody>
          <a:bodyPr/>
          <a:lstStyle/>
          <a:p>
            <a:r>
              <a:rPr lang="en-GB" dirty="0">
                <a:solidFill>
                  <a:schemeClr val="accent6">
                    <a:lumMod val="75000"/>
                  </a:schemeClr>
                </a:solidFill>
                <a:latin typeface="Times New Roman" panose="02020603050405020304" pitchFamily="18" charset="0"/>
                <a:cs typeface="Times New Roman" panose="02020603050405020304" pitchFamily="18" charset="0"/>
              </a:rPr>
              <a:t>We then checked the effect of hyperparameter tuning on our model but found no significant impact.</a:t>
            </a:r>
          </a:p>
          <a:p>
            <a:r>
              <a:rPr lang="en-IN" dirty="0">
                <a:solidFill>
                  <a:schemeClr val="accent6">
                    <a:lumMod val="75000"/>
                  </a:schemeClr>
                </a:solidFill>
                <a:latin typeface="Times New Roman" panose="02020603050405020304" pitchFamily="18" charset="0"/>
                <a:cs typeface="Times New Roman" panose="02020603050405020304" pitchFamily="18" charset="0"/>
              </a:rPr>
              <a:t>We then tried to train our model using MLP but found the performance to be poor.</a:t>
            </a:r>
          </a:p>
          <a:p>
            <a:endParaRPr lang="en-IN"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21017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66</TotalTime>
  <Words>912</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Garamond</vt:lpstr>
      <vt:lpstr>system-ui</vt:lpstr>
      <vt:lpstr>Times New Roman</vt:lpstr>
      <vt:lpstr>var(--jp-content-font-family)</vt:lpstr>
      <vt:lpstr>Organic</vt:lpstr>
      <vt:lpstr>Optimize the power consumption of Zone 1 based on various environmental and meteorological factors in Wellington, New-Zealand using Machine Learning and Deep Learning </vt:lpstr>
      <vt:lpstr>Problem Statement The objective is to develop a machine learning model that can predict the power consumption (Zone 1 Power Consumption) of Wellington, New Zealand based on various environmental and meteorological factors. The goal is to create an accurate predictive model that can assist in managing energy resources efficiently and optimizing power consumption in that zone. </vt:lpstr>
      <vt:lpstr>Data Cleaning</vt:lpstr>
      <vt:lpstr>EDA</vt:lpstr>
      <vt:lpstr>Bivariate Analysis</vt:lpstr>
      <vt:lpstr>Statistical Analysis</vt:lpstr>
      <vt:lpstr>Multivariate Analysis and Outlier treatment</vt:lpstr>
      <vt:lpstr>Model Building</vt:lpstr>
      <vt:lpstr>Hyperparameter Tuning and MLP</vt:lpstr>
      <vt:lpstr>PCA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Vishal Shivnani</dc:creator>
  <cp:lastModifiedBy>Vishal Shivnani</cp:lastModifiedBy>
  <cp:revision>1</cp:revision>
  <dcterms:created xsi:type="dcterms:W3CDTF">2025-03-07T17:21:20Z</dcterms:created>
  <dcterms:modified xsi:type="dcterms:W3CDTF">2025-03-07T18:27:48Z</dcterms:modified>
</cp:coreProperties>
</file>