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C654-438F-ED3D-36BB-A5458CA7C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922E1-E1D6-1B0F-C115-D4F06DFE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AD9E-723C-47F3-AA9C-F57468D0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9E01-31E4-D813-1AD5-051253E8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5D71-8F1A-E8C3-B06C-7B090565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1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21DB-3DA2-7DC0-35F0-B131D576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3EC62-24DA-7A8C-B26B-512A7613C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DA0B0-D12F-7E58-7974-5C8A4164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7D05-3ED7-4360-E581-64C46CA2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EABC-BB07-A77E-4175-7E92C2EF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1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1269B-0FE7-BA2F-8797-52F2F942E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11449-3EE7-C142-A30F-31F786C69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E847-A999-D1B0-B0E7-0F5F46FE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85F8-9554-3C0E-37FB-1B28365D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3847-4170-1599-5E9B-82872B3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7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EFED-13DB-B5A5-393D-DA861564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2C71-FB90-78FC-FBB8-0986C8B37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D7BB-D08E-94AF-D4BC-29BB365C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D945F-C15C-F291-E6AB-6831D36A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BD38-139E-F267-8403-F84F1F4A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0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3B15-81B8-7653-C50C-F3D73A75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BD4D5-7D40-401A-7875-BBFFD87AE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115A-7591-92D0-CADD-D4A29D33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7B725-26CB-0EE4-442B-361914BF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032E-588C-0A3B-2A6B-769898F1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2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D68-62C4-4D52-37EB-FBCEA7A8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DD04-5D46-7C93-852C-C01B47A8C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DD40B-E26F-9EEB-5084-1E16AC3D5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93F2-344D-90E5-84F3-298EDD03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AE01E-71D3-2199-E3D2-AD1BE4C8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D779F-1A38-DC47-5EEF-E59F53B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5199-CA97-FF60-0551-116A9903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0BA2-1AE8-08A9-306B-CF30CD35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BD9E-0399-7CF5-9F4D-1AAF7B3B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44B72-9DC3-BD64-67D4-3858CA6A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77BCC-0B38-D2C5-9D9B-A38141F51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290C6-8D57-E075-48B6-B6378B85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7A9F7-1567-FC9F-46F2-459780DD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E7017-56DE-DF14-0199-4D235FA6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2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9249-F8EF-A7B9-474D-9948D9BC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BB593-4BA9-10F7-5E5A-90CB9C0B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21698-1DD7-479F-E828-5067521F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7DCE6-B7AB-582B-BD4C-316A29D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80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A765B-5F3E-3977-B584-F41D28C7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4C217-883D-70AA-CF96-58AF4936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4629B-69A9-5A36-ABB9-E54A8766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9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67CE-A562-CB06-3A8C-42251759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89C2-095D-8070-55F4-277BD456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CD10C-07BF-3A10-9FF9-1A9E53535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9F8C7-4A60-4BCB-4E88-C77798BA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D5807-141F-8D49-138A-48AE4813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0EFBC-EA43-B1F3-F883-BE583768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CFE3-3238-7107-A85F-9BF4BC0E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9087B-2168-F4AB-6415-F5C5942A2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E8AB4-38CD-C095-A9CE-CDD933D5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D27C-C506-1DDF-EEF9-69AD899C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822B9-43B3-4D11-C2E6-F5DFEDE5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A5B2-AD69-13F3-A44D-422A9738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4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460C4-4DC3-B860-C95C-E45CAA4F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0CB1E-66DB-A295-074C-26D4FB1D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EEDF-400D-FE9F-8F3A-6DE430E1A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95300-0FB7-4807-86AE-D9DA249B10E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D49C9-2955-3E1F-FBC6-480F18F3E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85F2-16EA-2A53-9704-20EACCF63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EE925E-15E7-44A7-8445-66C23491C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2686-6C52-A48C-2BDC-327815D79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Final Assessment </a:t>
            </a:r>
            <a:br>
              <a:rPr lang="en-IN" dirty="0"/>
            </a:br>
            <a:r>
              <a:rPr lang="en-IN" dirty="0"/>
              <a:t>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65425-80F2-6238-4241-951253AC6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 Vishal Rao </a:t>
            </a:r>
          </a:p>
          <a:p>
            <a:r>
              <a:rPr lang="en-IN" dirty="0"/>
              <a:t>Emp ID - 4406</a:t>
            </a:r>
          </a:p>
        </p:txBody>
      </p:sp>
    </p:spTree>
    <p:extLst>
      <p:ext uri="{BB962C8B-B14F-4D97-AF65-F5344CB8AC3E}">
        <p14:creationId xmlns:p14="http://schemas.microsoft.com/office/powerpoint/2010/main" val="208469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9FDD6-1586-05E1-F135-08F93FF52862}"/>
              </a:ext>
            </a:extLst>
          </p:cNvPr>
          <p:cNvSpPr txBox="1"/>
          <p:nvPr/>
        </p:nvSpPr>
        <p:spPr>
          <a:xfrm>
            <a:off x="1328644" y="3998576"/>
            <a:ext cx="9887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 is warranty labour is considered and the other is warranty labour not considered. </a:t>
            </a:r>
            <a:br>
              <a:rPr lang="en-IN" dirty="0"/>
            </a:br>
            <a:r>
              <a:rPr lang="en-IN" dirty="0"/>
              <a:t>We could clearly see the distribution of payment types with warranty , there is no other type of payment form used.</a:t>
            </a:r>
          </a:p>
          <a:p>
            <a:endParaRPr lang="en-IN" dirty="0"/>
          </a:p>
          <a:p>
            <a:r>
              <a:rPr lang="en-IN" dirty="0"/>
              <a:t>Without warranty we could see different payment types as account , C.O.D , P.O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Yeah there is a difference in payment distribution when warranty is considered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A783C-BB0D-B4FC-7C69-EF2D8CCB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285" y="761883"/>
            <a:ext cx="310558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12D32-E9C0-B2A0-0C7B-CAF24694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969" y="992923"/>
            <a:ext cx="9850438" cy="3751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DB415-01D1-4D5E-DE9A-FDC9AAC865A4}"/>
              </a:ext>
            </a:extLst>
          </p:cNvPr>
          <p:cNvSpPr txBox="1"/>
          <p:nvPr/>
        </p:nvSpPr>
        <p:spPr>
          <a:xfrm>
            <a:off x="1178848" y="4964331"/>
            <a:ext cx="964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Work Order Dashboard with the focus on the lead techs performance in the two years.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This dashboard focuses on the yearly performance and services with the cost and wait of Lead Techs</a:t>
            </a:r>
          </a:p>
        </p:txBody>
      </p:sp>
    </p:spTree>
    <p:extLst>
      <p:ext uri="{BB962C8B-B14F-4D97-AF65-F5344CB8AC3E}">
        <p14:creationId xmlns:p14="http://schemas.microsoft.com/office/powerpoint/2010/main" val="422968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Dashboard Charts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0C65C-CB5D-3100-C9AB-E55915CFD6F8}"/>
              </a:ext>
            </a:extLst>
          </p:cNvPr>
          <p:cNvSpPr txBox="1"/>
          <p:nvPr/>
        </p:nvSpPr>
        <p:spPr>
          <a:xfrm>
            <a:off x="1073837" y="4351588"/>
            <a:ext cx="10044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trend of total number of orders in the period of 2020- 21 which further is divided into month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The next part contains Cards which are dynamically changed by the slicer values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The doughnut chart consists of percentage cost of parts with respect to the service provided , it tells us the cost of parts in each kind of service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2B9AB6-67F1-F53E-52FE-AF293E12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64" y="1818732"/>
            <a:ext cx="1003122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2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Dashboard Charts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0C65C-CB5D-3100-C9AB-E55915CFD6F8}"/>
              </a:ext>
            </a:extLst>
          </p:cNvPr>
          <p:cNvSpPr txBox="1"/>
          <p:nvPr/>
        </p:nvSpPr>
        <p:spPr>
          <a:xfrm>
            <a:off x="1029915" y="3820787"/>
            <a:ext cx="10044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first chart is a stacked bar chart which gives us the information about average wait days and average total cost in each regions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Next is the Lead tech work hours w.r.t to months or years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The next chart is the service trend w.r.t to years and months , which is represented by  </a:t>
            </a:r>
          </a:p>
          <a:p>
            <a:r>
              <a:rPr lang="en-IN" dirty="0"/>
              <a:t>a grouped chart. This shows us the 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D922E-F099-5B4B-301F-986B2638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06" y="1060517"/>
            <a:ext cx="10012172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1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Slicers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82002-6181-5778-F9C8-A671E8BB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48" y="899450"/>
            <a:ext cx="2105319" cy="4010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7F3C8-9067-37E9-7A8A-E5422965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20" y="899450"/>
            <a:ext cx="1152686" cy="3334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B4CFEE-8A5C-A87C-148C-35EF4F6B50B3}"/>
              </a:ext>
            </a:extLst>
          </p:cNvPr>
          <p:cNvSpPr txBox="1"/>
          <p:nvPr/>
        </p:nvSpPr>
        <p:spPr>
          <a:xfrm>
            <a:off x="4158343" y="1045029"/>
            <a:ext cx="5246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slicers contain the columns </a:t>
            </a:r>
            <a:r>
              <a:rPr lang="en-IN" dirty="0" err="1"/>
              <a:t>Months,Rush</a:t>
            </a:r>
            <a:r>
              <a:rPr lang="en-IN" dirty="0"/>
              <a:t> Hour or not ,Years, Service Type , Timeline ,</a:t>
            </a:r>
            <a:r>
              <a:rPr lang="en-IN" dirty="0" err="1"/>
              <a:t>Payement</a:t>
            </a:r>
            <a:r>
              <a:rPr lang="en-IN" dirty="0"/>
              <a:t> and </a:t>
            </a:r>
            <a:br>
              <a:rPr lang="en-IN" dirty="0"/>
            </a:br>
            <a:r>
              <a:rPr lang="en-IN" dirty="0"/>
              <a:t>Lead Tech</a:t>
            </a:r>
            <a:br>
              <a:rPr lang="en-IN" dirty="0"/>
            </a:br>
            <a:br>
              <a:rPr lang="en-IN" dirty="0"/>
            </a:br>
            <a:r>
              <a:rPr lang="en-IN" dirty="0"/>
              <a:t>Each and every slicers are connected to the charts </a:t>
            </a:r>
            <a:br>
              <a:rPr lang="en-IN" dirty="0"/>
            </a:br>
            <a:r>
              <a:rPr lang="en-IN" dirty="0"/>
              <a:t>which would help in an in depth analysis of the </a:t>
            </a:r>
            <a:br>
              <a:rPr lang="en-IN" dirty="0"/>
            </a:br>
            <a:r>
              <a:rPr lang="en-IN" dirty="0"/>
              <a:t>working hours , </a:t>
            </a:r>
            <a:r>
              <a:rPr lang="en-IN" dirty="0" err="1"/>
              <a:t>avg</a:t>
            </a:r>
            <a:r>
              <a:rPr lang="en-IN" dirty="0"/>
              <a:t> wait and cost of the lead techs</a:t>
            </a:r>
          </a:p>
        </p:txBody>
      </p:sp>
    </p:spTree>
    <p:extLst>
      <p:ext uri="{BB962C8B-B14F-4D97-AF65-F5344CB8AC3E}">
        <p14:creationId xmlns:p14="http://schemas.microsoft.com/office/powerpoint/2010/main" val="176333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98AED-3BC2-6790-F022-359B0777F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648" y="1971837"/>
            <a:ext cx="1819529" cy="9335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2EFEB-6A52-1589-5156-409DC3C9B1EE}"/>
              </a:ext>
            </a:extLst>
          </p:cNvPr>
          <p:cNvSpPr txBox="1"/>
          <p:nvPr/>
        </p:nvSpPr>
        <p:spPr>
          <a:xfrm>
            <a:off x="1432648" y="3646714"/>
            <a:ext cx="9170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value of the column wait has been taken and the average wait time is around 28.10 days</a:t>
            </a:r>
          </a:p>
        </p:txBody>
      </p:sp>
    </p:spTree>
    <p:extLst>
      <p:ext uri="{BB962C8B-B14F-4D97-AF65-F5344CB8AC3E}">
        <p14:creationId xmlns:p14="http://schemas.microsoft.com/office/powerpoint/2010/main" val="311008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B449C-EE85-8D91-364B-6A456264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648" y="922919"/>
            <a:ext cx="2676899" cy="2762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94DFE-D5B8-38AF-F685-574170351F51}"/>
              </a:ext>
            </a:extLst>
          </p:cNvPr>
          <p:cNvSpPr txBox="1"/>
          <p:nvPr/>
        </p:nvSpPr>
        <p:spPr>
          <a:xfrm>
            <a:off x="1600200" y="4452257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Districts are taken as rows in the pivot table and count of rush jobs are taken as values </a:t>
            </a:r>
            <a:br>
              <a:rPr lang="en-IN" dirty="0"/>
            </a:br>
            <a:r>
              <a:rPr lang="en-IN" dirty="0"/>
              <a:t>The entire data has been sorted based on the count in descending order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Northwest district has the most count of rush jobs</a:t>
            </a:r>
          </a:p>
        </p:txBody>
      </p:sp>
    </p:spTree>
    <p:extLst>
      <p:ext uri="{BB962C8B-B14F-4D97-AF65-F5344CB8AC3E}">
        <p14:creationId xmlns:p14="http://schemas.microsoft.com/office/powerpoint/2010/main" val="417320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DC484-A782-4841-2AC5-9ABAC61B4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599" y="792625"/>
            <a:ext cx="3200847" cy="21148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DDE79-A0B3-FAA0-E325-ECAE347348CE}"/>
              </a:ext>
            </a:extLst>
          </p:cNvPr>
          <p:cNvSpPr txBox="1"/>
          <p:nvPr/>
        </p:nvSpPr>
        <p:spPr>
          <a:xfrm>
            <a:off x="1273629" y="3653545"/>
            <a:ext cx="9651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Rush is taken in rows of the pivot table and a average of work hours is taken , Yes is considered as a rush job and blank are considered as a non rush job , taking the average gives us the specific values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So the difference in average hours between a rush and non rush job is 0.2054 hrs</a:t>
            </a:r>
          </a:p>
        </p:txBody>
      </p:sp>
    </p:spTree>
    <p:extLst>
      <p:ext uri="{BB962C8B-B14F-4D97-AF65-F5344CB8AC3E}">
        <p14:creationId xmlns:p14="http://schemas.microsoft.com/office/powerpoint/2010/main" val="317141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091BF-7420-3342-8DB6-47167653F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724" y="792625"/>
            <a:ext cx="7687748" cy="2591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329D1-F2FE-0B0E-9027-157B897648E1}"/>
              </a:ext>
            </a:extLst>
          </p:cNvPr>
          <p:cNvSpPr txBox="1"/>
          <p:nvPr/>
        </p:nvSpPr>
        <p:spPr>
          <a:xfrm>
            <a:off x="1556657" y="4016829"/>
            <a:ext cx="9764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is added in the rows and service type in the column , count of payments has been taken as values in the pivot table .</a:t>
            </a:r>
          </a:p>
          <a:p>
            <a:endParaRPr lang="en-IN" dirty="0"/>
          </a:p>
          <a:p>
            <a:r>
              <a:rPr lang="en-IN" dirty="0"/>
              <a:t>The distribution is as follow  the payment type account has </a:t>
            </a:r>
            <a:r>
              <a:rPr lang="en-IN" dirty="0" err="1"/>
              <a:t>tmost</a:t>
            </a:r>
            <a:r>
              <a:rPr lang="en-IN" dirty="0"/>
              <a:t> number of transactions , followed by C.O.D cash on delivery 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In services Assess has  most number of payments followed by replace and deliver </a:t>
            </a:r>
          </a:p>
        </p:txBody>
      </p:sp>
    </p:spTree>
    <p:extLst>
      <p:ext uri="{BB962C8B-B14F-4D97-AF65-F5344CB8AC3E}">
        <p14:creationId xmlns:p14="http://schemas.microsoft.com/office/powerpoint/2010/main" val="177202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6946F-B96D-C9F1-3FB3-7556B007D5DD}"/>
              </a:ext>
            </a:extLst>
          </p:cNvPr>
          <p:cNvSpPr txBox="1"/>
          <p:nvPr/>
        </p:nvSpPr>
        <p:spPr>
          <a:xfrm>
            <a:off x="1126858" y="5213733"/>
            <a:ext cx="9850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payment types this is a monthly distribution of payment types we could see that warranty is not that much present in 2020 but had a increase in 2021 , Account payments has seen a significant increase in the year 2021 followed by COD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820E28-F027-AD90-8645-0697C643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65" y="1244895"/>
            <a:ext cx="9450023" cy="31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9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5-part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C5901-6537-3FC0-B482-DCE03A6F1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868" y="792625"/>
            <a:ext cx="9850438" cy="30976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F31E2-17DD-50D4-33A5-03D2729B5B35}"/>
              </a:ext>
            </a:extLst>
          </p:cNvPr>
          <p:cNvSpPr txBox="1"/>
          <p:nvPr/>
        </p:nvSpPr>
        <p:spPr>
          <a:xfrm>
            <a:off x="1415143" y="4615543"/>
            <a:ext cx="959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 wise analysis we can find that warranty and credit didn’t have much data in 2020 , but we started to get data </a:t>
            </a:r>
            <a:r>
              <a:rPr lang="en-IN" dirty="0" err="1"/>
              <a:t>i.e</a:t>
            </a:r>
            <a:r>
              <a:rPr lang="en-IN" dirty="0"/>
              <a:t> usage of warranty and credit can be seen from 2021</a:t>
            </a:r>
          </a:p>
        </p:txBody>
      </p:sp>
    </p:spTree>
    <p:extLst>
      <p:ext uri="{BB962C8B-B14F-4D97-AF65-F5344CB8AC3E}">
        <p14:creationId xmlns:p14="http://schemas.microsoft.com/office/powerpoint/2010/main" val="21746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43737-4D53-DCC7-5828-10EAD551B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780" y="792625"/>
            <a:ext cx="9850438" cy="25277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9FDD6-1586-05E1-F135-08F93FF52862}"/>
              </a:ext>
            </a:extLst>
          </p:cNvPr>
          <p:cNvSpPr txBox="1"/>
          <p:nvPr/>
        </p:nvSpPr>
        <p:spPr>
          <a:xfrm>
            <a:off x="1346969" y="4005943"/>
            <a:ext cx="9887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we could see from the chart the as the number of technicians required have increased the </a:t>
            </a:r>
            <a:r>
              <a:rPr lang="en-IN" dirty="0" err="1"/>
              <a:t>avg</a:t>
            </a:r>
            <a:r>
              <a:rPr lang="en-IN" dirty="0"/>
              <a:t> cost of parts are also increased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Correlation of the column tech and </a:t>
            </a:r>
            <a:r>
              <a:rPr lang="en-IN" dirty="0" err="1"/>
              <a:t>partscost</a:t>
            </a:r>
            <a:r>
              <a:rPr lang="en-IN" dirty="0"/>
              <a:t> has been calculated which gave a value of 0.24021 , which states that there is a positive relationship between tech and </a:t>
            </a:r>
            <a:r>
              <a:rPr lang="en-IN" dirty="0" err="1"/>
              <a:t>partscost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10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A3C43-36A0-FE37-54D1-415C6D31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106825"/>
            <a:ext cx="9746458" cy="68580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3</a:t>
            </a:r>
            <a:br>
              <a:rPr lang="en-IN" sz="5400" dirty="0"/>
            </a:br>
            <a:r>
              <a:rPr lang="en-IN" sz="5400" dirty="0"/>
              <a:t>Case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9FDD6-1586-05E1-F135-08F93FF52862}"/>
              </a:ext>
            </a:extLst>
          </p:cNvPr>
          <p:cNvSpPr txBox="1"/>
          <p:nvPr/>
        </p:nvSpPr>
        <p:spPr>
          <a:xfrm>
            <a:off x="1328484" y="4805299"/>
            <a:ext cx="9887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northwest region has the most number of services with the total of 171 when compared to other districts.</a:t>
            </a:r>
            <a:br>
              <a:rPr lang="en-IN" dirty="0"/>
            </a:br>
            <a:r>
              <a:rPr lang="en-IN" dirty="0"/>
              <a:t>The most common service in the Northwest district is the Assess with 70 , followed by Replace with 50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373AB6-EC19-CCD2-0824-258FA26B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58" y="1107868"/>
            <a:ext cx="7297168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773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Final Assessment  Excel</vt:lpstr>
      <vt:lpstr>Case 1</vt:lpstr>
      <vt:lpstr>Case 2</vt:lpstr>
      <vt:lpstr>Case 3 Case 3 Case 3</vt:lpstr>
      <vt:lpstr>Case 3 Case 3 Case 4</vt:lpstr>
      <vt:lpstr>Case 3 Case 3 Case 5</vt:lpstr>
      <vt:lpstr>Case 3 Case 3 Case 5-part 2</vt:lpstr>
      <vt:lpstr>Case 3 Case 3 Case 6</vt:lpstr>
      <vt:lpstr>Case 3 Case 3 Case 7</vt:lpstr>
      <vt:lpstr>Case 3 Case 3 Case 8</vt:lpstr>
      <vt:lpstr>Case 3 Case 3 Dashboard</vt:lpstr>
      <vt:lpstr>Case 3 Case 3 Dashboard Charts</vt:lpstr>
      <vt:lpstr>Case 3 Case 3 Dashboard Charts</vt:lpstr>
      <vt:lpstr>Case 3 Case 3 Slicers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Rao</dc:creator>
  <cp:lastModifiedBy>Vishal Rao</cp:lastModifiedBy>
  <cp:revision>2</cp:revision>
  <dcterms:created xsi:type="dcterms:W3CDTF">2024-04-02T06:06:54Z</dcterms:created>
  <dcterms:modified xsi:type="dcterms:W3CDTF">2024-04-02T11:13:43Z</dcterms:modified>
</cp:coreProperties>
</file>