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6450D9-61CF-455D-AF5E-13C80D7E867D}">
  <a:tblStyle styleId="{9F6450D9-61CF-455D-AF5E-13C80D7E86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cde396be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cde396be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cde396b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cde396b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cde396be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cde396be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cde396be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cde396be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cde396be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cde396be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cde396be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cde396be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cde396be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cde396be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cde396be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cde396be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cde396be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cde396be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cde396be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cde396be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cde396b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cde396b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cde396be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cde396be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cde396be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cde396be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cde396be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cde396be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cde396be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cde396be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cde396be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cde396be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cde396be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cde396be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cde396be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cde396be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cde396be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cde396be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cde396be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cde396be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de396be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cde396be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cde396be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cde396be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cde396be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cde396be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cde396be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cde396be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cde396be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cde396be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cde396be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cde396be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cde396be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cde396be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cde396b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cde396b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cde396b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cde396b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cde396be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cde396be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cde396be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cde396be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cde396be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cde396be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cde396be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cde396be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spring.io/projects/spring-boot" TargetMode="External"/><Relationship Id="rId4" Type="http://schemas.openxmlformats.org/officeDocument/2006/relationships/hyperlink" Target="https://thorben-janssen.com/" TargetMode="External"/><Relationship Id="rId5" Type="http://schemas.openxmlformats.org/officeDocument/2006/relationships/hyperlink" Target="https://vladmihalcea.com/trainings/high-performance-java-persistence/" TargetMode="External"/><Relationship Id="rId6" Type="http://schemas.openxmlformats.org/officeDocument/2006/relationships/hyperlink" Target="https://docs.gitlab.com/ee/gitlab-basics/" TargetMode="External"/><Relationship Id="rId7" Type="http://schemas.openxmlformats.org/officeDocument/2006/relationships/hyperlink" Target="https://javascript.info/selection-range" TargetMode="External"/><Relationship Id="rId8" Type="http://schemas.openxmlformats.org/officeDocument/2006/relationships/hyperlink" Target="https://drive.google.com/drive/folders/13nO1nPNy3k-RcrDWa6igZhA1cDxaeMFh?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mulesoft.com/general/" TargetMode="External"/><Relationship Id="rId4" Type="http://schemas.openxmlformats.org/officeDocument/2006/relationships/hyperlink" Target="https://blogs.mulesoft.com/bloghome/" TargetMode="External"/><Relationship Id="rId5" Type="http://schemas.openxmlformats.org/officeDocument/2006/relationships/hyperlink" Target="https://www.youtube.com/playlist?list=PL61bQcdxsK6_1tb0BbAtAOX_SdtvgQlxV"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984000" y="126475"/>
            <a:ext cx="2866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HBS HIGHLIGHTER</a:t>
            </a:r>
            <a:endParaRPr sz="1700"/>
          </a:p>
        </p:txBody>
      </p:sp>
      <p:pic>
        <p:nvPicPr>
          <p:cNvPr id="55" name="Google Shape;55;p13"/>
          <p:cNvPicPr preferRelativeResize="0"/>
          <p:nvPr/>
        </p:nvPicPr>
        <p:blipFill>
          <a:blip r:embed="rId3">
            <a:alphaModFix/>
          </a:blip>
          <a:stretch>
            <a:fillRect/>
          </a:stretch>
        </p:blipFill>
        <p:spPr>
          <a:xfrm>
            <a:off x="3615888" y="657625"/>
            <a:ext cx="1603025" cy="1639000"/>
          </a:xfrm>
          <a:prstGeom prst="rect">
            <a:avLst/>
          </a:prstGeom>
          <a:noFill/>
          <a:ln>
            <a:noFill/>
          </a:ln>
        </p:spPr>
      </p:pic>
      <p:sp>
        <p:nvSpPr>
          <p:cNvPr id="56" name="Google Shape;56;p13"/>
          <p:cNvSpPr txBox="1"/>
          <p:nvPr/>
        </p:nvSpPr>
        <p:spPr>
          <a:xfrm>
            <a:off x="1686400" y="2462125"/>
            <a:ext cx="6711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Department of Computer Science and Applications </a:t>
            </a:r>
            <a:endParaRPr sz="1800"/>
          </a:p>
          <a:p>
            <a:pPr indent="0" lvl="0" marL="0" rtl="0" algn="ctr">
              <a:spcBef>
                <a:spcPts val="0"/>
              </a:spcBef>
              <a:spcAft>
                <a:spcPts val="0"/>
              </a:spcAft>
              <a:buNone/>
            </a:pPr>
            <a:r>
              <a:rPr lang="en" sz="1800"/>
              <a:t>Panjab University, Chandigarh</a:t>
            </a:r>
            <a:endParaRPr sz="1800"/>
          </a:p>
        </p:txBody>
      </p:sp>
      <p:sp>
        <p:nvSpPr>
          <p:cNvPr id="57" name="Google Shape;57;p13"/>
          <p:cNvSpPr txBox="1"/>
          <p:nvPr/>
        </p:nvSpPr>
        <p:spPr>
          <a:xfrm>
            <a:off x="219225" y="3339050"/>
            <a:ext cx="3396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Submitted</a:t>
            </a:r>
            <a:r>
              <a:rPr lang="en" sz="1800"/>
              <a:t> By </a:t>
            </a:r>
            <a:endParaRPr sz="1800"/>
          </a:p>
          <a:p>
            <a:pPr indent="0" lvl="0" marL="0" rtl="0" algn="l">
              <a:spcBef>
                <a:spcPts val="0"/>
              </a:spcBef>
              <a:spcAft>
                <a:spcPts val="0"/>
              </a:spcAft>
              <a:buNone/>
            </a:pPr>
            <a:r>
              <a:rPr lang="en" sz="1800"/>
              <a:t>Vishal </a:t>
            </a:r>
            <a:endParaRPr sz="1800"/>
          </a:p>
          <a:p>
            <a:pPr indent="0" lvl="0" marL="0" rtl="0" algn="l">
              <a:spcBef>
                <a:spcPts val="0"/>
              </a:spcBef>
              <a:spcAft>
                <a:spcPts val="0"/>
              </a:spcAft>
              <a:buNone/>
            </a:pPr>
            <a:r>
              <a:rPr lang="en" sz="1800"/>
              <a:t>Roll No. 38</a:t>
            </a:r>
            <a:endParaRPr sz="1800"/>
          </a:p>
          <a:p>
            <a:pPr indent="0" lvl="0" marL="0" rtl="0" algn="l">
              <a:spcBef>
                <a:spcPts val="0"/>
              </a:spcBef>
              <a:spcAft>
                <a:spcPts val="0"/>
              </a:spcAft>
              <a:buNone/>
            </a:pPr>
            <a:r>
              <a:rPr lang="en" sz="1800"/>
              <a:t>Pupin No: 17815002166</a:t>
            </a:r>
            <a:endParaRPr sz="1800"/>
          </a:p>
          <a:p>
            <a:pPr indent="0" lvl="0" marL="0" rtl="0" algn="l">
              <a:spcBef>
                <a:spcPts val="0"/>
              </a:spcBef>
              <a:spcAft>
                <a:spcPts val="0"/>
              </a:spcAft>
              <a:buNone/>
            </a:pPr>
            <a:r>
              <a:rPr lang="en" sz="1800"/>
              <a:t>MCA VI Sem Morning</a:t>
            </a:r>
            <a:endParaRPr sz="1800"/>
          </a:p>
        </p:txBody>
      </p:sp>
      <p:sp>
        <p:nvSpPr>
          <p:cNvPr id="58" name="Google Shape;58;p13"/>
          <p:cNvSpPr txBox="1"/>
          <p:nvPr/>
        </p:nvSpPr>
        <p:spPr>
          <a:xfrm>
            <a:off x="6071025" y="3305325"/>
            <a:ext cx="2866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Submitted</a:t>
            </a:r>
            <a:r>
              <a:rPr lang="en" sz="1800"/>
              <a:t> To </a:t>
            </a:r>
            <a:endParaRPr sz="1800"/>
          </a:p>
          <a:p>
            <a:pPr indent="0" lvl="0" marL="0" rtl="0" algn="l">
              <a:spcBef>
                <a:spcPts val="0"/>
              </a:spcBef>
              <a:spcAft>
                <a:spcPts val="0"/>
              </a:spcAft>
              <a:buNone/>
            </a:pPr>
            <a:r>
              <a:rPr lang="en" sz="1800"/>
              <a:t>Mr. Mohinder Singh Negi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78828" y="0"/>
            <a:ext cx="898634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152400" y="152400"/>
            <a:ext cx="8542199"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41632" y="0"/>
            <a:ext cx="9060734"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0" y="169293"/>
            <a:ext cx="9144000" cy="48049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0" y="22644"/>
            <a:ext cx="9144000" cy="50982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a:blip r:embed="rId3">
            <a:alphaModFix/>
          </a:blip>
          <a:stretch>
            <a:fillRect/>
          </a:stretch>
        </p:blipFill>
        <p:spPr>
          <a:xfrm>
            <a:off x="270300" y="1086713"/>
            <a:ext cx="2228850" cy="2295525"/>
          </a:xfrm>
          <a:prstGeom prst="rect">
            <a:avLst/>
          </a:prstGeom>
          <a:noFill/>
          <a:ln>
            <a:noFill/>
          </a:ln>
        </p:spPr>
      </p:pic>
      <p:pic>
        <p:nvPicPr>
          <p:cNvPr id="147" name="Google Shape;147;p27"/>
          <p:cNvPicPr preferRelativeResize="0"/>
          <p:nvPr/>
        </p:nvPicPr>
        <p:blipFill>
          <a:blip r:embed="rId4">
            <a:alphaModFix/>
          </a:blip>
          <a:stretch>
            <a:fillRect/>
          </a:stretch>
        </p:blipFill>
        <p:spPr>
          <a:xfrm>
            <a:off x="2719000" y="945025"/>
            <a:ext cx="6340049" cy="2976085"/>
          </a:xfrm>
          <a:prstGeom prst="rect">
            <a:avLst/>
          </a:prstGeom>
          <a:noFill/>
          <a:ln>
            <a:noFill/>
          </a:ln>
        </p:spPr>
      </p:pic>
      <p:cxnSp>
        <p:nvCxnSpPr>
          <p:cNvPr id="148" name="Google Shape;148;p27"/>
          <p:cNvCxnSpPr/>
          <p:nvPr/>
        </p:nvCxnSpPr>
        <p:spPr>
          <a:xfrm flipH="1" rot="10800000">
            <a:off x="2634275" y="370950"/>
            <a:ext cx="47100" cy="440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395288" y="400050"/>
            <a:ext cx="8353425" cy="434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9"/>
          <p:cNvPicPr preferRelativeResize="0"/>
          <p:nvPr/>
        </p:nvPicPr>
        <p:blipFill>
          <a:blip r:embed="rId3">
            <a:alphaModFix/>
          </a:blip>
          <a:stretch>
            <a:fillRect/>
          </a:stretch>
        </p:blipFill>
        <p:spPr>
          <a:xfrm>
            <a:off x="1821300" y="0"/>
            <a:ext cx="4419600" cy="3409950"/>
          </a:xfrm>
          <a:prstGeom prst="rect">
            <a:avLst/>
          </a:prstGeom>
          <a:noFill/>
          <a:ln>
            <a:noFill/>
          </a:ln>
        </p:spPr>
      </p:pic>
      <p:pic>
        <p:nvPicPr>
          <p:cNvPr id="161" name="Google Shape;161;p29"/>
          <p:cNvPicPr preferRelativeResize="0"/>
          <p:nvPr/>
        </p:nvPicPr>
        <p:blipFill>
          <a:blip r:embed="rId4">
            <a:alphaModFix/>
          </a:blip>
          <a:stretch>
            <a:fillRect/>
          </a:stretch>
        </p:blipFill>
        <p:spPr>
          <a:xfrm>
            <a:off x="0" y="2226799"/>
            <a:ext cx="9144001" cy="29167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0"/>
          <p:cNvPicPr preferRelativeResize="0"/>
          <p:nvPr/>
        </p:nvPicPr>
        <p:blipFill>
          <a:blip r:embed="rId3">
            <a:alphaModFix/>
          </a:blip>
          <a:stretch>
            <a:fillRect/>
          </a:stretch>
        </p:blipFill>
        <p:spPr>
          <a:xfrm>
            <a:off x="0" y="489047"/>
            <a:ext cx="9143999" cy="30450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&amp; Quality Assurance</a:t>
            </a:r>
            <a:endParaRPr/>
          </a:p>
        </p:txBody>
      </p:sp>
      <p:sp>
        <p:nvSpPr>
          <p:cNvPr id="172" name="Google Shape;172;p31"/>
          <p:cNvSpPr txBox="1"/>
          <p:nvPr>
            <p:ph idx="1" type="body"/>
          </p:nvPr>
        </p:nvSpPr>
        <p:spPr>
          <a:xfrm>
            <a:off x="311700" y="1152475"/>
            <a:ext cx="8520600" cy="3670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 a Backend developer first we have all test cases in plain text that covers all the aspect how a user can interact with out exposed API, including valid and non-valid test cases. </a:t>
            </a:r>
            <a:endParaRPr/>
          </a:p>
          <a:p>
            <a:pPr indent="-342900" lvl="0" marL="457200" rtl="0" algn="l">
              <a:spcBef>
                <a:spcPts val="0"/>
              </a:spcBef>
              <a:spcAft>
                <a:spcPts val="0"/>
              </a:spcAft>
              <a:buSzPts val="1800"/>
              <a:buChar char="❏"/>
            </a:pPr>
            <a:r>
              <a:rPr lang="en"/>
              <a:t>Then test cases were written using JUnit testing library for automating testing procedure. </a:t>
            </a:r>
            <a:endParaRPr/>
          </a:p>
          <a:p>
            <a:pPr indent="-342900" lvl="0" marL="457200" rtl="0" algn="l">
              <a:spcBef>
                <a:spcPts val="0"/>
              </a:spcBef>
              <a:spcAft>
                <a:spcPts val="0"/>
              </a:spcAft>
              <a:buSzPts val="1800"/>
              <a:buChar char="❏"/>
            </a:pPr>
            <a:r>
              <a:rPr lang="en"/>
              <a:t>For Quality and Assurance testing our tech lead review our code and suggests any changes if required to make the code quality upto the mark. </a:t>
            </a:r>
            <a:endParaRPr/>
          </a:p>
          <a:p>
            <a:pPr indent="-342900" lvl="0" marL="457200" rtl="0" algn="l">
              <a:spcBef>
                <a:spcPts val="0"/>
              </a:spcBef>
              <a:spcAft>
                <a:spcPts val="0"/>
              </a:spcAft>
              <a:buSzPts val="1800"/>
              <a:buChar char="❏"/>
            </a:pPr>
            <a:r>
              <a:rPr lang="en"/>
              <a:t>Front-end team then manually does the Integration testing.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At the end we were able to successfully deliver the product with the required functional </a:t>
            </a:r>
            <a:r>
              <a:rPr lang="en"/>
              <a:t>requirements which has good quality code and design pattern within the stipulated time period.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429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Company Information	</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Hashedin By Deloitte</a:t>
            </a:r>
            <a:endParaRPr/>
          </a:p>
          <a:p>
            <a:pPr indent="0" lvl="0" marL="0" rtl="0" algn="l">
              <a:spcBef>
                <a:spcPts val="1200"/>
              </a:spcBef>
              <a:spcAft>
                <a:spcPts val="0"/>
              </a:spcAft>
              <a:buNone/>
            </a:pPr>
            <a:r>
              <a:rPr lang="en" sz="1600">
                <a:solidFill>
                  <a:schemeClr val="dk1"/>
                </a:solidFill>
                <a:highlight>
                  <a:srgbClr val="FFFFFF"/>
                </a:highlight>
                <a:latin typeface="Roboto"/>
                <a:ea typeface="Roboto"/>
                <a:cs typeface="Roboto"/>
                <a:sym typeface="Roboto"/>
              </a:rPr>
              <a:t>HashedIn by Deloitte is one of India's leading technology firms that is specialized in offering software modernization and product innovation solutions. </a:t>
            </a:r>
            <a:endParaRPr sz="16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600">
                <a:solidFill>
                  <a:schemeClr val="dk1"/>
                </a:solidFill>
                <a:highlight>
                  <a:srgbClr val="FFFFFF"/>
                </a:highlight>
                <a:latin typeface="Roboto"/>
                <a:ea typeface="Roboto"/>
                <a:cs typeface="Roboto"/>
                <a:sym typeface="Roboto"/>
              </a:rPr>
              <a:t>Stipend Paid</a:t>
            </a:r>
            <a:endParaRPr b="1" sz="16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chemeClr val="dk1"/>
                </a:solidFill>
                <a:highlight>
                  <a:srgbClr val="FFFFFF"/>
                </a:highlight>
                <a:latin typeface="Roboto"/>
                <a:ea typeface="Roboto"/>
                <a:cs typeface="Roboto"/>
                <a:sym typeface="Roboto"/>
              </a:rPr>
              <a:t>Stipend Paid by the company : 21200</a:t>
            </a:r>
            <a:endParaRPr sz="14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4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400">
                <a:solidFill>
                  <a:schemeClr val="dk1"/>
                </a:solidFill>
                <a:highlight>
                  <a:srgbClr val="FFFFFF"/>
                </a:highlight>
                <a:latin typeface="Roboto"/>
                <a:ea typeface="Roboto"/>
                <a:cs typeface="Roboto"/>
                <a:sym typeface="Roboto"/>
              </a:rPr>
              <a:t>Working Hours in the company</a:t>
            </a:r>
            <a:endParaRPr b="1" sz="14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400">
                <a:solidFill>
                  <a:schemeClr val="dk1"/>
                </a:solidFill>
                <a:highlight>
                  <a:srgbClr val="FFFFFF"/>
                </a:highlight>
                <a:latin typeface="Roboto"/>
                <a:ea typeface="Roboto"/>
                <a:cs typeface="Roboto"/>
                <a:sym typeface="Roboto"/>
              </a:rPr>
              <a:t>5 days a week </a:t>
            </a:r>
            <a:endParaRPr b="1" sz="14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b="1" lang="en" sz="1400">
                <a:solidFill>
                  <a:schemeClr val="dk1"/>
                </a:solidFill>
                <a:highlight>
                  <a:srgbClr val="FFFFFF"/>
                </a:highlight>
                <a:latin typeface="Roboto"/>
                <a:ea typeface="Roboto"/>
                <a:cs typeface="Roboto"/>
                <a:sym typeface="Roboto"/>
              </a:rPr>
              <a:t>8 hours a day</a:t>
            </a:r>
            <a:endParaRPr b="1" sz="1400">
              <a:solidFill>
                <a:schemeClr val="dk1"/>
              </a:solidFill>
              <a:highlight>
                <a:srgbClr val="FFFFFF"/>
              </a:highlight>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6121600" y="40800"/>
            <a:ext cx="2503675" cy="976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Methodology</a:t>
            </a:r>
            <a:endParaRPr/>
          </a:p>
        </p:txBody>
      </p:sp>
      <p:pic>
        <p:nvPicPr>
          <p:cNvPr id="178" name="Google Shape;178;p32"/>
          <p:cNvPicPr preferRelativeResize="0"/>
          <p:nvPr/>
        </p:nvPicPr>
        <p:blipFill>
          <a:blip r:embed="rId3">
            <a:alphaModFix/>
          </a:blip>
          <a:stretch>
            <a:fillRect/>
          </a:stretch>
        </p:blipFill>
        <p:spPr>
          <a:xfrm>
            <a:off x="1152525" y="1017725"/>
            <a:ext cx="6838950" cy="397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Plan	</a:t>
            </a:r>
            <a:endParaRPr/>
          </a:p>
        </p:txBody>
      </p:sp>
      <p:sp>
        <p:nvSpPr>
          <p:cNvPr id="184" name="Google Shape;184;p33"/>
          <p:cNvSpPr txBox="1"/>
          <p:nvPr>
            <p:ph idx="1" type="body"/>
          </p:nvPr>
        </p:nvSpPr>
        <p:spPr>
          <a:xfrm>
            <a:off x="311700" y="1152475"/>
            <a:ext cx="8520600" cy="372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Expansion of extension availability to other browsers (Firefox, Edge etc.).</a:t>
            </a:r>
            <a:endParaRPr/>
          </a:p>
          <a:p>
            <a:pPr indent="-342900" lvl="0" marL="457200" rtl="0" algn="l">
              <a:spcBef>
                <a:spcPts val="0"/>
              </a:spcBef>
              <a:spcAft>
                <a:spcPts val="0"/>
              </a:spcAft>
              <a:buSzPts val="1800"/>
              <a:buChar char="❏"/>
            </a:pPr>
            <a:r>
              <a:rPr lang="en"/>
              <a:t>Users be able to save Images and Videos snippets. </a:t>
            </a:r>
            <a:endParaRPr/>
          </a:p>
          <a:p>
            <a:pPr indent="-342900" lvl="0" marL="457200" rtl="0" algn="l">
              <a:spcBef>
                <a:spcPts val="0"/>
              </a:spcBef>
              <a:spcAft>
                <a:spcPts val="0"/>
              </a:spcAft>
              <a:buSzPts val="1800"/>
              <a:buChar char="❏"/>
            </a:pPr>
            <a:r>
              <a:rPr lang="en"/>
              <a:t>We are planning to incorporate AI/ML for suggesting articles based on the saved contents. </a:t>
            </a:r>
            <a:endParaRPr/>
          </a:p>
          <a:p>
            <a:pPr indent="-342900" lvl="0" marL="457200" rtl="0" algn="l">
              <a:spcBef>
                <a:spcPts val="0"/>
              </a:spcBef>
              <a:spcAft>
                <a:spcPts val="0"/>
              </a:spcAft>
              <a:buSzPts val="1800"/>
              <a:buChar char="❏"/>
            </a:pPr>
            <a:r>
              <a:rPr lang="en"/>
              <a:t>Collaboration, two or more users can manage highlights at a single place. </a:t>
            </a:r>
            <a:endParaRPr/>
          </a:p>
          <a:p>
            <a:pPr indent="-342900" lvl="0" marL="457200" rtl="0" algn="l">
              <a:spcBef>
                <a:spcPts val="0"/>
              </a:spcBef>
              <a:spcAft>
                <a:spcPts val="0"/>
              </a:spcAft>
              <a:buSzPts val="1800"/>
              <a:buChar char="❏"/>
            </a:pPr>
            <a:r>
              <a:rPr lang="en"/>
              <a:t>Planning</a:t>
            </a:r>
            <a:r>
              <a:rPr lang="en"/>
              <a:t> to incorporate a download feature where users can download a single pdf file, csv or docx for selected highlights.</a:t>
            </a:r>
            <a:endParaRPr/>
          </a:p>
          <a:p>
            <a:pPr indent="-342900" lvl="0" marL="457200" rtl="0" algn="l">
              <a:spcBef>
                <a:spcPts val="0"/>
              </a:spcBef>
              <a:spcAft>
                <a:spcPts val="0"/>
              </a:spcAft>
              <a:buSzPts val="1800"/>
              <a:buChar char="❏"/>
            </a:pPr>
            <a:r>
              <a:rPr lang="en"/>
              <a:t>Planning to make a mobile application so that users can view see and manage their saved contents directly through the mobile application.</a:t>
            </a:r>
            <a:endParaRPr/>
          </a:p>
          <a:p>
            <a:pPr indent="-342900" lvl="0" marL="457200" rtl="0" algn="l">
              <a:spcBef>
                <a:spcPts val="0"/>
              </a:spcBef>
              <a:spcAft>
                <a:spcPts val="0"/>
              </a:spcAft>
              <a:buSzPts val="1800"/>
              <a:buChar char="❏"/>
            </a:pPr>
            <a:r>
              <a:rPr lang="en"/>
              <a:t>We will first focus on Students as our Users and then we gradually focus on working professionals.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0" name="Google Shape;190;p34"/>
          <p:cNvSpPr txBox="1"/>
          <p:nvPr>
            <p:ph idx="1" type="body"/>
          </p:nvPr>
        </p:nvSpPr>
        <p:spPr>
          <a:xfrm>
            <a:off x="311700" y="927525"/>
            <a:ext cx="8520600" cy="4334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Spring Boot</a:t>
            </a:r>
            <a:endParaRPr/>
          </a:p>
          <a:p>
            <a:pPr indent="-317500" lvl="1" marL="914400" rtl="0" algn="l">
              <a:spcBef>
                <a:spcPts val="0"/>
              </a:spcBef>
              <a:spcAft>
                <a:spcPts val="0"/>
              </a:spcAft>
              <a:buSzPts val="1400"/>
              <a:buChar char="❏"/>
            </a:pPr>
            <a:r>
              <a:rPr lang="en"/>
              <a:t>Documentation : </a:t>
            </a:r>
            <a:r>
              <a:rPr lang="en" u="sng">
                <a:solidFill>
                  <a:schemeClr val="hlink"/>
                </a:solidFill>
                <a:hlinkClick r:id="rId3"/>
              </a:rPr>
              <a:t>https://spring.io/projects/spring-boot</a:t>
            </a:r>
            <a:endParaRPr/>
          </a:p>
          <a:p>
            <a:pPr indent="-317500" lvl="1" marL="914400" rtl="0" algn="l">
              <a:spcBef>
                <a:spcPts val="0"/>
              </a:spcBef>
              <a:spcAft>
                <a:spcPts val="0"/>
              </a:spcAft>
              <a:buSzPts val="1400"/>
              <a:buChar char="❏"/>
            </a:pPr>
            <a:r>
              <a:rPr lang="en"/>
              <a:t>Spring core : </a:t>
            </a:r>
            <a:r>
              <a:rPr b="1" lang="en"/>
              <a:t>Selenium Express</a:t>
            </a:r>
            <a:r>
              <a:rPr lang="en"/>
              <a:t> YouTube Channel.</a:t>
            </a:r>
            <a:endParaRPr/>
          </a:p>
          <a:p>
            <a:pPr indent="-317500" lvl="1" marL="914400" rtl="0" algn="l">
              <a:spcBef>
                <a:spcPts val="0"/>
              </a:spcBef>
              <a:spcAft>
                <a:spcPts val="0"/>
              </a:spcAft>
              <a:buSzPts val="1400"/>
              <a:buChar char="❏"/>
            </a:pPr>
            <a:r>
              <a:rPr lang="en"/>
              <a:t>Youtube channel : Java Brains Spring Boot for Begineers.</a:t>
            </a:r>
            <a:endParaRPr/>
          </a:p>
          <a:p>
            <a:pPr indent="-317500" lvl="1" marL="914400" rtl="0" algn="l">
              <a:spcBef>
                <a:spcPts val="0"/>
              </a:spcBef>
              <a:spcAft>
                <a:spcPts val="0"/>
              </a:spcAft>
              <a:buSzPts val="1400"/>
              <a:buChar char="❏"/>
            </a:pPr>
            <a:r>
              <a:rPr lang="en"/>
              <a:t>Thorben Tutorials JPA  : </a:t>
            </a:r>
            <a:r>
              <a:rPr lang="en" u="sng">
                <a:solidFill>
                  <a:schemeClr val="hlink"/>
                </a:solidFill>
                <a:hlinkClick r:id="rId4"/>
              </a:rPr>
              <a:t>https://thorben-janssen.com/</a:t>
            </a:r>
            <a:r>
              <a:rPr lang="en"/>
              <a:t>   </a:t>
            </a:r>
            <a:r>
              <a:rPr lang="en" u="sng">
                <a:solidFill>
                  <a:schemeClr val="hlink"/>
                </a:solidFill>
                <a:hlinkClick r:id="rId5"/>
              </a:rPr>
              <a:t>https://vladmihalcea.com/trainings/high-performance-java-persistence/</a:t>
            </a:r>
            <a:endParaRPr/>
          </a:p>
          <a:p>
            <a:pPr indent="-342900" lvl="0" marL="457200" rtl="0" algn="l">
              <a:spcBef>
                <a:spcPts val="0"/>
              </a:spcBef>
              <a:spcAft>
                <a:spcPts val="0"/>
              </a:spcAft>
              <a:buSzPts val="1800"/>
              <a:buChar char="❏"/>
            </a:pPr>
            <a:r>
              <a:rPr lang="en"/>
              <a:t>Gitlab</a:t>
            </a:r>
            <a:endParaRPr/>
          </a:p>
          <a:p>
            <a:pPr indent="-317500" lvl="1" marL="914400" rtl="0" algn="l">
              <a:spcBef>
                <a:spcPts val="0"/>
              </a:spcBef>
              <a:spcAft>
                <a:spcPts val="0"/>
              </a:spcAft>
              <a:buSzPts val="1400"/>
              <a:buChar char="❏"/>
            </a:pPr>
            <a:r>
              <a:rPr lang="en"/>
              <a:t>Gitlab Basics : </a:t>
            </a:r>
            <a:r>
              <a:rPr lang="en" u="sng">
                <a:solidFill>
                  <a:schemeClr val="hlink"/>
                </a:solidFill>
                <a:hlinkClick r:id="rId6"/>
              </a:rPr>
              <a:t>https://docs.gitlab.com/ee/gitlab-basics/</a:t>
            </a:r>
            <a:endParaRPr/>
          </a:p>
          <a:p>
            <a:pPr indent="-342900" lvl="0" marL="457200" rtl="0" algn="l">
              <a:spcBef>
                <a:spcPts val="0"/>
              </a:spcBef>
              <a:spcAft>
                <a:spcPts val="0"/>
              </a:spcAft>
              <a:buSzPts val="1800"/>
              <a:buChar char="❏"/>
            </a:pPr>
            <a:r>
              <a:rPr lang="en"/>
              <a:t>Security</a:t>
            </a:r>
            <a:endParaRPr/>
          </a:p>
          <a:p>
            <a:pPr indent="-317500" lvl="1" marL="914400" rtl="0" algn="l">
              <a:spcBef>
                <a:spcPts val="0"/>
              </a:spcBef>
              <a:spcAft>
                <a:spcPts val="0"/>
              </a:spcAft>
              <a:buSzPts val="1400"/>
              <a:buChar char="❏"/>
            </a:pPr>
            <a:r>
              <a:rPr lang="en"/>
              <a:t>Real world cryptography </a:t>
            </a:r>
            <a:endParaRPr/>
          </a:p>
          <a:p>
            <a:pPr indent="-317500" lvl="1" marL="914400" rtl="0" algn="l">
              <a:spcBef>
                <a:spcPts val="0"/>
              </a:spcBef>
              <a:spcAft>
                <a:spcPts val="0"/>
              </a:spcAft>
              <a:buSzPts val="1400"/>
              <a:buChar char="❏"/>
            </a:pPr>
            <a:r>
              <a:rPr lang="en"/>
              <a:t>Java Brains YouTube Channel</a:t>
            </a:r>
            <a:endParaRPr/>
          </a:p>
          <a:p>
            <a:pPr indent="-342900" lvl="0" marL="457200" rtl="0" algn="l">
              <a:spcBef>
                <a:spcPts val="0"/>
              </a:spcBef>
              <a:spcAft>
                <a:spcPts val="0"/>
              </a:spcAft>
              <a:buSzPts val="1800"/>
              <a:buChar char="❏"/>
            </a:pPr>
            <a:r>
              <a:rPr lang="en"/>
              <a:t>Extension</a:t>
            </a:r>
            <a:endParaRPr/>
          </a:p>
          <a:p>
            <a:pPr indent="-317500" lvl="1" marL="914400" rtl="0" algn="l">
              <a:spcBef>
                <a:spcPts val="0"/>
              </a:spcBef>
              <a:spcAft>
                <a:spcPts val="0"/>
              </a:spcAft>
              <a:buSzPts val="1400"/>
              <a:buChar char="❏"/>
            </a:pPr>
            <a:r>
              <a:rPr lang="en"/>
              <a:t>Rages and Selection : </a:t>
            </a:r>
            <a:r>
              <a:rPr lang="en" u="sng">
                <a:solidFill>
                  <a:schemeClr val="hlink"/>
                </a:solidFill>
                <a:hlinkClick r:id="rId7"/>
              </a:rPr>
              <a:t>https://javascript.info/selection-range</a:t>
            </a:r>
            <a:endParaRPr/>
          </a:p>
          <a:p>
            <a:pPr indent="0" lvl="0" marL="0" rtl="0" algn="l">
              <a:spcBef>
                <a:spcPts val="1200"/>
              </a:spcBef>
              <a:spcAft>
                <a:spcPts val="0"/>
              </a:spcAft>
              <a:buNone/>
            </a:pPr>
            <a:r>
              <a:rPr lang="en"/>
              <a:t>Video Demo Link</a:t>
            </a:r>
            <a:endParaRPr/>
          </a:p>
          <a:p>
            <a:pPr indent="0" lvl="0" marL="0" rtl="0" algn="l">
              <a:spcBef>
                <a:spcPts val="1200"/>
              </a:spcBef>
              <a:spcAft>
                <a:spcPts val="1200"/>
              </a:spcAft>
              <a:buNone/>
            </a:pPr>
            <a:r>
              <a:rPr lang="en" u="sng">
                <a:solidFill>
                  <a:schemeClr val="hlink"/>
                </a:solidFill>
                <a:hlinkClick r:id="rId8"/>
              </a:rPr>
              <a:t>https://drive.google.com/drive/folders/13nO1nPNy3k-RcrDWa6igZhA1cDxaeMFh?usp=sharing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Mutual Fund Portfolio Analyzer</a:t>
            </a:r>
            <a:endParaRPr/>
          </a:p>
        </p:txBody>
      </p:sp>
      <p:sp>
        <p:nvSpPr>
          <p:cNvPr id="196" name="Google Shape;196;p35"/>
          <p:cNvSpPr txBox="1"/>
          <p:nvPr>
            <p:ph idx="1" type="body"/>
          </p:nvPr>
        </p:nvSpPr>
        <p:spPr>
          <a:xfrm>
            <a:off x="311700" y="1152475"/>
            <a:ext cx="8520600" cy="380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Mutual Fund Portfolio Analyzer is one of its kind easy to use online platform </a:t>
            </a:r>
            <a:r>
              <a:rPr lang="en"/>
              <a:t>where a person/investor can easily compare various mutual funds present in his/her portfolio in order to diversify risk. </a:t>
            </a:r>
            <a:endParaRPr/>
          </a:p>
          <a:p>
            <a:pPr indent="-342900" lvl="0" marL="457200" rtl="0" algn="l">
              <a:spcBef>
                <a:spcPts val="0"/>
              </a:spcBef>
              <a:spcAft>
                <a:spcPts val="0"/>
              </a:spcAft>
              <a:buSzPts val="1800"/>
              <a:buChar char="❏"/>
            </a:pPr>
            <a:r>
              <a:rPr lang="en"/>
              <a:t>It is a web-application that provides the following two main features</a:t>
            </a:r>
            <a:endParaRPr/>
          </a:p>
          <a:p>
            <a:pPr indent="-317500" lvl="1" marL="914400" rtl="0" algn="l">
              <a:spcBef>
                <a:spcPts val="0"/>
              </a:spcBef>
              <a:spcAft>
                <a:spcPts val="0"/>
              </a:spcAft>
              <a:buSzPts val="1400"/>
              <a:buChar char="❏"/>
            </a:pPr>
            <a:r>
              <a:rPr lang="en"/>
              <a:t>Change Over time : An investor can see how a mutual fund changed over time and thus can know how it portfolio would be affected by that change.  </a:t>
            </a:r>
            <a:endParaRPr/>
          </a:p>
          <a:p>
            <a:pPr indent="-317500" lvl="1" marL="914400" rtl="0" algn="l">
              <a:spcBef>
                <a:spcPts val="0"/>
              </a:spcBef>
              <a:spcAft>
                <a:spcPts val="0"/>
              </a:spcAft>
              <a:buSzPts val="1400"/>
              <a:buChar char="❏"/>
            </a:pPr>
            <a:r>
              <a:rPr lang="en"/>
              <a:t>Overlap : An investor can see how a mutual overlaps with another selected mutual fund. Since it would be useless to but a mutual fund which overlaps a lot with other mutual funds that they have in their portfolio. </a:t>
            </a:r>
            <a:endParaRPr/>
          </a:p>
          <a:p>
            <a:pPr indent="0" lvl="0" marL="0" rtl="0" algn="l">
              <a:spcBef>
                <a:spcPts val="1200"/>
              </a:spcBef>
              <a:spcAft>
                <a:spcPts val="1200"/>
              </a:spcAft>
              <a:buNone/>
            </a:pPr>
            <a:r>
              <a:rPr lang="en"/>
              <a:t>So in summary, We are designing a tool to diversify risk of an investor by providing them with various visual easy to use tools.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Usefulness of the Project</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Users can see how a mutual fund changed over time with in few clicks in few seconds. </a:t>
            </a:r>
            <a:endParaRPr/>
          </a:p>
          <a:p>
            <a:pPr indent="-342900" lvl="0" marL="457200" rtl="0" algn="l">
              <a:spcBef>
                <a:spcPts val="0"/>
              </a:spcBef>
              <a:spcAft>
                <a:spcPts val="0"/>
              </a:spcAft>
              <a:buSzPts val="1800"/>
              <a:buChar char="❏"/>
            </a:pPr>
            <a:r>
              <a:rPr lang="en"/>
              <a:t>No need to compare them manually which can take upto a week manually. </a:t>
            </a:r>
            <a:endParaRPr/>
          </a:p>
          <a:p>
            <a:pPr indent="-342900" lvl="0" marL="457200" rtl="0" algn="l">
              <a:spcBef>
                <a:spcPts val="0"/>
              </a:spcBef>
              <a:spcAft>
                <a:spcPts val="0"/>
              </a:spcAft>
              <a:buSzPts val="1800"/>
              <a:buChar char="❏"/>
            </a:pPr>
            <a:r>
              <a:rPr lang="en"/>
              <a:t>Users can see how a mutual fund overlaps with another mutual fund, so that users can select a appropriate mutual fund to diversify their risk. </a:t>
            </a:r>
            <a:endParaRPr/>
          </a:p>
          <a:p>
            <a:pPr indent="-342900" lvl="0" marL="457200" rtl="0" algn="l">
              <a:spcBef>
                <a:spcPts val="0"/>
              </a:spcBef>
              <a:spcAft>
                <a:spcPts val="0"/>
              </a:spcAft>
              <a:buSzPts val="1800"/>
              <a:buChar char="❏"/>
            </a:pPr>
            <a:r>
              <a:rPr lang="en"/>
              <a:t>No need to learn any technology tool to derive information from the excel data to learn about their portfolio. </a:t>
            </a:r>
            <a:endParaRPr/>
          </a:p>
          <a:p>
            <a:pPr indent="-342900" lvl="0" marL="457200" rtl="0" algn="l">
              <a:spcBef>
                <a:spcPts val="0"/>
              </a:spcBef>
              <a:spcAft>
                <a:spcPts val="0"/>
              </a:spcAft>
              <a:buSzPts val="1800"/>
              <a:buChar char="❏"/>
            </a:pPr>
            <a:r>
              <a:rPr lang="en"/>
              <a:t>No need to remember </a:t>
            </a:r>
            <a:r>
              <a:rPr lang="en"/>
              <a:t>different websites corresponding to different Mutual Fund Houses in order to download their excel report every month.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208" name="Google Shape;208;p37"/>
          <p:cNvPicPr preferRelativeResize="0"/>
          <p:nvPr/>
        </p:nvPicPr>
        <p:blipFill>
          <a:blip r:embed="rId3">
            <a:alphaModFix/>
          </a:blip>
          <a:stretch>
            <a:fillRect/>
          </a:stretch>
        </p:blipFill>
        <p:spPr>
          <a:xfrm>
            <a:off x="534025" y="927525"/>
            <a:ext cx="7954150" cy="4215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Stack</a:t>
            </a:r>
            <a:endParaRPr/>
          </a:p>
        </p:txBody>
      </p:sp>
      <p:sp>
        <p:nvSpPr>
          <p:cNvPr id="214" name="Google Shape;214;p38"/>
          <p:cNvSpPr txBox="1"/>
          <p:nvPr>
            <p:ph idx="1" type="body"/>
          </p:nvPr>
        </p:nvSpPr>
        <p:spPr>
          <a:xfrm>
            <a:off x="311700" y="1152475"/>
            <a:ext cx="8520600" cy="368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Database</a:t>
            </a:r>
            <a:endParaRPr/>
          </a:p>
          <a:p>
            <a:pPr indent="-317500" lvl="1" marL="914400" rtl="0" algn="l">
              <a:spcBef>
                <a:spcPts val="0"/>
              </a:spcBef>
              <a:spcAft>
                <a:spcPts val="0"/>
              </a:spcAft>
              <a:buSzPts val="1400"/>
              <a:buChar char="❏"/>
            </a:pPr>
            <a:r>
              <a:rPr lang="en"/>
              <a:t>Postgres</a:t>
            </a:r>
            <a:endParaRPr/>
          </a:p>
          <a:p>
            <a:pPr indent="-342900" lvl="0" marL="457200" rtl="0" algn="l">
              <a:spcBef>
                <a:spcPts val="0"/>
              </a:spcBef>
              <a:spcAft>
                <a:spcPts val="0"/>
              </a:spcAft>
              <a:buSzPts val="1800"/>
              <a:buChar char="❏"/>
            </a:pPr>
            <a:r>
              <a:rPr lang="en"/>
              <a:t>Back-end</a:t>
            </a:r>
            <a:endParaRPr/>
          </a:p>
          <a:p>
            <a:pPr indent="-317500" lvl="1" marL="914400" rtl="0" algn="l">
              <a:spcBef>
                <a:spcPts val="0"/>
              </a:spcBef>
              <a:spcAft>
                <a:spcPts val="0"/>
              </a:spcAft>
              <a:buSzPts val="1400"/>
              <a:buChar char="❏"/>
            </a:pPr>
            <a:r>
              <a:rPr lang="en"/>
              <a:t>Spring Boot : Business Logic is handled via Spring Boot Application. APIs are exposed to Front-end. </a:t>
            </a:r>
            <a:endParaRPr/>
          </a:p>
          <a:p>
            <a:pPr indent="-317500" lvl="1" marL="914400" rtl="0" algn="l">
              <a:spcBef>
                <a:spcPts val="0"/>
              </a:spcBef>
              <a:spcAft>
                <a:spcPts val="0"/>
              </a:spcAft>
              <a:buSzPts val="1400"/>
              <a:buChar char="❏"/>
            </a:pPr>
            <a:r>
              <a:rPr lang="en"/>
              <a:t>Mulesoft : Mulesoft is a data </a:t>
            </a:r>
            <a:r>
              <a:rPr lang="en"/>
              <a:t>integration</a:t>
            </a:r>
            <a:r>
              <a:rPr lang="en"/>
              <a:t> platform build to connect a variety of data sources and applications and </a:t>
            </a:r>
            <a:r>
              <a:rPr lang="en"/>
              <a:t>perform</a:t>
            </a:r>
            <a:r>
              <a:rPr lang="en"/>
              <a:t> various ETL processes. It is most popular for its API LED </a:t>
            </a:r>
            <a:r>
              <a:rPr lang="en"/>
              <a:t>approach</a:t>
            </a:r>
            <a:r>
              <a:rPr lang="en"/>
              <a:t>. </a:t>
            </a:r>
            <a:endParaRPr/>
          </a:p>
          <a:p>
            <a:pPr indent="-317500" lvl="2" marL="1371600" rtl="0" algn="l">
              <a:spcBef>
                <a:spcPts val="0"/>
              </a:spcBef>
              <a:spcAft>
                <a:spcPts val="0"/>
              </a:spcAft>
              <a:buSzPts val="1400"/>
              <a:buChar char="❏"/>
            </a:pPr>
            <a:r>
              <a:rPr lang="en"/>
              <a:t>Here mulesoft is basically responsible for reading data from different kind of excel sheets and converting them to a normalized format so that they can be saved to the database using the exposed API by Spring Boot. </a:t>
            </a:r>
            <a:endParaRPr/>
          </a:p>
          <a:p>
            <a:pPr indent="-342900" lvl="0" marL="457200" rtl="0" algn="l">
              <a:spcBef>
                <a:spcPts val="0"/>
              </a:spcBef>
              <a:spcAft>
                <a:spcPts val="0"/>
              </a:spcAft>
              <a:buSzPts val="1800"/>
              <a:buChar char="❏"/>
            </a:pPr>
            <a:r>
              <a:rPr lang="en"/>
              <a:t>Front-End</a:t>
            </a:r>
            <a:endParaRPr/>
          </a:p>
          <a:p>
            <a:pPr indent="-317500" lvl="1" marL="914400" rtl="0" algn="l">
              <a:spcBef>
                <a:spcPts val="0"/>
              </a:spcBef>
              <a:spcAft>
                <a:spcPts val="0"/>
              </a:spcAft>
              <a:buSzPts val="1400"/>
              <a:buChar char="❏"/>
            </a:pPr>
            <a:r>
              <a:rPr lang="en"/>
              <a:t>React-web application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Languages Used</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As a backend developer we have to build a pipeline that can be extract, transform and load data from excel sheets to the database using Mulesoft. Whereas Business logic should be handled by the Spring Boot Application. </a:t>
            </a:r>
            <a:endParaRPr/>
          </a:p>
          <a:p>
            <a:pPr indent="-342900" lvl="0" marL="457200" rtl="0" algn="l">
              <a:spcBef>
                <a:spcPts val="1200"/>
              </a:spcBef>
              <a:spcAft>
                <a:spcPts val="0"/>
              </a:spcAft>
              <a:buSzPts val="1800"/>
              <a:buChar char="❏"/>
            </a:pPr>
            <a:r>
              <a:rPr lang="en"/>
              <a:t>Dataweave </a:t>
            </a:r>
            <a:endParaRPr/>
          </a:p>
          <a:p>
            <a:pPr indent="-317500" lvl="1" marL="914400" rtl="0" algn="l">
              <a:spcBef>
                <a:spcPts val="0"/>
              </a:spcBef>
              <a:spcAft>
                <a:spcPts val="0"/>
              </a:spcAft>
              <a:buSzPts val="1400"/>
              <a:buChar char="❏"/>
            </a:pPr>
            <a:r>
              <a:rPr lang="en"/>
              <a:t>Dataweave language is used in mulesoft for </a:t>
            </a:r>
            <a:r>
              <a:rPr lang="en"/>
              <a:t>writing transformation logic. It is an immutable, math expression like language. </a:t>
            </a:r>
            <a:endParaRPr/>
          </a:p>
          <a:p>
            <a:pPr indent="-317500" lvl="1" marL="914400" rtl="0" algn="l">
              <a:spcBef>
                <a:spcPts val="0"/>
              </a:spcBef>
              <a:spcAft>
                <a:spcPts val="0"/>
              </a:spcAft>
              <a:buSzPts val="1400"/>
              <a:buChar char="❏"/>
            </a:pPr>
            <a:r>
              <a:rPr lang="en"/>
              <a:t>GUI - Mulesoft Graphical user interface for implementing logic of data flow directly from the GUI components. </a:t>
            </a:r>
            <a:endParaRPr/>
          </a:p>
          <a:p>
            <a:pPr indent="-342900" lvl="0" marL="457200" rtl="0" algn="l">
              <a:spcBef>
                <a:spcPts val="0"/>
              </a:spcBef>
              <a:spcAft>
                <a:spcPts val="0"/>
              </a:spcAft>
              <a:buSzPts val="1800"/>
              <a:buChar char="❏"/>
            </a:pPr>
            <a:r>
              <a:rPr lang="en"/>
              <a:t>Spring Boot</a:t>
            </a:r>
            <a:endParaRPr/>
          </a:p>
          <a:p>
            <a:pPr indent="-317500" lvl="1" marL="914400" rtl="0" algn="l">
              <a:spcBef>
                <a:spcPts val="0"/>
              </a:spcBef>
              <a:spcAft>
                <a:spcPts val="0"/>
              </a:spcAft>
              <a:buSzPts val="1400"/>
              <a:buChar char="❏"/>
            </a:pPr>
            <a:r>
              <a:rPr lang="en"/>
              <a:t>Application Business logic is handled in Spring Boot Java Application. APIs are exposed to the front-end part of the application. </a:t>
            </a:r>
            <a:endParaRPr/>
          </a:p>
          <a:p>
            <a:pPr indent="-342900" lvl="0" marL="457200" rtl="0" algn="l">
              <a:spcBef>
                <a:spcPts val="0"/>
              </a:spcBef>
              <a:spcAft>
                <a:spcPts val="0"/>
              </a:spcAft>
              <a:buSzPts val="1800"/>
              <a:buChar char="❏"/>
            </a:pPr>
            <a:r>
              <a:rPr lang="en"/>
              <a:t>Front-end</a:t>
            </a:r>
            <a:endParaRPr/>
          </a:p>
          <a:p>
            <a:pPr indent="-317500" lvl="1" marL="914400" rtl="0" algn="l">
              <a:spcBef>
                <a:spcPts val="0"/>
              </a:spcBef>
              <a:spcAft>
                <a:spcPts val="0"/>
              </a:spcAft>
              <a:buSzPts val="1400"/>
              <a:buChar char="❏"/>
            </a:pPr>
            <a:r>
              <a:rPr lang="en"/>
              <a:t>React Web Application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0"/>
          <p:cNvPicPr preferRelativeResize="0"/>
          <p:nvPr/>
        </p:nvPicPr>
        <p:blipFill>
          <a:blip r:embed="rId3">
            <a:alphaModFix/>
          </a:blip>
          <a:stretch>
            <a:fillRect/>
          </a:stretch>
        </p:blipFill>
        <p:spPr>
          <a:xfrm>
            <a:off x="152400" y="152400"/>
            <a:ext cx="8748891"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41"/>
          <p:cNvPicPr preferRelativeResize="0"/>
          <p:nvPr/>
        </p:nvPicPr>
        <p:blipFill>
          <a:blip r:embed="rId3">
            <a:alphaModFix/>
          </a:blip>
          <a:stretch>
            <a:fillRect/>
          </a:stretch>
        </p:blipFill>
        <p:spPr>
          <a:xfrm>
            <a:off x="152400" y="152400"/>
            <a:ext cx="8748891"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Journey So Far.	</a:t>
            </a:r>
            <a:endParaRPr/>
          </a:p>
        </p:txBody>
      </p:sp>
      <p:sp>
        <p:nvSpPr>
          <p:cNvPr id="71" name="Google Shape;71;p15"/>
          <p:cNvSpPr txBox="1"/>
          <p:nvPr>
            <p:ph idx="1" type="body"/>
          </p:nvPr>
        </p:nvSpPr>
        <p:spPr>
          <a:xfrm>
            <a:off x="311700" y="1152475"/>
            <a:ext cx="8520600" cy="3856200"/>
          </a:xfrm>
          <a:prstGeom prst="rect">
            <a:avLst/>
          </a:prstGeom>
        </p:spPr>
        <p:txBody>
          <a:bodyPr anchorCtr="0" anchor="t" bIns="91425" lIns="91425" spcFirstLastPara="1" rIns="91425" wrap="square" tIns="91425">
            <a:normAutofit fontScale="55000" lnSpcReduction="10000"/>
          </a:bodyPr>
          <a:lstStyle/>
          <a:p>
            <a:pPr indent="-317724" lvl="0" marL="457200" rtl="0" algn="l">
              <a:spcBef>
                <a:spcPts val="0"/>
              </a:spcBef>
              <a:spcAft>
                <a:spcPts val="0"/>
              </a:spcAft>
              <a:buSzPct val="100000"/>
              <a:buChar char="❏"/>
            </a:pPr>
            <a:r>
              <a:rPr lang="en" sz="2551"/>
              <a:t>Hashedin University : HU is a 2 month intense bootcamp training program for newly recruited engineers to transform them into industry-ready leaders. Started from Feb 1 2021 to Apr-5.</a:t>
            </a:r>
            <a:endParaRPr sz="2551"/>
          </a:p>
          <a:p>
            <a:pPr indent="0" lvl="0" marL="457200" rtl="0" algn="l">
              <a:spcBef>
                <a:spcPts val="1200"/>
              </a:spcBef>
              <a:spcAft>
                <a:spcPts val="0"/>
              </a:spcAft>
              <a:buNone/>
            </a:pPr>
            <a:r>
              <a:rPr lang="en" sz="2488"/>
              <a:t>Technician</a:t>
            </a:r>
            <a:r>
              <a:rPr lang="en" sz="2488"/>
              <a:t> Courses learnt during HU </a:t>
            </a:r>
            <a:endParaRPr sz="2488"/>
          </a:p>
          <a:p>
            <a:pPr indent="-310750" lvl="1" marL="914400" rtl="0" algn="l">
              <a:spcBef>
                <a:spcPts val="1200"/>
              </a:spcBef>
              <a:spcAft>
                <a:spcPts val="0"/>
              </a:spcAft>
              <a:buSzPct val="100000"/>
              <a:buChar char="❏"/>
            </a:pPr>
            <a:r>
              <a:rPr lang="en" sz="2352"/>
              <a:t>HTML, CSS, Git</a:t>
            </a:r>
            <a:endParaRPr sz="2352"/>
          </a:p>
          <a:p>
            <a:pPr indent="-310750" lvl="1" marL="914400" rtl="0" algn="l">
              <a:spcBef>
                <a:spcPts val="0"/>
              </a:spcBef>
              <a:spcAft>
                <a:spcPts val="0"/>
              </a:spcAft>
              <a:buSzPct val="100000"/>
              <a:buChar char="❏"/>
            </a:pPr>
            <a:r>
              <a:rPr lang="en" sz="2352"/>
              <a:t>Typescript</a:t>
            </a:r>
            <a:endParaRPr sz="2352"/>
          </a:p>
          <a:p>
            <a:pPr indent="-310750" lvl="1" marL="914400" rtl="0" algn="l">
              <a:spcBef>
                <a:spcPts val="0"/>
              </a:spcBef>
              <a:spcAft>
                <a:spcPts val="0"/>
              </a:spcAft>
              <a:buSzPct val="100000"/>
              <a:buChar char="❏"/>
            </a:pPr>
            <a:r>
              <a:rPr lang="en" sz="2352"/>
              <a:t>React</a:t>
            </a:r>
            <a:endParaRPr sz="2352"/>
          </a:p>
          <a:p>
            <a:pPr indent="-310750" lvl="1" marL="914400" rtl="0" algn="l">
              <a:spcBef>
                <a:spcPts val="0"/>
              </a:spcBef>
              <a:spcAft>
                <a:spcPts val="0"/>
              </a:spcAft>
              <a:buSzPct val="100000"/>
              <a:buChar char="❏"/>
            </a:pPr>
            <a:r>
              <a:rPr lang="en" sz="2352"/>
              <a:t>Java Spring Boot</a:t>
            </a:r>
            <a:endParaRPr sz="2352"/>
          </a:p>
          <a:p>
            <a:pPr indent="-298050" lvl="1" marL="914400" rtl="0" algn="l">
              <a:spcBef>
                <a:spcPts val="0"/>
              </a:spcBef>
              <a:spcAft>
                <a:spcPts val="0"/>
              </a:spcAft>
              <a:buSzPct val="84540"/>
              <a:buChar char="❏"/>
            </a:pPr>
            <a:r>
              <a:rPr lang="en" sz="2352"/>
              <a:t>Python Django  </a:t>
            </a:r>
            <a:r>
              <a:rPr lang="en" sz="1988"/>
              <a:t> </a:t>
            </a:r>
            <a:endParaRPr sz="1988"/>
          </a:p>
          <a:p>
            <a:pPr indent="0" lvl="0" marL="0" rtl="0" algn="l">
              <a:spcBef>
                <a:spcPts val="1200"/>
              </a:spcBef>
              <a:spcAft>
                <a:spcPts val="0"/>
              </a:spcAft>
              <a:buNone/>
            </a:pPr>
            <a:r>
              <a:rPr lang="en"/>
              <a:t>	</a:t>
            </a:r>
            <a:r>
              <a:rPr lang="en" sz="2350"/>
              <a:t>Project Assigned after going through five tracks listed above.</a:t>
            </a:r>
            <a:r>
              <a:rPr lang="en" sz="2120"/>
              <a:t> </a:t>
            </a:r>
            <a:endParaRPr sz="1720"/>
          </a:p>
          <a:p>
            <a:pPr indent="-312483" lvl="1" marL="914400" rtl="0" algn="l">
              <a:spcBef>
                <a:spcPts val="1200"/>
              </a:spcBef>
              <a:spcAft>
                <a:spcPts val="0"/>
              </a:spcAft>
              <a:buSzPct val="100000"/>
              <a:buChar char="❏"/>
            </a:pPr>
            <a:r>
              <a:rPr lang="en" sz="2401"/>
              <a:t>Mutual Fund Portfolio Analyzer</a:t>
            </a:r>
            <a:endParaRPr sz="2401"/>
          </a:p>
          <a:p>
            <a:pPr indent="-312483" lvl="1" marL="914400" rtl="0" algn="l">
              <a:spcBef>
                <a:spcPts val="0"/>
              </a:spcBef>
              <a:spcAft>
                <a:spcPts val="0"/>
              </a:spcAft>
              <a:buSzPct val="100000"/>
              <a:buChar char="❏"/>
            </a:pPr>
            <a:r>
              <a:rPr lang="en" sz="2401"/>
              <a:t>HBS Highlighter</a:t>
            </a:r>
            <a:endParaRPr sz="2401"/>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2"/>
          <p:cNvPicPr preferRelativeResize="0"/>
          <p:nvPr/>
        </p:nvPicPr>
        <p:blipFill>
          <a:blip r:embed="rId3">
            <a:alphaModFix/>
          </a:blip>
          <a:stretch>
            <a:fillRect/>
          </a:stretch>
        </p:blipFill>
        <p:spPr>
          <a:xfrm>
            <a:off x="152400" y="152400"/>
            <a:ext cx="8748891" cy="4838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Used and System Requirements </a:t>
            </a:r>
            <a:r>
              <a:rPr lang="en"/>
              <a:t>	</a:t>
            </a:r>
            <a:endParaRPr/>
          </a:p>
        </p:txBody>
      </p:sp>
      <p:sp>
        <p:nvSpPr>
          <p:cNvPr id="241" name="Google Shape;241;p43"/>
          <p:cNvSpPr txBox="1"/>
          <p:nvPr/>
        </p:nvSpPr>
        <p:spPr>
          <a:xfrm>
            <a:off x="337275" y="1349125"/>
            <a:ext cx="3934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Tools</a:t>
            </a:r>
            <a:endParaRPr sz="1800"/>
          </a:p>
          <a:p>
            <a:pPr indent="-342900" lvl="1" marL="914400" rtl="0" algn="l">
              <a:spcBef>
                <a:spcPts val="0"/>
              </a:spcBef>
              <a:spcAft>
                <a:spcPts val="0"/>
              </a:spcAft>
              <a:buSzPts val="1800"/>
              <a:buChar char="❏"/>
            </a:pPr>
            <a:r>
              <a:rPr lang="en" sz="1800"/>
              <a:t>Anypoint Studio</a:t>
            </a:r>
            <a:endParaRPr sz="1800"/>
          </a:p>
          <a:p>
            <a:pPr indent="-342900" lvl="1" marL="914400" rtl="0" algn="l">
              <a:spcBef>
                <a:spcPts val="0"/>
              </a:spcBef>
              <a:spcAft>
                <a:spcPts val="0"/>
              </a:spcAft>
              <a:buSzPts val="1800"/>
              <a:buChar char="❏"/>
            </a:pPr>
            <a:r>
              <a:rPr lang="en" sz="1800"/>
              <a:t>IntelliJ IDEA</a:t>
            </a:r>
            <a:endParaRPr sz="1800"/>
          </a:p>
          <a:p>
            <a:pPr indent="-342900" lvl="1" marL="914400" rtl="0" algn="l">
              <a:spcBef>
                <a:spcPts val="0"/>
              </a:spcBef>
              <a:spcAft>
                <a:spcPts val="0"/>
              </a:spcAft>
              <a:buSzPts val="1800"/>
              <a:buChar char="❏"/>
            </a:pPr>
            <a:r>
              <a:rPr lang="en" sz="1800"/>
              <a:t>PgAdmin</a:t>
            </a:r>
            <a:endParaRPr sz="1800"/>
          </a:p>
          <a:p>
            <a:pPr indent="-342900" lvl="1" marL="914400" rtl="0" algn="l">
              <a:spcBef>
                <a:spcPts val="0"/>
              </a:spcBef>
              <a:spcAft>
                <a:spcPts val="0"/>
              </a:spcAft>
              <a:buSzPts val="1800"/>
              <a:buChar char="❏"/>
            </a:pPr>
            <a:r>
              <a:rPr lang="en" sz="1800"/>
              <a:t>Gitlab</a:t>
            </a:r>
            <a:endParaRPr sz="1800"/>
          </a:p>
          <a:p>
            <a:pPr indent="-342900" lvl="0" marL="457200" rtl="0" algn="l">
              <a:spcBef>
                <a:spcPts val="0"/>
              </a:spcBef>
              <a:spcAft>
                <a:spcPts val="0"/>
              </a:spcAft>
              <a:buSzPts val="1800"/>
              <a:buChar char="❏"/>
            </a:pPr>
            <a:r>
              <a:rPr lang="en" sz="1800"/>
              <a:t>Languages Used</a:t>
            </a:r>
            <a:endParaRPr sz="1800"/>
          </a:p>
          <a:p>
            <a:pPr indent="-342900" lvl="1" marL="914400" rtl="0" algn="l">
              <a:spcBef>
                <a:spcPts val="0"/>
              </a:spcBef>
              <a:spcAft>
                <a:spcPts val="0"/>
              </a:spcAft>
              <a:buSzPts val="1800"/>
              <a:buChar char="❏"/>
            </a:pPr>
            <a:r>
              <a:rPr lang="en" sz="1800"/>
              <a:t>Dataweave Language</a:t>
            </a:r>
            <a:endParaRPr sz="1800"/>
          </a:p>
          <a:p>
            <a:pPr indent="-342900" lvl="1" marL="914400" rtl="0" algn="l">
              <a:spcBef>
                <a:spcPts val="0"/>
              </a:spcBef>
              <a:spcAft>
                <a:spcPts val="0"/>
              </a:spcAft>
              <a:buSzPts val="1800"/>
              <a:buChar char="❏"/>
            </a:pPr>
            <a:r>
              <a:rPr lang="en" sz="1800"/>
              <a:t>Spring Boot</a:t>
            </a:r>
            <a:endParaRPr sz="1800"/>
          </a:p>
          <a:p>
            <a:pPr indent="-342900" lvl="1" marL="914400" rtl="0" algn="l">
              <a:spcBef>
                <a:spcPts val="0"/>
              </a:spcBef>
              <a:spcAft>
                <a:spcPts val="0"/>
              </a:spcAft>
              <a:buSzPts val="1800"/>
              <a:buChar char="❏"/>
            </a:pPr>
            <a:r>
              <a:rPr lang="en" sz="1800"/>
              <a:t>JPA</a:t>
            </a:r>
            <a:endParaRPr sz="1800"/>
          </a:p>
        </p:txBody>
      </p:sp>
      <p:sp>
        <p:nvSpPr>
          <p:cNvPr id="242" name="Google Shape;242;p43"/>
          <p:cNvSpPr txBox="1"/>
          <p:nvPr/>
        </p:nvSpPr>
        <p:spPr>
          <a:xfrm>
            <a:off x="4595425" y="1391275"/>
            <a:ext cx="39630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System Requirements </a:t>
            </a:r>
            <a:endParaRPr sz="1800"/>
          </a:p>
          <a:p>
            <a:pPr indent="-342900" lvl="1" marL="914400" rtl="0" algn="l">
              <a:spcBef>
                <a:spcPts val="0"/>
              </a:spcBef>
              <a:spcAft>
                <a:spcPts val="0"/>
              </a:spcAft>
              <a:buSzPts val="1800"/>
              <a:buChar char="❏"/>
            </a:pPr>
            <a:r>
              <a:rPr lang="en" sz="1800"/>
              <a:t>16 GB RAM </a:t>
            </a:r>
            <a:endParaRPr sz="1800"/>
          </a:p>
          <a:p>
            <a:pPr indent="-342900" lvl="1" marL="914400" rtl="0" algn="l">
              <a:spcBef>
                <a:spcPts val="0"/>
              </a:spcBef>
              <a:spcAft>
                <a:spcPts val="0"/>
              </a:spcAft>
              <a:buSzPts val="1800"/>
              <a:buChar char="❏"/>
            </a:pPr>
            <a:r>
              <a:rPr lang="en" sz="1800"/>
              <a:t>I7 Intel Processor</a:t>
            </a:r>
            <a:endParaRPr sz="1800"/>
          </a:p>
          <a:p>
            <a:pPr indent="-342900" lvl="1" marL="914400" rtl="0" algn="l">
              <a:spcBef>
                <a:spcPts val="0"/>
              </a:spcBef>
              <a:spcAft>
                <a:spcPts val="0"/>
              </a:spcAft>
              <a:buSzPts val="1800"/>
              <a:buChar char="❏"/>
            </a:pPr>
            <a:r>
              <a:rPr lang="en" sz="1800"/>
              <a:t>Windows 10 / Ubuntu 20.04</a:t>
            </a:r>
            <a:endParaRPr sz="1800"/>
          </a:p>
          <a:p>
            <a:pPr indent="-342900" lvl="1" marL="914400" rtl="0" algn="l">
              <a:spcBef>
                <a:spcPts val="0"/>
              </a:spcBef>
              <a:spcAft>
                <a:spcPts val="0"/>
              </a:spcAft>
              <a:buSzPts val="1800"/>
              <a:buChar char="❏"/>
            </a:pPr>
            <a:r>
              <a:rPr lang="en" sz="1800"/>
              <a:t>JDK 11</a:t>
            </a:r>
            <a:endParaRPr sz="1800"/>
          </a:p>
          <a:p>
            <a:pPr indent="-342900" lvl="1" marL="914400" rtl="0" algn="l">
              <a:spcBef>
                <a:spcPts val="0"/>
              </a:spcBef>
              <a:spcAft>
                <a:spcPts val="0"/>
              </a:spcAft>
              <a:buSzPts val="1800"/>
              <a:buChar char="❏"/>
            </a:pPr>
            <a:r>
              <a:rPr lang="en" sz="1800"/>
              <a:t>Postgresql</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Plan</a:t>
            </a:r>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Planning to </a:t>
            </a:r>
            <a:r>
              <a:rPr lang="en"/>
              <a:t>incorporate</a:t>
            </a:r>
            <a:r>
              <a:rPr lang="en"/>
              <a:t> AI/ML to predict mutual fund </a:t>
            </a:r>
            <a:r>
              <a:rPr lang="en"/>
              <a:t>performance</a:t>
            </a:r>
            <a:r>
              <a:rPr lang="en"/>
              <a:t> based upon its previous performance.</a:t>
            </a:r>
            <a:endParaRPr/>
          </a:p>
          <a:p>
            <a:pPr indent="-342900" lvl="0" marL="457200" rtl="0" algn="l">
              <a:spcBef>
                <a:spcPts val="0"/>
              </a:spcBef>
              <a:spcAft>
                <a:spcPts val="0"/>
              </a:spcAft>
              <a:buSzPts val="1800"/>
              <a:buChar char="❏"/>
            </a:pPr>
            <a:r>
              <a:rPr lang="en"/>
              <a:t>Planning to make a </a:t>
            </a:r>
            <a:r>
              <a:rPr lang="en"/>
              <a:t>newsletter</a:t>
            </a:r>
            <a:r>
              <a:rPr lang="en"/>
              <a:t> so that users can get instant feedback as soon as a new excel sheet is generated by their corresponding Mutual Fund House. </a:t>
            </a:r>
            <a:endParaRPr/>
          </a:p>
          <a:p>
            <a:pPr indent="-342900" lvl="0" marL="457200" rtl="0" algn="l">
              <a:spcBef>
                <a:spcPts val="0"/>
              </a:spcBef>
              <a:spcAft>
                <a:spcPts val="0"/>
              </a:spcAft>
              <a:buSzPts val="1800"/>
              <a:buChar char="❏"/>
            </a:pPr>
            <a:r>
              <a:rPr lang="en"/>
              <a:t>Write now we are working with only three Mutual Fund Houses ( ICICI Prudential Fund, UTI MF, HDFC Mutual Fund), we are planning to </a:t>
            </a:r>
            <a:r>
              <a:rPr lang="en"/>
              <a:t>incorporate</a:t>
            </a:r>
            <a:r>
              <a:rPr lang="en"/>
              <a:t> other mutual fund houses to. </a:t>
            </a:r>
            <a:endParaRPr/>
          </a:p>
          <a:p>
            <a:pPr indent="-342900" lvl="0" marL="457200" rtl="0" algn="l">
              <a:spcBef>
                <a:spcPts val="0"/>
              </a:spcBef>
              <a:spcAft>
                <a:spcPts val="0"/>
              </a:spcAft>
              <a:buSzPts val="1800"/>
              <a:buChar char="❏"/>
            </a:pPr>
            <a:r>
              <a:rPr lang="en"/>
              <a:t>Creating an interface where users can manage their portfolio and track changes in their portfolio over the period of the time. </a:t>
            </a:r>
            <a:endParaRPr/>
          </a:p>
          <a:p>
            <a:pPr indent="-342900" lvl="0" marL="457200" rtl="0" algn="l">
              <a:spcBef>
                <a:spcPts val="0"/>
              </a:spcBef>
              <a:spcAft>
                <a:spcPts val="0"/>
              </a:spcAft>
              <a:buSzPts val="1800"/>
              <a:buChar char="❏"/>
            </a:pPr>
            <a:r>
              <a:rPr lang="en"/>
              <a:t>Adding more graphical tools for visualization and analyzation of the data.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Spring Boot</a:t>
            </a:r>
            <a:endParaRPr/>
          </a:p>
          <a:p>
            <a:pPr indent="-342900" lvl="0" marL="457200" rtl="0" algn="l">
              <a:spcBef>
                <a:spcPts val="0"/>
              </a:spcBef>
              <a:spcAft>
                <a:spcPts val="0"/>
              </a:spcAft>
              <a:buSzPts val="1800"/>
              <a:buChar char="❏"/>
            </a:pPr>
            <a:r>
              <a:rPr lang="en"/>
              <a:t>Mulesoft</a:t>
            </a:r>
            <a:endParaRPr/>
          </a:p>
          <a:p>
            <a:pPr indent="-317500" lvl="1" marL="914400" rtl="0" algn="l">
              <a:spcBef>
                <a:spcPts val="0"/>
              </a:spcBef>
              <a:spcAft>
                <a:spcPts val="0"/>
              </a:spcAft>
              <a:buSzPts val="1400"/>
              <a:buChar char="❏"/>
            </a:pPr>
            <a:r>
              <a:rPr lang="en"/>
              <a:t>Documentation : </a:t>
            </a:r>
            <a:r>
              <a:rPr lang="en" u="sng">
                <a:solidFill>
                  <a:schemeClr val="hlink"/>
                </a:solidFill>
                <a:hlinkClick r:id="rId3"/>
              </a:rPr>
              <a:t>https://docs.mulesoft.com/general/</a:t>
            </a:r>
            <a:endParaRPr/>
          </a:p>
          <a:p>
            <a:pPr indent="-317500" lvl="1" marL="914400" rtl="0" algn="l">
              <a:spcBef>
                <a:spcPts val="0"/>
              </a:spcBef>
              <a:spcAft>
                <a:spcPts val="0"/>
              </a:spcAft>
              <a:buSzPts val="1400"/>
              <a:buChar char="❏"/>
            </a:pPr>
            <a:r>
              <a:rPr lang="en"/>
              <a:t>Blog : </a:t>
            </a:r>
            <a:r>
              <a:rPr lang="en" u="sng">
                <a:solidFill>
                  <a:schemeClr val="hlink"/>
                </a:solidFill>
                <a:hlinkClick r:id="rId4"/>
              </a:rPr>
              <a:t>https://blogs.mulesoft.com/bloghome/</a:t>
            </a:r>
            <a:endParaRPr/>
          </a:p>
          <a:p>
            <a:pPr indent="-317500" lvl="1" marL="914400" rtl="0" algn="l">
              <a:spcBef>
                <a:spcPts val="0"/>
              </a:spcBef>
              <a:spcAft>
                <a:spcPts val="0"/>
              </a:spcAft>
              <a:buSzPts val="1400"/>
              <a:buChar char="❏"/>
            </a:pPr>
            <a:r>
              <a:rPr lang="en"/>
              <a:t>Mulesoft Tech Zone  : </a:t>
            </a:r>
            <a:r>
              <a:rPr lang="en" u="sng">
                <a:solidFill>
                  <a:schemeClr val="hlink"/>
                </a:solidFill>
                <a:hlinkClick r:id="rId5"/>
              </a:rPr>
              <a:t>https://www.youtube.com/playlist?list=PL61bQcdxsK6_1tb0BbAtAOX_SdtvgQlxV</a:t>
            </a:r>
            <a:endParaRPr/>
          </a:p>
          <a:p>
            <a:pPr indent="0" lvl="0" marL="91440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1479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9020"/>
              <a:t>Thank You</a:t>
            </a:r>
            <a:endParaRPr sz="90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Timelines</a:t>
            </a:r>
            <a:endParaRPr/>
          </a:p>
        </p:txBody>
      </p:sp>
      <p:graphicFrame>
        <p:nvGraphicFramePr>
          <p:cNvPr id="77" name="Google Shape;77;p16"/>
          <p:cNvGraphicFramePr/>
          <p:nvPr/>
        </p:nvGraphicFramePr>
        <p:xfrm>
          <a:off x="952500" y="1809750"/>
          <a:ext cx="3000000" cy="3000000"/>
        </p:xfrm>
        <a:graphic>
          <a:graphicData uri="http://schemas.openxmlformats.org/drawingml/2006/table">
            <a:tbl>
              <a:tblPr>
                <a:noFill/>
                <a:tableStyleId>{9F6450D9-61CF-455D-AF5E-13C80D7E867D}</a:tableStyleId>
              </a:tblPr>
              <a:tblGrid>
                <a:gridCol w="2995550"/>
                <a:gridCol w="4243450"/>
              </a:tblGrid>
              <a:tr h="381000">
                <a:tc>
                  <a:txBody>
                    <a:bodyPr/>
                    <a:lstStyle/>
                    <a:p>
                      <a:pPr indent="0" lvl="0" marL="0" rtl="0" algn="l">
                        <a:spcBef>
                          <a:spcPts val="0"/>
                        </a:spcBef>
                        <a:spcAft>
                          <a:spcPts val="0"/>
                        </a:spcAft>
                        <a:buNone/>
                      </a:pPr>
                      <a:r>
                        <a:rPr lang="en" sz="2200"/>
                        <a:t>Work Done </a:t>
                      </a:r>
                      <a:endParaRPr sz="2200"/>
                    </a:p>
                  </a:txBody>
                  <a:tcPr marT="91425" marB="91425" marR="91425" marL="91425"/>
                </a:tc>
                <a:tc>
                  <a:txBody>
                    <a:bodyPr/>
                    <a:lstStyle/>
                    <a:p>
                      <a:pPr indent="0" lvl="0" marL="0" rtl="0" algn="l">
                        <a:spcBef>
                          <a:spcPts val="0"/>
                        </a:spcBef>
                        <a:spcAft>
                          <a:spcPts val="0"/>
                        </a:spcAft>
                        <a:buNone/>
                      </a:pPr>
                      <a:r>
                        <a:rPr lang="en" sz="2200"/>
                        <a:t>Time</a:t>
                      </a:r>
                      <a:endParaRPr sz="2200"/>
                    </a:p>
                  </a:txBody>
                  <a:tcPr marT="91425" marB="91425" marR="91425" marL="91425"/>
                </a:tc>
              </a:tr>
              <a:tr h="381000">
                <a:tc>
                  <a:txBody>
                    <a:bodyPr/>
                    <a:lstStyle/>
                    <a:p>
                      <a:pPr indent="0" lvl="0" marL="0" rtl="0" algn="l">
                        <a:spcBef>
                          <a:spcPts val="0"/>
                        </a:spcBef>
                        <a:spcAft>
                          <a:spcPts val="0"/>
                        </a:spcAft>
                        <a:buNone/>
                      </a:pPr>
                      <a:r>
                        <a:rPr lang="en" sz="2000"/>
                        <a:t>HU Training</a:t>
                      </a:r>
                      <a:endParaRPr sz="2000"/>
                    </a:p>
                  </a:txBody>
                  <a:tcPr marT="91425" marB="91425" marR="91425" marL="91425"/>
                </a:tc>
                <a:tc>
                  <a:txBody>
                    <a:bodyPr/>
                    <a:lstStyle/>
                    <a:p>
                      <a:pPr indent="0" lvl="0" marL="0" rtl="0" algn="l">
                        <a:spcBef>
                          <a:spcPts val="0"/>
                        </a:spcBef>
                        <a:spcAft>
                          <a:spcPts val="0"/>
                        </a:spcAft>
                        <a:buNone/>
                      </a:pPr>
                      <a:r>
                        <a:rPr lang="en" sz="2000"/>
                        <a:t>Feb 1st - Mar-12</a:t>
                      </a:r>
                      <a:endParaRPr sz="2000"/>
                    </a:p>
                  </a:txBody>
                  <a:tcPr marT="91425" marB="91425" marR="91425" marL="91425"/>
                </a:tc>
              </a:tr>
              <a:tr h="381000">
                <a:tc>
                  <a:txBody>
                    <a:bodyPr/>
                    <a:lstStyle/>
                    <a:p>
                      <a:pPr indent="0" lvl="0" marL="0" rtl="0" algn="l">
                        <a:spcBef>
                          <a:spcPts val="0"/>
                        </a:spcBef>
                        <a:spcAft>
                          <a:spcPts val="0"/>
                        </a:spcAft>
                        <a:buNone/>
                      </a:pPr>
                      <a:r>
                        <a:rPr lang="en" sz="2000"/>
                        <a:t>Mutual Fund PortFolio Analyzer</a:t>
                      </a:r>
                      <a:endParaRPr sz="2000"/>
                    </a:p>
                  </a:txBody>
                  <a:tcPr marT="91425" marB="91425" marR="91425" marL="91425"/>
                </a:tc>
                <a:tc>
                  <a:txBody>
                    <a:bodyPr/>
                    <a:lstStyle/>
                    <a:p>
                      <a:pPr indent="0" lvl="0" marL="0" rtl="0" algn="l">
                        <a:spcBef>
                          <a:spcPts val="0"/>
                        </a:spcBef>
                        <a:spcAft>
                          <a:spcPts val="0"/>
                        </a:spcAft>
                        <a:buNone/>
                      </a:pPr>
                      <a:r>
                        <a:rPr lang="en" sz="2000"/>
                        <a:t>Mar15-Apr-5</a:t>
                      </a:r>
                      <a:endParaRPr sz="2000"/>
                    </a:p>
                  </a:txBody>
                  <a:tcPr marT="91425" marB="91425" marR="91425" marL="91425"/>
                </a:tc>
              </a:tr>
              <a:tr h="381000">
                <a:tc>
                  <a:txBody>
                    <a:bodyPr/>
                    <a:lstStyle/>
                    <a:p>
                      <a:pPr indent="0" lvl="0" marL="0" rtl="0" algn="l">
                        <a:spcBef>
                          <a:spcPts val="0"/>
                        </a:spcBef>
                        <a:spcAft>
                          <a:spcPts val="0"/>
                        </a:spcAft>
                        <a:buNone/>
                      </a:pPr>
                      <a:r>
                        <a:rPr lang="en" sz="2000"/>
                        <a:t>HBS Highlighter</a:t>
                      </a:r>
                      <a:endParaRPr sz="2000"/>
                    </a:p>
                  </a:txBody>
                  <a:tcPr marT="91425" marB="91425" marR="91425" marL="91425"/>
                </a:tc>
                <a:tc>
                  <a:txBody>
                    <a:bodyPr/>
                    <a:lstStyle/>
                    <a:p>
                      <a:pPr indent="0" lvl="0" marL="0" rtl="0" algn="l">
                        <a:spcBef>
                          <a:spcPts val="0"/>
                        </a:spcBef>
                        <a:spcAft>
                          <a:spcPts val="0"/>
                        </a:spcAft>
                        <a:buNone/>
                      </a:pPr>
                      <a:r>
                        <a:rPr lang="en" sz="2000"/>
                        <a:t>Apr-12 - May24 </a:t>
                      </a:r>
                      <a:endParaRPr sz="20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HBS Highlighter</a:t>
            </a:r>
            <a:endParaRPr/>
          </a:p>
        </p:txBody>
      </p:sp>
      <p:sp>
        <p:nvSpPr>
          <p:cNvPr id="83" name="Google Shape;83;p17"/>
          <p:cNvSpPr txBox="1"/>
          <p:nvPr/>
        </p:nvSpPr>
        <p:spPr>
          <a:xfrm>
            <a:off x="489050" y="1079300"/>
            <a:ext cx="8162100" cy="4340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HBS Highlighter is a SaaS based application. This app is useful for students, scholars.It helps them to highlight any text content from any website and can save them. Later they can visit highlighter’s website to see their highlights and can manage them.</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It is a chrome extension which would be available in chrome-web store. Users can download the chrome extension and enable it to use its features.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Anybody who is mainly searching on many online websites and creating some</a:t>
            </a:r>
            <a:endParaRPr sz="1600"/>
          </a:p>
          <a:p>
            <a:pPr indent="0" lvl="0" marL="457200" rtl="0" algn="l">
              <a:spcBef>
                <a:spcPts val="0"/>
              </a:spcBef>
              <a:spcAft>
                <a:spcPts val="0"/>
              </a:spcAft>
              <a:buClr>
                <a:schemeClr val="dk1"/>
              </a:buClr>
              <a:buSzPts val="1100"/>
              <a:buFont typeface="Arial"/>
              <a:buNone/>
            </a:pPr>
            <a:r>
              <a:rPr lang="en" sz="1600"/>
              <a:t>kind of database ( like writing the content manually on papers) or want to save</a:t>
            </a:r>
            <a:endParaRPr sz="1600"/>
          </a:p>
          <a:p>
            <a:pPr indent="0" lvl="0" marL="457200" rtl="0" algn="l">
              <a:spcBef>
                <a:spcPts val="0"/>
              </a:spcBef>
              <a:spcAft>
                <a:spcPts val="0"/>
              </a:spcAft>
              <a:buNone/>
            </a:pPr>
            <a:r>
              <a:rPr lang="en" sz="1600"/>
              <a:t>something for later reference.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Clr>
                <a:schemeClr val="dk1"/>
              </a:buClr>
              <a:buSzPts val="1600"/>
              <a:buChar char="❏"/>
            </a:pPr>
            <a:r>
              <a:rPr lang="en" sz="1600">
                <a:solidFill>
                  <a:schemeClr val="dk1"/>
                </a:solidFill>
              </a:rPr>
              <a:t>Product that offers features that match the functionality of existing products while enhancing user experience with additional features such as reminder service.</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4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Usefulness</a:t>
            </a:r>
            <a:r>
              <a:rPr lang="en"/>
              <a:t> of the Project</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save content from any website with minimal effort.</a:t>
            </a:r>
            <a:endParaRPr/>
          </a:p>
          <a:p>
            <a:pPr indent="-342900" lvl="0" marL="457200" rtl="0" algn="l">
              <a:spcBef>
                <a:spcPts val="0"/>
              </a:spcBef>
              <a:spcAft>
                <a:spcPts val="0"/>
              </a:spcAft>
              <a:buSzPts val="1800"/>
              <a:buChar char="❏"/>
            </a:pPr>
            <a:r>
              <a:rPr lang="en"/>
              <a:t>Can categorize or organize content using tags for easy filtration and searching.</a:t>
            </a:r>
            <a:endParaRPr/>
          </a:p>
          <a:p>
            <a:pPr indent="-342900" lvl="0" marL="457200" rtl="0" algn="l">
              <a:spcBef>
                <a:spcPts val="0"/>
              </a:spcBef>
              <a:spcAft>
                <a:spcPts val="0"/>
              </a:spcAft>
              <a:buSzPts val="1800"/>
              <a:buChar char="❏"/>
            </a:pPr>
            <a:r>
              <a:rPr lang="en"/>
              <a:t>Easily find saved contents using tag filtration and searching through keywords.</a:t>
            </a:r>
            <a:endParaRPr/>
          </a:p>
          <a:p>
            <a:pPr indent="-342900" lvl="0" marL="457200" rtl="0" algn="l">
              <a:spcBef>
                <a:spcPts val="0"/>
              </a:spcBef>
              <a:spcAft>
                <a:spcPts val="0"/>
              </a:spcAft>
              <a:buSzPts val="1800"/>
              <a:buChar char="❏"/>
            </a:pPr>
            <a:r>
              <a:rPr lang="en"/>
              <a:t>Do not have to waste time for </a:t>
            </a:r>
            <a:r>
              <a:rPr lang="en"/>
              <a:t>searching</a:t>
            </a:r>
            <a:r>
              <a:rPr lang="en"/>
              <a:t> lost contents. </a:t>
            </a:r>
            <a:endParaRPr/>
          </a:p>
          <a:p>
            <a:pPr indent="-342900" lvl="0" marL="457200" rtl="0" algn="l">
              <a:spcBef>
                <a:spcPts val="0"/>
              </a:spcBef>
              <a:spcAft>
                <a:spcPts val="0"/>
              </a:spcAft>
              <a:buSzPts val="1800"/>
              <a:buChar char="❏"/>
            </a:pPr>
            <a:r>
              <a:rPr lang="en"/>
              <a:t>Add </a:t>
            </a:r>
            <a:r>
              <a:rPr lang="en"/>
              <a:t>context</a:t>
            </a:r>
            <a:r>
              <a:rPr lang="en"/>
              <a:t> information easily.</a:t>
            </a:r>
            <a:endParaRPr/>
          </a:p>
          <a:p>
            <a:pPr indent="-342900" lvl="0" marL="457200" rtl="0" algn="l">
              <a:spcBef>
                <a:spcPts val="0"/>
              </a:spcBef>
              <a:spcAft>
                <a:spcPts val="0"/>
              </a:spcAft>
              <a:buSzPts val="1800"/>
              <a:buChar char="❏"/>
            </a:pPr>
            <a:r>
              <a:rPr lang="en"/>
              <a:t>A single place to store all your contents.</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Design</a:t>
            </a:r>
            <a:endParaRPr/>
          </a:p>
          <a:p>
            <a:pPr indent="0" lvl="0" marL="0" rtl="0" algn="l">
              <a:spcBef>
                <a:spcPts val="0"/>
              </a:spcBef>
              <a:spcAft>
                <a:spcPts val="0"/>
              </a:spcAft>
              <a:buNone/>
            </a:pPr>
            <a:r>
              <a:t/>
            </a:r>
            <a:endParaRPr/>
          </a:p>
        </p:txBody>
      </p:sp>
      <p:pic>
        <p:nvPicPr>
          <p:cNvPr id="95" name="Google Shape;95;p19"/>
          <p:cNvPicPr preferRelativeResize="0"/>
          <p:nvPr/>
        </p:nvPicPr>
        <p:blipFill>
          <a:blip r:embed="rId3">
            <a:alphaModFix/>
          </a:blip>
          <a:stretch>
            <a:fillRect/>
          </a:stretch>
        </p:blipFill>
        <p:spPr>
          <a:xfrm>
            <a:off x="152400" y="1170125"/>
            <a:ext cx="8839200" cy="36776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Stack</a:t>
            </a:r>
            <a:endParaRPr/>
          </a:p>
        </p:txBody>
      </p:sp>
      <p:sp>
        <p:nvSpPr>
          <p:cNvPr id="101" name="Google Shape;101;p20"/>
          <p:cNvSpPr txBox="1"/>
          <p:nvPr>
            <p:ph idx="1" type="body"/>
          </p:nvPr>
        </p:nvSpPr>
        <p:spPr>
          <a:xfrm>
            <a:off x="311700" y="1152475"/>
            <a:ext cx="8520600" cy="3906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Database</a:t>
            </a:r>
            <a:r>
              <a:rPr lang="en"/>
              <a:t> </a:t>
            </a:r>
            <a:endParaRPr/>
          </a:p>
          <a:p>
            <a:pPr indent="-310832" lvl="1" marL="914400" rtl="0" algn="l">
              <a:spcBef>
                <a:spcPts val="0"/>
              </a:spcBef>
              <a:spcAft>
                <a:spcPts val="0"/>
              </a:spcAft>
              <a:buSzPct val="77777"/>
              <a:buChar char="❏"/>
            </a:pPr>
            <a:r>
              <a:rPr lang="en"/>
              <a:t>Postgres</a:t>
            </a:r>
            <a:endParaRPr sz="1800"/>
          </a:p>
          <a:p>
            <a:pPr indent="-334327" lvl="0" marL="457200" rtl="0" algn="l">
              <a:spcBef>
                <a:spcPts val="0"/>
              </a:spcBef>
              <a:spcAft>
                <a:spcPts val="0"/>
              </a:spcAft>
              <a:buSzPct val="100000"/>
              <a:buChar char="❏"/>
            </a:pPr>
            <a:r>
              <a:rPr lang="en"/>
              <a:t>Backend </a:t>
            </a:r>
            <a:endParaRPr/>
          </a:p>
          <a:p>
            <a:pPr indent="-310832" lvl="1" marL="914400" rtl="0" algn="l">
              <a:spcBef>
                <a:spcPts val="0"/>
              </a:spcBef>
              <a:spcAft>
                <a:spcPts val="0"/>
              </a:spcAft>
              <a:buSzPct val="100000"/>
              <a:buChar char="❏"/>
            </a:pPr>
            <a:r>
              <a:rPr lang="en"/>
              <a:t>Business Logic</a:t>
            </a:r>
            <a:endParaRPr/>
          </a:p>
          <a:p>
            <a:pPr indent="-310832" lvl="2" marL="1371600" rtl="0" algn="l">
              <a:spcBef>
                <a:spcPts val="0"/>
              </a:spcBef>
              <a:spcAft>
                <a:spcPts val="0"/>
              </a:spcAft>
              <a:buSzPct val="100000"/>
              <a:buChar char="❏"/>
            </a:pPr>
            <a:r>
              <a:rPr lang="en"/>
              <a:t>Business is written in spring boot and </a:t>
            </a:r>
            <a:r>
              <a:rPr lang="en"/>
              <a:t>exposed to Front-end via APIs. Some APIs as follows.</a:t>
            </a:r>
            <a:endParaRPr/>
          </a:p>
          <a:p>
            <a:pPr indent="-310832" lvl="2" marL="1371600" rtl="0" algn="l">
              <a:spcBef>
                <a:spcPts val="0"/>
              </a:spcBef>
              <a:spcAft>
                <a:spcPts val="0"/>
              </a:spcAft>
              <a:buSzPct val="100000"/>
              <a:buChar char="❏"/>
            </a:pPr>
            <a:r>
              <a:rPr lang="en"/>
              <a:t>Save a highlighted content. </a:t>
            </a:r>
            <a:endParaRPr/>
          </a:p>
          <a:p>
            <a:pPr indent="-310832" lvl="2" marL="1371600" rtl="0" algn="l">
              <a:spcBef>
                <a:spcPts val="0"/>
              </a:spcBef>
              <a:spcAft>
                <a:spcPts val="0"/>
              </a:spcAft>
              <a:buSzPct val="100000"/>
              <a:buChar char="❏"/>
            </a:pPr>
            <a:r>
              <a:rPr lang="en"/>
              <a:t>Delete a highlighted content.</a:t>
            </a:r>
            <a:endParaRPr/>
          </a:p>
          <a:p>
            <a:pPr indent="-310832" lvl="2" marL="1371600" rtl="0" algn="l">
              <a:spcBef>
                <a:spcPts val="0"/>
              </a:spcBef>
              <a:spcAft>
                <a:spcPts val="0"/>
              </a:spcAft>
              <a:buSzPct val="100000"/>
              <a:buChar char="❏"/>
            </a:pPr>
            <a:r>
              <a:rPr lang="en"/>
              <a:t>Search highlight.</a:t>
            </a:r>
            <a:endParaRPr/>
          </a:p>
          <a:p>
            <a:pPr indent="-310832" lvl="2" marL="1371600" rtl="0" algn="l">
              <a:spcBef>
                <a:spcPts val="0"/>
              </a:spcBef>
              <a:spcAft>
                <a:spcPts val="0"/>
              </a:spcAft>
              <a:buSzPct val="100000"/>
              <a:buChar char="❏"/>
            </a:pPr>
            <a:r>
              <a:rPr lang="en"/>
              <a:t>Get all tags. </a:t>
            </a:r>
            <a:endParaRPr/>
          </a:p>
          <a:p>
            <a:pPr indent="-310832" lvl="2" marL="1371600" rtl="0" algn="l">
              <a:spcBef>
                <a:spcPts val="0"/>
              </a:spcBef>
              <a:spcAft>
                <a:spcPts val="0"/>
              </a:spcAft>
              <a:buSzPct val="100000"/>
              <a:buChar char="❏"/>
            </a:pPr>
            <a:r>
              <a:rPr lang="en"/>
              <a:t>Login </a:t>
            </a:r>
            <a:endParaRPr/>
          </a:p>
          <a:p>
            <a:pPr indent="-310832" lvl="2" marL="1371600" rtl="0" algn="l">
              <a:spcBef>
                <a:spcPts val="0"/>
              </a:spcBef>
              <a:spcAft>
                <a:spcPts val="0"/>
              </a:spcAft>
              <a:buSzPct val="100000"/>
              <a:buChar char="❏"/>
            </a:pPr>
            <a:r>
              <a:rPr lang="en"/>
              <a:t>Registration  </a:t>
            </a:r>
            <a:endParaRPr/>
          </a:p>
          <a:p>
            <a:pPr indent="-310832" lvl="2" marL="1371600" rtl="0" algn="l">
              <a:spcBef>
                <a:spcPts val="0"/>
              </a:spcBef>
              <a:spcAft>
                <a:spcPts val="0"/>
              </a:spcAft>
              <a:buSzPct val="100000"/>
              <a:buChar char="❏"/>
            </a:pPr>
            <a:r>
              <a:rPr lang="en"/>
              <a:t>etc.</a:t>
            </a:r>
            <a:endParaRPr/>
          </a:p>
          <a:p>
            <a:pPr indent="-310832" lvl="1" marL="914400" rtl="0" algn="l">
              <a:spcBef>
                <a:spcPts val="0"/>
              </a:spcBef>
              <a:spcAft>
                <a:spcPts val="0"/>
              </a:spcAft>
              <a:buSzPct val="100000"/>
              <a:buChar char="❏"/>
            </a:pPr>
            <a:r>
              <a:rPr lang="en"/>
              <a:t>Spring Security</a:t>
            </a:r>
            <a:endParaRPr/>
          </a:p>
          <a:p>
            <a:pPr indent="-310832" lvl="2" marL="1371600" rtl="0" algn="l">
              <a:spcBef>
                <a:spcPts val="0"/>
              </a:spcBef>
              <a:spcAft>
                <a:spcPts val="0"/>
              </a:spcAft>
              <a:buSzPct val="100000"/>
              <a:buChar char="❏"/>
            </a:pPr>
            <a:r>
              <a:rPr lang="en"/>
              <a:t>All APIs except Login and Registration are protected via Spring Security. </a:t>
            </a:r>
            <a:endParaRPr/>
          </a:p>
          <a:p>
            <a:pPr indent="-334327" lvl="0" marL="457200" rtl="0" algn="l">
              <a:spcBef>
                <a:spcPts val="0"/>
              </a:spcBef>
              <a:spcAft>
                <a:spcPts val="0"/>
              </a:spcAft>
              <a:buSzPct val="100000"/>
              <a:buChar char="❏"/>
            </a:pPr>
            <a:r>
              <a:rPr lang="en"/>
              <a:t>Front-end</a:t>
            </a:r>
            <a:endParaRPr/>
          </a:p>
          <a:p>
            <a:pPr indent="-310832" lvl="1" marL="914400" rtl="0" algn="l">
              <a:spcBef>
                <a:spcPts val="0"/>
              </a:spcBef>
              <a:spcAft>
                <a:spcPts val="0"/>
              </a:spcAft>
              <a:buSzPct val="100000"/>
              <a:buChar char="❏"/>
            </a:pPr>
            <a:r>
              <a:rPr lang="en"/>
              <a:t>React Web Application</a:t>
            </a:r>
            <a:endParaRPr/>
          </a:p>
          <a:p>
            <a:pPr indent="-310832" lvl="1" marL="914400" rtl="0" algn="l">
              <a:spcBef>
                <a:spcPts val="0"/>
              </a:spcBef>
              <a:spcAft>
                <a:spcPts val="0"/>
              </a:spcAft>
              <a:buSzPct val="100000"/>
              <a:buChar char="❏"/>
            </a:pPr>
            <a:r>
              <a:rPr lang="en"/>
              <a:t>Chrome extension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0" y="60792"/>
            <a:ext cx="9144001" cy="50219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